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660" r:id="rId3"/>
  </p:sldMasterIdLst>
  <p:notesMasterIdLst>
    <p:notesMasterId r:id="rId60"/>
  </p:notesMasterIdLst>
  <p:sldIdLst>
    <p:sldId id="256" r:id="rId4"/>
    <p:sldId id="295" r:id="rId5"/>
    <p:sldId id="300" r:id="rId6"/>
    <p:sldId id="302" r:id="rId7"/>
    <p:sldId id="303" r:id="rId8"/>
    <p:sldId id="304" r:id="rId9"/>
    <p:sldId id="364" r:id="rId10"/>
    <p:sldId id="363" r:id="rId11"/>
    <p:sldId id="327" r:id="rId12"/>
    <p:sldId id="297" r:id="rId13"/>
    <p:sldId id="298"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06" r:id="rId45"/>
    <p:sldId id="362" r:id="rId46"/>
    <p:sldId id="361" r:id="rId47"/>
    <p:sldId id="307" r:id="rId48"/>
    <p:sldId id="316" r:id="rId49"/>
    <p:sldId id="313" r:id="rId50"/>
    <p:sldId id="318" r:id="rId51"/>
    <p:sldId id="320" r:id="rId52"/>
    <p:sldId id="319" r:id="rId53"/>
    <p:sldId id="321" r:id="rId54"/>
    <p:sldId id="294" r:id="rId55"/>
    <p:sldId id="323" r:id="rId56"/>
    <p:sldId id="324" r:id="rId57"/>
    <p:sldId id="325" r:id="rId58"/>
    <p:sldId id="326" r:id="rId59"/>
  </p:sldIdLst>
  <p:sldSz cx="14401800" cy="9001125"/>
  <p:notesSz cx="6858000" cy="9144000"/>
  <p:defaultTextStyle>
    <a:defPPr>
      <a:defRPr lang="en-US"/>
    </a:defPPr>
    <a:lvl1pPr marL="0" algn="l" defTabSz="1337310" rtl="0" eaLnBrk="1" latinLnBrk="0" hangingPunct="1">
      <a:defRPr sz="2600" kern="1200">
        <a:solidFill>
          <a:schemeClr val="tx1"/>
        </a:solidFill>
        <a:latin typeface="+mn-lt"/>
        <a:ea typeface="+mn-ea"/>
        <a:cs typeface="+mn-cs"/>
      </a:defRPr>
    </a:lvl1pPr>
    <a:lvl2pPr marL="668655" algn="l" defTabSz="1337310" rtl="0" eaLnBrk="1" latinLnBrk="0" hangingPunct="1">
      <a:defRPr sz="2600" kern="1200">
        <a:solidFill>
          <a:schemeClr val="tx1"/>
        </a:solidFill>
        <a:latin typeface="+mn-lt"/>
        <a:ea typeface="+mn-ea"/>
        <a:cs typeface="+mn-cs"/>
      </a:defRPr>
    </a:lvl2pPr>
    <a:lvl3pPr marL="1337310" algn="l" defTabSz="1337310" rtl="0" eaLnBrk="1" latinLnBrk="0" hangingPunct="1">
      <a:defRPr sz="2600" kern="1200">
        <a:solidFill>
          <a:schemeClr val="tx1"/>
        </a:solidFill>
        <a:latin typeface="+mn-lt"/>
        <a:ea typeface="+mn-ea"/>
        <a:cs typeface="+mn-cs"/>
      </a:defRPr>
    </a:lvl3pPr>
    <a:lvl4pPr marL="2005965" algn="l" defTabSz="1337310" rtl="0" eaLnBrk="1" latinLnBrk="0" hangingPunct="1">
      <a:defRPr sz="2600" kern="1200">
        <a:solidFill>
          <a:schemeClr val="tx1"/>
        </a:solidFill>
        <a:latin typeface="+mn-lt"/>
        <a:ea typeface="+mn-ea"/>
        <a:cs typeface="+mn-cs"/>
      </a:defRPr>
    </a:lvl4pPr>
    <a:lvl5pPr marL="2674620" algn="l" defTabSz="1337310" rtl="0" eaLnBrk="1" latinLnBrk="0" hangingPunct="1">
      <a:defRPr sz="2600" kern="1200">
        <a:solidFill>
          <a:schemeClr val="tx1"/>
        </a:solidFill>
        <a:latin typeface="+mn-lt"/>
        <a:ea typeface="+mn-ea"/>
        <a:cs typeface="+mn-cs"/>
      </a:defRPr>
    </a:lvl5pPr>
    <a:lvl6pPr marL="3343275" algn="l" defTabSz="1337310" rtl="0" eaLnBrk="1" latinLnBrk="0" hangingPunct="1">
      <a:defRPr sz="2600" kern="1200">
        <a:solidFill>
          <a:schemeClr val="tx1"/>
        </a:solidFill>
        <a:latin typeface="+mn-lt"/>
        <a:ea typeface="+mn-ea"/>
        <a:cs typeface="+mn-cs"/>
      </a:defRPr>
    </a:lvl6pPr>
    <a:lvl7pPr marL="4011930" algn="l" defTabSz="1337310" rtl="0" eaLnBrk="1" latinLnBrk="0" hangingPunct="1">
      <a:defRPr sz="2600" kern="1200">
        <a:solidFill>
          <a:schemeClr val="tx1"/>
        </a:solidFill>
        <a:latin typeface="+mn-lt"/>
        <a:ea typeface="+mn-ea"/>
        <a:cs typeface="+mn-cs"/>
      </a:defRPr>
    </a:lvl7pPr>
    <a:lvl8pPr marL="4680585" algn="l" defTabSz="1337310" rtl="0" eaLnBrk="1" latinLnBrk="0" hangingPunct="1">
      <a:defRPr sz="2600" kern="1200">
        <a:solidFill>
          <a:schemeClr val="tx1"/>
        </a:solidFill>
        <a:latin typeface="+mn-lt"/>
        <a:ea typeface="+mn-ea"/>
        <a:cs typeface="+mn-cs"/>
      </a:defRPr>
    </a:lvl8pPr>
    <a:lvl9pPr marL="5349240" algn="l" defTabSz="13373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35">
          <p15:clr>
            <a:srgbClr val="A4A3A4"/>
          </p15:clr>
        </p15:guide>
        <p15:guide id="2" pos="4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81" autoAdjust="0"/>
    <p:restoredTop sz="90709" autoAdjust="0"/>
  </p:normalViewPr>
  <p:slideViewPr>
    <p:cSldViewPr>
      <p:cViewPr varScale="1">
        <p:scale>
          <a:sx n="75" d="100"/>
          <a:sy n="75" d="100"/>
        </p:scale>
        <p:origin x="-760" y="-112"/>
      </p:cViewPr>
      <p:guideLst>
        <p:guide orient="horz" pos="2835"/>
        <p:guide pos="4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110A8-5845-4D27-B47E-94A89118A54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2396CEE-04B7-4D66-9FB3-FDCA5188BE2F}">
      <dgm:prSet phldrT="[Text]" phldr="1"/>
      <dgm:spPr/>
      <dgm:t>
        <a:bodyPr/>
        <a:lstStyle/>
        <a:p>
          <a:endParaRPr lang="en-US" dirty="0"/>
        </a:p>
      </dgm:t>
    </dgm:pt>
    <dgm:pt modelId="{4F3A9519-BBA6-444D-BA52-0C9686B5CF28}" type="parTrans" cxnId="{2213B4F1-A51A-4FE1-9A9F-47AD83D81DDE}">
      <dgm:prSet/>
      <dgm:spPr/>
      <dgm:t>
        <a:bodyPr/>
        <a:lstStyle/>
        <a:p>
          <a:endParaRPr lang="en-US"/>
        </a:p>
      </dgm:t>
    </dgm:pt>
    <dgm:pt modelId="{4485C5E6-9B5A-4C9C-994D-B4CF93CAA8D2}" type="sibTrans" cxnId="{2213B4F1-A51A-4FE1-9A9F-47AD83D81DDE}">
      <dgm:prSet/>
      <dgm:spPr/>
      <dgm:t>
        <a:bodyPr/>
        <a:lstStyle/>
        <a:p>
          <a:endParaRPr lang="en-US"/>
        </a:p>
      </dgm:t>
    </dgm:pt>
    <dgm:pt modelId="{ACDAC1E0-B926-4D87-930E-CFE0A400ECC7}">
      <dgm:prSet phldrT="[Text]"/>
      <dgm:spPr/>
      <dgm:t>
        <a:bodyPr/>
        <a:lstStyle/>
        <a:p>
          <a:r>
            <a:rPr lang="en-US" dirty="0" smtClean="0"/>
            <a:t>Canada’s Natural Capital is being eroded at a rate </a:t>
          </a:r>
          <a:br>
            <a:rPr lang="en-US" dirty="0" smtClean="0"/>
          </a:br>
          <a:r>
            <a:rPr lang="en-US" dirty="0" smtClean="0"/>
            <a:t>that threatens our future wealth and prosperity.</a:t>
          </a:r>
          <a:endParaRPr lang="en-US" dirty="0"/>
        </a:p>
      </dgm:t>
    </dgm:pt>
    <dgm:pt modelId="{FDF64E8D-5223-44B3-949A-15A55200A884}" type="parTrans" cxnId="{2F685576-5354-4256-B994-26A0CE67ADB2}">
      <dgm:prSet/>
      <dgm:spPr/>
      <dgm:t>
        <a:bodyPr/>
        <a:lstStyle/>
        <a:p>
          <a:endParaRPr lang="en-US"/>
        </a:p>
      </dgm:t>
    </dgm:pt>
    <dgm:pt modelId="{59B992BA-5879-4D0C-A92D-C2B715B79C8C}" type="sibTrans" cxnId="{2F685576-5354-4256-B994-26A0CE67ADB2}">
      <dgm:prSet/>
      <dgm:spPr/>
      <dgm:t>
        <a:bodyPr/>
        <a:lstStyle/>
        <a:p>
          <a:endParaRPr lang="en-US"/>
        </a:p>
      </dgm:t>
    </dgm:pt>
    <dgm:pt modelId="{60FA737E-DF97-46B0-8233-619245DE299C}">
      <dgm:prSet phldrT="[Text]" phldr="1"/>
      <dgm:spPr/>
      <dgm:t>
        <a:bodyPr/>
        <a:lstStyle/>
        <a:p>
          <a:endParaRPr lang="en-US" dirty="0"/>
        </a:p>
      </dgm:t>
    </dgm:pt>
    <dgm:pt modelId="{7086492F-BE01-42C1-9DE5-A08B4BF53EA3}" type="parTrans" cxnId="{6CF4390C-C11F-49C6-B5FA-5115BF174BEB}">
      <dgm:prSet/>
      <dgm:spPr/>
      <dgm:t>
        <a:bodyPr/>
        <a:lstStyle/>
        <a:p>
          <a:endParaRPr lang="en-US"/>
        </a:p>
      </dgm:t>
    </dgm:pt>
    <dgm:pt modelId="{F15C6F08-1FD6-4AED-947A-3F303FD335C3}" type="sibTrans" cxnId="{6CF4390C-C11F-49C6-B5FA-5115BF174BEB}">
      <dgm:prSet/>
      <dgm:spPr/>
      <dgm:t>
        <a:bodyPr/>
        <a:lstStyle/>
        <a:p>
          <a:endParaRPr lang="en-US"/>
        </a:p>
      </dgm:t>
    </dgm:pt>
    <dgm:pt modelId="{FE201A0F-F907-4D76-A272-4B2DDB525B38}">
      <dgm:prSet phldrT="[Text]"/>
      <dgm:spPr/>
      <dgm:t>
        <a:bodyPr/>
        <a:lstStyle/>
        <a:p>
          <a:r>
            <a:rPr lang="en-US" dirty="0" smtClean="0"/>
            <a:t>Canada has demonstrated excellence in Natural Capital research (</a:t>
          </a:r>
          <a:r>
            <a:rPr lang="en-US" dirty="0" err="1" smtClean="0"/>
            <a:t>ie</a:t>
          </a:r>
          <a:r>
            <a:rPr lang="en-US" dirty="0" smtClean="0"/>
            <a:t> Stats Can) and practice (</a:t>
          </a:r>
          <a:r>
            <a:rPr lang="en-US" dirty="0" err="1" smtClean="0"/>
            <a:t>ie</a:t>
          </a:r>
          <a:r>
            <a:rPr lang="en-US" dirty="0" smtClean="0"/>
            <a:t> forestry) that is not being broadly applied.</a:t>
          </a:r>
          <a:endParaRPr lang="en-US" dirty="0"/>
        </a:p>
      </dgm:t>
    </dgm:pt>
    <dgm:pt modelId="{98016D91-BD14-4E60-BFD0-F7727B62DB84}" type="parTrans" cxnId="{87C74557-39E2-45AB-9FC7-EBDD6EF07F48}">
      <dgm:prSet/>
      <dgm:spPr/>
      <dgm:t>
        <a:bodyPr/>
        <a:lstStyle/>
        <a:p>
          <a:endParaRPr lang="en-US"/>
        </a:p>
      </dgm:t>
    </dgm:pt>
    <dgm:pt modelId="{AB42F153-7D05-4F4E-AD27-A2DC4A15E93B}" type="sibTrans" cxnId="{87C74557-39E2-45AB-9FC7-EBDD6EF07F48}">
      <dgm:prSet/>
      <dgm:spPr/>
      <dgm:t>
        <a:bodyPr/>
        <a:lstStyle/>
        <a:p>
          <a:endParaRPr lang="en-US"/>
        </a:p>
      </dgm:t>
    </dgm:pt>
    <dgm:pt modelId="{28A41EF4-84EB-4D3A-A1D7-EFA2A399CE92}">
      <dgm:prSet phldrT="[Text]" phldr="1"/>
      <dgm:spPr/>
      <dgm:t>
        <a:bodyPr/>
        <a:lstStyle/>
        <a:p>
          <a:endParaRPr lang="en-US" dirty="0"/>
        </a:p>
      </dgm:t>
    </dgm:pt>
    <dgm:pt modelId="{9B0FCB07-C226-4774-B3F7-1E1092FD588B}" type="parTrans" cxnId="{0CF19FF8-5274-4471-9D5C-ED8DB88A4475}">
      <dgm:prSet/>
      <dgm:spPr/>
      <dgm:t>
        <a:bodyPr/>
        <a:lstStyle/>
        <a:p>
          <a:endParaRPr lang="en-US"/>
        </a:p>
      </dgm:t>
    </dgm:pt>
    <dgm:pt modelId="{4DB8339A-D3AE-4C94-9FE9-E55B68E1B0D1}" type="sibTrans" cxnId="{0CF19FF8-5274-4471-9D5C-ED8DB88A4475}">
      <dgm:prSet/>
      <dgm:spPr/>
      <dgm:t>
        <a:bodyPr/>
        <a:lstStyle/>
        <a:p>
          <a:endParaRPr lang="en-US"/>
        </a:p>
      </dgm:t>
    </dgm:pt>
    <dgm:pt modelId="{FB8A86AD-406A-4AFD-9DF1-D554824BAA73}">
      <dgm:prSet phldrT="[Text]"/>
      <dgm:spPr/>
      <dgm:t>
        <a:bodyPr/>
        <a:lstStyle/>
        <a:p>
          <a:r>
            <a:rPr lang="en-US" dirty="0" smtClean="0"/>
            <a:t>The Natural Capital Lab will catalyze a movement to build the field, amplify existing efforts, and innovate new ones </a:t>
          </a:r>
          <a:endParaRPr lang="en-US" dirty="0"/>
        </a:p>
      </dgm:t>
    </dgm:pt>
    <dgm:pt modelId="{40D41579-0E9F-4569-9348-81FE79F29447}" type="parTrans" cxnId="{B2CB1C47-3CB8-4E6D-A787-F4B6443B0950}">
      <dgm:prSet/>
      <dgm:spPr/>
      <dgm:t>
        <a:bodyPr/>
        <a:lstStyle/>
        <a:p>
          <a:endParaRPr lang="en-US"/>
        </a:p>
      </dgm:t>
    </dgm:pt>
    <dgm:pt modelId="{7F80DABA-C0BB-4906-BE46-526BBD8766AC}" type="sibTrans" cxnId="{B2CB1C47-3CB8-4E6D-A787-F4B6443B0950}">
      <dgm:prSet/>
      <dgm:spPr/>
      <dgm:t>
        <a:bodyPr/>
        <a:lstStyle/>
        <a:p>
          <a:endParaRPr lang="en-US"/>
        </a:p>
      </dgm:t>
    </dgm:pt>
    <dgm:pt modelId="{D0A8A3B9-16D0-481D-A53C-C0E48A1E19F3}">
      <dgm:prSet/>
      <dgm:spPr/>
      <dgm:t>
        <a:bodyPr/>
        <a:lstStyle/>
        <a:p>
          <a:endParaRPr lang="en-US"/>
        </a:p>
      </dgm:t>
    </dgm:pt>
    <dgm:pt modelId="{68A98551-E170-4CF4-A49F-03D0255EC386}" type="parTrans" cxnId="{A15E135C-B699-4D3F-A84F-363061672FBF}">
      <dgm:prSet/>
      <dgm:spPr/>
      <dgm:t>
        <a:bodyPr/>
        <a:lstStyle/>
        <a:p>
          <a:endParaRPr lang="en-US"/>
        </a:p>
      </dgm:t>
    </dgm:pt>
    <dgm:pt modelId="{005022BD-9DCE-4EBA-9644-A1E8EC05F96F}" type="sibTrans" cxnId="{A15E135C-B699-4D3F-A84F-363061672FBF}">
      <dgm:prSet/>
      <dgm:spPr/>
      <dgm:t>
        <a:bodyPr/>
        <a:lstStyle/>
        <a:p>
          <a:endParaRPr lang="en-US"/>
        </a:p>
      </dgm:t>
    </dgm:pt>
    <dgm:pt modelId="{CFCFEC77-08D8-4596-A29B-C4D5CB5B5EEC}">
      <dgm:prSet/>
      <dgm:spPr/>
      <dgm:t>
        <a:bodyPr/>
        <a:lstStyle/>
        <a:p>
          <a:r>
            <a:rPr lang="en-US" dirty="0" smtClean="0"/>
            <a:t>So that Canada will become a leader in Natural Capital stewardship</a:t>
          </a:r>
          <a:endParaRPr lang="en-US" dirty="0"/>
        </a:p>
      </dgm:t>
    </dgm:pt>
    <dgm:pt modelId="{F32FB205-C682-4E22-97D6-17F0F9A0AC35}" type="parTrans" cxnId="{5CCCE631-B109-444F-AC53-7258F99D6B7C}">
      <dgm:prSet/>
      <dgm:spPr/>
      <dgm:t>
        <a:bodyPr/>
        <a:lstStyle/>
        <a:p>
          <a:endParaRPr lang="en-US"/>
        </a:p>
      </dgm:t>
    </dgm:pt>
    <dgm:pt modelId="{DC03E175-4779-4A40-8273-14DC7A863D21}" type="sibTrans" cxnId="{5CCCE631-B109-444F-AC53-7258F99D6B7C}">
      <dgm:prSet/>
      <dgm:spPr/>
      <dgm:t>
        <a:bodyPr/>
        <a:lstStyle/>
        <a:p>
          <a:endParaRPr lang="en-US"/>
        </a:p>
      </dgm:t>
    </dgm:pt>
    <dgm:pt modelId="{8ACA8227-D0EF-4CBF-A9F8-5D6D811528AF}" type="pres">
      <dgm:prSet presAssocID="{50C110A8-5845-4D27-B47E-94A89118A54A}" presName="linearFlow" presStyleCnt="0">
        <dgm:presLayoutVars>
          <dgm:dir/>
          <dgm:animLvl val="lvl"/>
          <dgm:resizeHandles val="exact"/>
        </dgm:presLayoutVars>
      </dgm:prSet>
      <dgm:spPr/>
      <dgm:t>
        <a:bodyPr/>
        <a:lstStyle/>
        <a:p>
          <a:endParaRPr lang="en-US"/>
        </a:p>
      </dgm:t>
    </dgm:pt>
    <dgm:pt modelId="{19AF698D-852F-4950-9A02-CF0A2D992EF4}" type="pres">
      <dgm:prSet presAssocID="{12396CEE-04B7-4D66-9FB3-FDCA5188BE2F}" presName="composite" presStyleCnt="0"/>
      <dgm:spPr/>
    </dgm:pt>
    <dgm:pt modelId="{24DEAF4E-85E5-416F-AECA-3ED4128B77BA}" type="pres">
      <dgm:prSet presAssocID="{12396CEE-04B7-4D66-9FB3-FDCA5188BE2F}" presName="parentText" presStyleLbl="alignNode1" presStyleIdx="0" presStyleCnt="4">
        <dgm:presLayoutVars>
          <dgm:chMax val="1"/>
          <dgm:bulletEnabled val="1"/>
        </dgm:presLayoutVars>
      </dgm:prSet>
      <dgm:spPr/>
      <dgm:t>
        <a:bodyPr/>
        <a:lstStyle/>
        <a:p>
          <a:endParaRPr lang="en-US"/>
        </a:p>
      </dgm:t>
    </dgm:pt>
    <dgm:pt modelId="{1789BBE5-8886-4661-95A7-A52CFA472917}" type="pres">
      <dgm:prSet presAssocID="{12396CEE-04B7-4D66-9FB3-FDCA5188BE2F}" presName="descendantText" presStyleLbl="alignAcc1" presStyleIdx="0" presStyleCnt="4">
        <dgm:presLayoutVars>
          <dgm:bulletEnabled val="1"/>
        </dgm:presLayoutVars>
      </dgm:prSet>
      <dgm:spPr/>
      <dgm:t>
        <a:bodyPr/>
        <a:lstStyle/>
        <a:p>
          <a:endParaRPr lang="en-US"/>
        </a:p>
      </dgm:t>
    </dgm:pt>
    <dgm:pt modelId="{51BB272B-7CF8-4EC3-8AB7-3AB3CA5DFCF9}" type="pres">
      <dgm:prSet presAssocID="{4485C5E6-9B5A-4C9C-994D-B4CF93CAA8D2}" presName="sp" presStyleCnt="0"/>
      <dgm:spPr/>
    </dgm:pt>
    <dgm:pt modelId="{163DC340-70DC-466B-AE28-E31DA0637741}" type="pres">
      <dgm:prSet presAssocID="{60FA737E-DF97-46B0-8233-619245DE299C}" presName="composite" presStyleCnt="0"/>
      <dgm:spPr/>
    </dgm:pt>
    <dgm:pt modelId="{27CF9308-621E-43A5-8C0F-3B5531434D4F}" type="pres">
      <dgm:prSet presAssocID="{60FA737E-DF97-46B0-8233-619245DE299C}" presName="parentText" presStyleLbl="alignNode1" presStyleIdx="1" presStyleCnt="4">
        <dgm:presLayoutVars>
          <dgm:chMax val="1"/>
          <dgm:bulletEnabled val="1"/>
        </dgm:presLayoutVars>
      </dgm:prSet>
      <dgm:spPr/>
      <dgm:t>
        <a:bodyPr/>
        <a:lstStyle/>
        <a:p>
          <a:endParaRPr lang="en-US"/>
        </a:p>
      </dgm:t>
    </dgm:pt>
    <dgm:pt modelId="{A185ADDB-F027-4699-8907-7DE64ADD9386}" type="pres">
      <dgm:prSet presAssocID="{60FA737E-DF97-46B0-8233-619245DE299C}" presName="descendantText" presStyleLbl="alignAcc1" presStyleIdx="1" presStyleCnt="4">
        <dgm:presLayoutVars>
          <dgm:bulletEnabled val="1"/>
        </dgm:presLayoutVars>
      </dgm:prSet>
      <dgm:spPr/>
      <dgm:t>
        <a:bodyPr/>
        <a:lstStyle/>
        <a:p>
          <a:endParaRPr lang="en-US"/>
        </a:p>
      </dgm:t>
    </dgm:pt>
    <dgm:pt modelId="{67812382-6B3E-4291-B796-4F6783B64BB3}" type="pres">
      <dgm:prSet presAssocID="{F15C6F08-1FD6-4AED-947A-3F303FD335C3}" presName="sp" presStyleCnt="0"/>
      <dgm:spPr/>
    </dgm:pt>
    <dgm:pt modelId="{B3D8F0ED-0660-4305-804A-3A00CFCC236D}" type="pres">
      <dgm:prSet presAssocID="{28A41EF4-84EB-4D3A-A1D7-EFA2A399CE92}" presName="composite" presStyleCnt="0"/>
      <dgm:spPr/>
    </dgm:pt>
    <dgm:pt modelId="{53225FCF-3DFF-4EC3-8EEB-B47D226EE625}" type="pres">
      <dgm:prSet presAssocID="{28A41EF4-84EB-4D3A-A1D7-EFA2A399CE92}" presName="parentText" presStyleLbl="alignNode1" presStyleIdx="2" presStyleCnt="4">
        <dgm:presLayoutVars>
          <dgm:chMax val="1"/>
          <dgm:bulletEnabled val="1"/>
        </dgm:presLayoutVars>
      </dgm:prSet>
      <dgm:spPr/>
      <dgm:t>
        <a:bodyPr/>
        <a:lstStyle/>
        <a:p>
          <a:endParaRPr lang="en-US"/>
        </a:p>
      </dgm:t>
    </dgm:pt>
    <dgm:pt modelId="{76352F83-528F-480A-A0A4-860C28C5F0B2}" type="pres">
      <dgm:prSet presAssocID="{28A41EF4-84EB-4D3A-A1D7-EFA2A399CE92}" presName="descendantText" presStyleLbl="alignAcc1" presStyleIdx="2" presStyleCnt="4">
        <dgm:presLayoutVars>
          <dgm:bulletEnabled val="1"/>
        </dgm:presLayoutVars>
      </dgm:prSet>
      <dgm:spPr/>
      <dgm:t>
        <a:bodyPr/>
        <a:lstStyle/>
        <a:p>
          <a:endParaRPr lang="en-US"/>
        </a:p>
      </dgm:t>
    </dgm:pt>
    <dgm:pt modelId="{0883C221-33CB-4989-AF29-33597B723D21}" type="pres">
      <dgm:prSet presAssocID="{4DB8339A-D3AE-4C94-9FE9-E55B68E1B0D1}" presName="sp" presStyleCnt="0"/>
      <dgm:spPr/>
    </dgm:pt>
    <dgm:pt modelId="{7581DC74-5E98-4D48-B29F-9FA08C0AC50A}" type="pres">
      <dgm:prSet presAssocID="{D0A8A3B9-16D0-481D-A53C-C0E48A1E19F3}" presName="composite" presStyleCnt="0"/>
      <dgm:spPr/>
    </dgm:pt>
    <dgm:pt modelId="{E3BE8D36-81F5-477E-AA4D-36D20028ED92}" type="pres">
      <dgm:prSet presAssocID="{D0A8A3B9-16D0-481D-A53C-C0E48A1E19F3}" presName="parentText" presStyleLbl="alignNode1" presStyleIdx="3" presStyleCnt="4">
        <dgm:presLayoutVars>
          <dgm:chMax val="1"/>
          <dgm:bulletEnabled val="1"/>
        </dgm:presLayoutVars>
      </dgm:prSet>
      <dgm:spPr/>
      <dgm:t>
        <a:bodyPr/>
        <a:lstStyle/>
        <a:p>
          <a:endParaRPr lang="en-US"/>
        </a:p>
      </dgm:t>
    </dgm:pt>
    <dgm:pt modelId="{0620F430-1216-4C5E-940B-1524D59447B0}" type="pres">
      <dgm:prSet presAssocID="{D0A8A3B9-16D0-481D-A53C-C0E48A1E19F3}" presName="descendantText" presStyleLbl="alignAcc1" presStyleIdx="3" presStyleCnt="4">
        <dgm:presLayoutVars>
          <dgm:bulletEnabled val="1"/>
        </dgm:presLayoutVars>
      </dgm:prSet>
      <dgm:spPr/>
      <dgm:t>
        <a:bodyPr/>
        <a:lstStyle/>
        <a:p>
          <a:endParaRPr lang="en-US"/>
        </a:p>
      </dgm:t>
    </dgm:pt>
  </dgm:ptLst>
  <dgm:cxnLst>
    <dgm:cxn modelId="{A15E135C-B699-4D3F-A84F-363061672FBF}" srcId="{50C110A8-5845-4D27-B47E-94A89118A54A}" destId="{D0A8A3B9-16D0-481D-A53C-C0E48A1E19F3}" srcOrd="3" destOrd="0" parTransId="{68A98551-E170-4CF4-A49F-03D0255EC386}" sibTransId="{005022BD-9DCE-4EBA-9644-A1E8EC05F96F}"/>
    <dgm:cxn modelId="{B2CB1C47-3CB8-4E6D-A787-F4B6443B0950}" srcId="{28A41EF4-84EB-4D3A-A1D7-EFA2A399CE92}" destId="{FB8A86AD-406A-4AFD-9DF1-D554824BAA73}" srcOrd="0" destOrd="0" parTransId="{40D41579-0E9F-4569-9348-81FE79F29447}" sibTransId="{7F80DABA-C0BB-4906-BE46-526BBD8766AC}"/>
    <dgm:cxn modelId="{B718659C-2D22-4663-A26D-5B5D2773C83A}" type="presOf" srcId="{D0A8A3B9-16D0-481D-A53C-C0E48A1E19F3}" destId="{E3BE8D36-81F5-477E-AA4D-36D20028ED92}" srcOrd="0" destOrd="0" presId="urn:microsoft.com/office/officeart/2005/8/layout/chevron2"/>
    <dgm:cxn modelId="{D76A61CF-77EE-4E00-983A-CC9DF06A3881}" type="presOf" srcId="{12396CEE-04B7-4D66-9FB3-FDCA5188BE2F}" destId="{24DEAF4E-85E5-416F-AECA-3ED4128B77BA}" srcOrd="0" destOrd="0" presId="urn:microsoft.com/office/officeart/2005/8/layout/chevron2"/>
    <dgm:cxn modelId="{87C74557-39E2-45AB-9FC7-EBDD6EF07F48}" srcId="{60FA737E-DF97-46B0-8233-619245DE299C}" destId="{FE201A0F-F907-4D76-A272-4B2DDB525B38}" srcOrd="0" destOrd="0" parTransId="{98016D91-BD14-4E60-BFD0-F7727B62DB84}" sibTransId="{AB42F153-7D05-4F4E-AD27-A2DC4A15E93B}"/>
    <dgm:cxn modelId="{C6E1BC7C-9457-4794-873C-F40987C70575}" type="presOf" srcId="{28A41EF4-84EB-4D3A-A1D7-EFA2A399CE92}" destId="{53225FCF-3DFF-4EC3-8EEB-B47D226EE625}" srcOrd="0" destOrd="0" presId="urn:microsoft.com/office/officeart/2005/8/layout/chevron2"/>
    <dgm:cxn modelId="{6CF4390C-C11F-49C6-B5FA-5115BF174BEB}" srcId="{50C110A8-5845-4D27-B47E-94A89118A54A}" destId="{60FA737E-DF97-46B0-8233-619245DE299C}" srcOrd="1" destOrd="0" parTransId="{7086492F-BE01-42C1-9DE5-A08B4BF53EA3}" sibTransId="{F15C6F08-1FD6-4AED-947A-3F303FD335C3}"/>
    <dgm:cxn modelId="{5CCCE631-B109-444F-AC53-7258F99D6B7C}" srcId="{D0A8A3B9-16D0-481D-A53C-C0E48A1E19F3}" destId="{CFCFEC77-08D8-4596-A29B-C4D5CB5B5EEC}" srcOrd="0" destOrd="0" parTransId="{F32FB205-C682-4E22-97D6-17F0F9A0AC35}" sibTransId="{DC03E175-4779-4A40-8273-14DC7A863D21}"/>
    <dgm:cxn modelId="{9B521A7E-3B8A-4677-8FA0-111625271A27}" type="presOf" srcId="{50C110A8-5845-4D27-B47E-94A89118A54A}" destId="{8ACA8227-D0EF-4CBF-A9F8-5D6D811528AF}" srcOrd="0" destOrd="0" presId="urn:microsoft.com/office/officeart/2005/8/layout/chevron2"/>
    <dgm:cxn modelId="{0CF19FF8-5274-4471-9D5C-ED8DB88A4475}" srcId="{50C110A8-5845-4D27-B47E-94A89118A54A}" destId="{28A41EF4-84EB-4D3A-A1D7-EFA2A399CE92}" srcOrd="2" destOrd="0" parTransId="{9B0FCB07-C226-4774-B3F7-1E1092FD588B}" sibTransId="{4DB8339A-D3AE-4C94-9FE9-E55B68E1B0D1}"/>
    <dgm:cxn modelId="{B0F6E32B-F799-4ADF-8791-3FA80B58C500}" type="presOf" srcId="{60FA737E-DF97-46B0-8233-619245DE299C}" destId="{27CF9308-621E-43A5-8C0F-3B5531434D4F}" srcOrd="0" destOrd="0" presId="urn:microsoft.com/office/officeart/2005/8/layout/chevron2"/>
    <dgm:cxn modelId="{2213B4F1-A51A-4FE1-9A9F-47AD83D81DDE}" srcId="{50C110A8-5845-4D27-B47E-94A89118A54A}" destId="{12396CEE-04B7-4D66-9FB3-FDCA5188BE2F}" srcOrd="0" destOrd="0" parTransId="{4F3A9519-BBA6-444D-BA52-0C9686B5CF28}" sibTransId="{4485C5E6-9B5A-4C9C-994D-B4CF93CAA8D2}"/>
    <dgm:cxn modelId="{BD95A1C1-0DDE-4EFF-B67F-C8870F276BF5}" type="presOf" srcId="{FB8A86AD-406A-4AFD-9DF1-D554824BAA73}" destId="{76352F83-528F-480A-A0A4-860C28C5F0B2}" srcOrd="0" destOrd="0" presId="urn:microsoft.com/office/officeart/2005/8/layout/chevron2"/>
    <dgm:cxn modelId="{2F685576-5354-4256-B994-26A0CE67ADB2}" srcId="{12396CEE-04B7-4D66-9FB3-FDCA5188BE2F}" destId="{ACDAC1E0-B926-4D87-930E-CFE0A400ECC7}" srcOrd="0" destOrd="0" parTransId="{FDF64E8D-5223-44B3-949A-15A55200A884}" sibTransId="{59B992BA-5879-4D0C-A92D-C2B715B79C8C}"/>
    <dgm:cxn modelId="{EB9CD6D4-CEB4-4958-B2C5-5D42ADD3C066}" type="presOf" srcId="{ACDAC1E0-B926-4D87-930E-CFE0A400ECC7}" destId="{1789BBE5-8886-4661-95A7-A52CFA472917}" srcOrd="0" destOrd="0" presId="urn:microsoft.com/office/officeart/2005/8/layout/chevron2"/>
    <dgm:cxn modelId="{2A9B4493-5D79-4078-B099-7AD76788CCD5}" type="presOf" srcId="{CFCFEC77-08D8-4596-A29B-C4D5CB5B5EEC}" destId="{0620F430-1216-4C5E-940B-1524D59447B0}" srcOrd="0" destOrd="0" presId="urn:microsoft.com/office/officeart/2005/8/layout/chevron2"/>
    <dgm:cxn modelId="{3A3496CF-9C9D-4AD5-9596-96EBF5755893}" type="presOf" srcId="{FE201A0F-F907-4D76-A272-4B2DDB525B38}" destId="{A185ADDB-F027-4699-8907-7DE64ADD9386}" srcOrd="0" destOrd="0" presId="urn:microsoft.com/office/officeart/2005/8/layout/chevron2"/>
    <dgm:cxn modelId="{DDD1D5A9-1CDD-40B0-AB9D-9BED42EA3795}" type="presParOf" srcId="{8ACA8227-D0EF-4CBF-A9F8-5D6D811528AF}" destId="{19AF698D-852F-4950-9A02-CF0A2D992EF4}" srcOrd="0" destOrd="0" presId="urn:microsoft.com/office/officeart/2005/8/layout/chevron2"/>
    <dgm:cxn modelId="{401FDE99-8F9E-45A3-A014-A1882F8B42B6}" type="presParOf" srcId="{19AF698D-852F-4950-9A02-CF0A2D992EF4}" destId="{24DEAF4E-85E5-416F-AECA-3ED4128B77BA}" srcOrd="0" destOrd="0" presId="urn:microsoft.com/office/officeart/2005/8/layout/chevron2"/>
    <dgm:cxn modelId="{1B7F4604-DD52-448A-AE63-FFA70FA4ACB0}" type="presParOf" srcId="{19AF698D-852F-4950-9A02-CF0A2D992EF4}" destId="{1789BBE5-8886-4661-95A7-A52CFA472917}" srcOrd="1" destOrd="0" presId="urn:microsoft.com/office/officeart/2005/8/layout/chevron2"/>
    <dgm:cxn modelId="{416CB5BD-A5E2-404A-9129-59CF5C4DB1C5}" type="presParOf" srcId="{8ACA8227-D0EF-4CBF-A9F8-5D6D811528AF}" destId="{51BB272B-7CF8-4EC3-8AB7-3AB3CA5DFCF9}" srcOrd="1" destOrd="0" presId="urn:microsoft.com/office/officeart/2005/8/layout/chevron2"/>
    <dgm:cxn modelId="{2737E5A4-2225-4510-B682-1FD48E280122}" type="presParOf" srcId="{8ACA8227-D0EF-4CBF-A9F8-5D6D811528AF}" destId="{163DC340-70DC-466B-AE28-E31DA0637741}" srcOrd="2" destOrd="0" presId="urn:microsoft.com/office/officeart/2005/8/layout/chevron2"/>
    <dgm:cxn modelId="{B81B62F4-E542-4183-A978-DC892E4EF59C}" type="presParOf" srcId="{163DC340-70DC-466B-AE28-E31DA0637741}" destId="{27CF9308-621E-43A5-8C0F-3B5531434D4F}" srcOrd="0" destOrd="0" presId="urn:microsoft.com/office/officeart/2005/8/layout/chevron2"/>
    <dgm:cxn modelId="{DABF0C6D-ADC9-4FEC-B32E-961BB738B238}" type="presParOf" srcId="{163DC340-70DC-466B-AE28-E31DA0637741}" destId="{A185ADDB-F027-4699-8907-7DE64ADD9386}" srcOrd="1" destOrd="0" presId="urn:microsoft.com/office/officeart/2005/8/layout/chevron2"/>
    <dgm:cxn modelId="{C618CB59-CBA6-42D8-B3D1-C553D78D7E4E}" type="presParOf" srcId="{8ACA8227-D0EF-4CBF-A9F8-5D6D811528AF}" destId="{67812382-6B3E-4291-B796-4F6783B64BB3}" srcOrd="3" destOrd="0" presId="urn:microsoft.com/office/officeart/2005/8/layout/chevron2"/>
    <dgm:cxn modelId="{CD04524B-BE8E-4856-B6F6-A614C65AAF3F}" type="presParOf" srcId="{8ACA8227-D0EF-4CBF-A9F8-5D6D811528AF}" destId="{B3D8F0ED-0660-4305-804A-3A00CFCC236D}" srcOrd="4" destOrd="0" presId="urn:microsoft.com/office/officeart/2005/8/layout/chevron2"/>
    <dgm:cxn modelId="{37DDA8F6-47EF-4828-8D87-7FDE3B4D56A6}" type="presParOf" srcId="{B3D8F0ED-0660-4305-804A-3A00CFCC236D}" destId="{53225FCF-3DFF-4EC3-8EEB-B47D226EE625}" srcOrd="0" destOrd="0" presId="urn:microsoft.com/office/officeart/2005/8/layout/chevron2"/>
    <dgm:cxn modelId="{35897EF6-9D3E-4AEA-A339-6A03E7099342}" type="presParOf" srcId="{B3D8F0ED-0660-4305-804A-3A00CFCC236D}" destId="{76352F83-528F-480A-A0A4-860C28C5F0B2}" srcOrd="1" destOrd="0" presId="urn:microsoft.com/office/officeart/2005/8/layout/chevron2"/>
    <dgm:cxn modelId="{7B25549C-35A6-4D3C-80AA-BB9B17C256FC}" type="presParOf" srcId="{8ACA8227-D0EF-4CBF-A9F8-5D6D811528AF}" destId="{0883C221-33CB-4989-AF29-33597B723D21}" srcOrd="5" destOrd="0" presId="urn:microsoft.com/office/officeart/2005/8/layout/chevron2"/>
    <dgm:cxn modelId="{48CFE113-CB11-4D32-9792-26E8898267BD}" type="presParOf" srcId="{8ACA8227-D0EF-4CBF-A9F8-5D6D811528AF}" destId="{7581DC74-5E98-4D48-B29F-9FA08C0AC50A}" srcOrd="6" destOrd="0" presId="urn:microsoft.com/office/officeart/2005/8/layout/chevron2"/>
    <dgm:cxn modelId="{83EC876F-F4AE-4FB6-B7FB-FBCC0A2EA14E}" type="presParOf" srcId="{7581DC74-5E98-4D48-B29F-9FA08C0AC50A}" destId="{E3BE8D36-81F5-477E-AA4D-36D20028ED92}" srcOrd="0" destOrd="0" presId="urn:microsoft.com/office/officeart/2005/8/layout/chevron2"/>
    <dgm:cxn modelId="{22CC2085-9B29-4C1D-9F75-96FB677B64B4}" type="presParOf" srcId="{7581DC74-5E98-4D48-B29F-9FA08C0AC50A}" destId="{0620F430-1216-4C5E-940B-1524D59447B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EAF4E-85E5-416F-AECA-3ED4128B77BA}">
      <dsp:nvSpPr>
        <dsp:cNvPr id="0" name=""/>
        <dsp:cNvSpPr/>
      </dsp:nvSpPr>
      <dsp:spPr>
        <a:xfrm rot="5400000">
          <a:off x="-238864" y="239616"/>
          <a:ext cx="1592428" cy="111469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kern="1200" dirty="0"/>
        </a:p>
      </dsp:txBody>
      <dsp:txXfrm rot="-5400000">
        <a:off x="1" y="558102"/>
        <a:ext cx="1114699" cy="477729"/>
      </dsp:txXfrm>
    </dsp:sp>
    <dsp:sp modelId="{1789BBE5-8886-4661-95A7-A52CFA472917}">
      <dsp:nvSpPr>
        <dsp:cNvPr id="0" name=""/>
        <dsp:cNvSpPr/>
      </dsp:nvSpPr>
      <dsp:spPr>
        <a:xfrm rot="5400000">
          <a:off x="4576042" y="-3460589"/>
          <a:ext cx="1035078" cy="79577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Canada’s Natural Capital is being eroded at a rate </a:t>
          </a:r>
          <a:br>
            <a:rPr lang="en-US" sz="2100" kern="1200" dirty="0" smtClean="0"/>
          </a:br>
          <a:r>
            <a:rPr lang="en-US" sz="2100" kern="1200" dirty="0" smtClean="0"/>
            <a:t>that threatens our future wealth and prosperity.</a:t>
          </a:r>
          <a:endParaRPr lang="en-US" sz="2100" kern="1200" dirty="0"/>
        </a:p>
      </dsp:txBody>
      <dsp:txXfrm rot="-5400000">
        <a:off x="1114700" y="51281"/>
        <a:ext cx="7907235" cy="934022"/>
      </dsp:txXfrm>
    </dsp:sp>
    <dsp:sp modelId="{27CF9308-621E-43A5-8C0F-3B5531434D4F}">
      <dsp:nvSpPr>
        <dsp:cNvPr id="0" name=""/>
        <dsp:cNvSpPr/>
      </dsp:nvSpPr>
      <dsp:spPr>
        <a:xfrm rot="5400000">
          <a:off x="-238864" y="1688447"/>
          <a:ext cx="1592428" cy="111469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kern="1200" dirty="0"/>
        </a:p>
      </dsp:txBody>
      <dsp:txXfrm rot="-5400000">
        <a:off x="1" y="2006933"/>
        <a:ext cx="1114699" cy="477729"/>
      </dsp:txXfrm>
    </dsp:sp>
    <dsp:sp modelId="{A185ADDB-F027-4699-8907-7DE64ADD9386}">
      <dsp:nvSpPr>
        <dsp:cNvPr id="0" name=""/>
        <dsp:cNvSpPr/>
      </dsp:nvSpPr>
      <dsp:spPr>
        <a:xfrm rot="5400000">
          <a:off x="4576042" y="-2011759"/>
          <a:ext cx="1035078" cy="79577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Canada has demonstrated excellence in Natural Capital research (</a:t>
          </a:r>
          <a:r>
            <a:rPr lang="en-US" sz="2100" kern="1200" dirty="0" err="1" smtClean="0"/>
            <a:t>ie</a:t>
          </a:r>
          <a:r>
            <a:rPr lang="en-US" sz="2100" kern="1200" dirty="0" smtClean="0"/>
            <a:t> Stats Can) and practice (</a:t>
          </a:r>
          <a:r>
            <a:rPr lang="en-US" sz="2100" kern="1200" dirty="0" err="1" smtClean="0"/>
            <a:t>ie</a:t>
          </a:r>
          <a:r>
            <a:rPr lang="en-US" sz="2100" kern="1200" dirty="0" smtClean="0"/>
            <a:t> forestry) that is not being broadly applied.</a:t>
          </a:r>
          <a:endParaRPr lang="en-US" sz="2100" kern="1200" dirty="0"/>
        </a:p>
      </dsp:txBody>
      <dsp:txXfrm rot="-5400000">
        <a:off x="1114700" y="1500111"/>
        <a:ext cx="7907235" cy="934022"/>
      </dsp:txXfrm>
    </dsp:sp>
    <dsp:sp modelId="{53225FCF-3DFF-4EC3-8EEB-B47D226EE625}">
      <dsp:nvSpPr>
        <dsp:cNvPr id="0" name=""/>
        <dsp:cNvSpPr/>
      </dsp:nvSpPr>
      <dsp:spPr>
        <a:xfrm rot="5400000">
          <a:off x="-238864" y="3137277"/>
          <a:ext cx="1592428" cy="111469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kern="1200" dirty="0"/>
        </a:p>
      </dsp:txBody>
      <dsp:txXfrm rot="-5400000">
        <a:off x="1" y="3455763"/>
        <a:ext cx="1114699" cy="477729"/>
      </dsp:txXfrm>
    </dsp:sp>
    <dsp:sp modelId="{76352F83-528F-480A-A0A4-860C28C5F0B2}">
      <dsp:nvSpPr>
        <dsp:cNvPr id="0" name=""/>
        <dsp:cNvSpPr/>
      </dsp:nvSpPr>
      <dsp:spPr>
        <a:xfrm rot="5400000">
          <a:off x="4576042" y="-562928"/>
          <a:ext cx="1035078" cy="79577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The Natural Capital Lab will catalyze a movement to build the field, amplify existing efforts, and innovate new ones </a:t>
          </a:r>
          <a:endParaRPr lang="en-US" sz="2100" kern="1200" dirty="0"/>
        </a:p>
      </dsp:txBody>
      <dsp:txXfrm rot="-5400000">
        <a:off x="1114700" y="2948942"/>
        <a:ext cx="7907235" cy="934022"/>
      </dsp:txXfrm>
    </dsp:sp>
    <dsp:sp modelId="{E3BE8D36-81F5-477E-AA4D-36D20028ED92}">
      <dsp:nvSpPr>
        <dsp:cNvPr id="0" name=""/>
        <dsp:cNvSpPr/>
      </dsp:nvSpPr>
      <dsp:spPr>
        <a:xfrm rot="5400000">
          <a:off x="-238864" y="4586108"/>
          <a:ext cx="1592428" cy="111469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endParaRPr lang="en-US" sz="3100" kern="1200"/>
        </a:p>
      </dsp:txBody>
      <dsp:txXfrm rot="-5400000">
        <a:off x="1" y="4904594"/>
        <a:ext cx="1114699" cy="477729"/>
      </dsp:txXfrm>
    </dsp:sp>
    <dsp:sp modelId="{0620F430-1216-4C5E-940B-1524D59447B0}">
      <dsp:nvSpPr>
        <dsp:cNvPr id="0" name=""/>
        <dsp:cNvSpPr/>
      </dsp:nvSpPr>
      <dsp:spPr>
        <a:xfrm rot="5400000">
          <a:off x="4576042" y="885901"/>
          <a:ext cx="1035078" cy="795776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So that Canada will become a leader in Natural Capital stewardship</a:t>
          </a:r>
          <a:endParaRPr lang="en-US" sz="2100" kern="1200" dirty="0"/>
        </a:p>
      </dsp:txBody>
      <dsp:txXfrm rot="-5400000">
        <a:off x="1114700" y="4397771"/>
        <a:ext cx="7907235" cy="9340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EFC11-C4B4-499B-B8D8-8C0DEF6053CD}" type="datetimeFigureOut">
              <a:rPr lang="en-CA" smtClean="0"/>
              <a:t>16-09-21</a:t>
            </a:fld>
            <a:endParaRPr lang="en-CA"/>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E4DA3-8D85-4B4D-8509-4C79AE4F42CA}" type="slidenum">
              <a:rPr lang="en-CA" smtClean="0"/>
              <a:t>‹#›</a:t>
            </a:fld>
            <a:endParaRPr lang="en-CA"/>
          </a:p>
        </p:txBody>
      </p:sp>
    </p:spTree>
    <p:extLst>
      <p:ext uri="{BB962C8B-B14F-4D97-AF65-F5344CB8AC3E}">
        <p14:creationId xmlns:p14="http://schemas.microsoft.com/office/powerpoint/2010/main" val="3861368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naturalcapitalcoalition.or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 Id="rId3" Type="http://schemas.openxmlformats.org/officeDocument/2006/relationships/hyperlink" Target="https://www.eventbrite.ca/e/natural-capital-its-significance-to-business-society-at-large-tickets-16980720793?aff=erelexpsim?nomo=1"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 Id="rId3" Type="http://schemas.openxmlformats.org/officeDocument/2006/relationships/hyperlink" Target="https://www.eventbrite.ca/e/natural-capital-its-significance-to-business-society-at-large-tickets-16980720793?aff=erelexpsim?nomo=1"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685800" y="685800"/>
            <a:ext cx="54879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1" y="4343399"/>
            <a:ext cx="5486283" cy="4114918"/>
          </a:xfrm>
          <a:prstGeom prst="rect">
            <a:avLst/>
          </a:prstGeom>
          <a:noFill/>
          <a:ln>
            <a:noFill/>
          </a:ln>
        </p:spPr>
        <p:txBody>
          <a:bodyPr lIns="89715" tIns="89715" rIns="89715" bIns="89715" anchor="t" anchorCtr="0">
            <a:noAutofit/>
          </a:bodyPr>
          <a:lstStyle/>
          <a:p>
            <a:pPr>
              <a:buClr>
                <a:schemeClr val="dk1"/>
              </a:buClr>
              <a:buSzPct val="25000"/>
            </a:pPr>
            <a:r>
              <a:rPr lang="en-CA" sz="1100">
                <a:solidFill>
                  <a:schemeClr val="dk1"/>
                </a:solidFill>
                <a:latin typeface="Arial"/>
                <a:ea typeface="Arial"/>
                <a:cs typeface="Arial"/>
                <a:sym typeface="Arial"/>
              </a:rPr>
              <a:t>John to welcome people and introduce our speakers:Name, organization, Why is natural capital important to you? </a:t>
            </a:r>
          </a:p>
          <a:p>
            <a:pPr>
              <a:buClr>
                <a:schemeClr val="dk1"/>
              </a:buClr>
              <a:buSzPct val="25000"/>
            </a:pPr>
            <a:endParaRPr sz="1100">
              <a:solidFill>
                <a:schemeClr val="dk1"/>
              </a:solidFill>
              <a:latin typeface="Arial"/>
              <a:ea typeface="Arial"/>
              <a:cs typeface="Arial"/>
              <a:sym typeface="Arial"/>
            </a:endParaRPr>
          </a:p>
          <a:p>
            <a:pPr>
              <a:buClr>
                <a:schemeClr val="dk1"/>
              </a:buClr>
              <a:buSzPct val="25000"/>
            </a:pPr>
            <a:r>
              <a:rPr lang="en-CA" sz="1100">
                <a:solidFill>
                  <a:schemeClr val="dk1"/>
                </a:solidFill>
                <a:latin typeface="Arial"/>
                <a:ea typeface="Arial"/>
                <a:cs typeface="Arial"/>
                <a:sym typeface="Arial"/>
              </a:rPr>
              <a:t>Mark Gough is the Executive Director of the Natural Capital Coalition, a role he took on in March 2015. A strong believer in integrating sustainability into decision making where it becomes everyone’s opportunity, Mark previously worked for The Crown Estate, helping to develop its integrated vision and approach to value measurement. Prior to this he was the Global Environmental Manager for the information company, Reed Elsevier. Mark is a Director of the Aldersgate Group, which brings together business, politics and civil society to drive action for a sustainable economy, and has sat on a number of national and international committees, including the Steering Committee of the United Nations CEO Water Mandate and the Board of the Alliance for Water Stewardship.</a:t>
            </a:r>
          </a:p>
          <a:p>
            <a:pPr>
              <a:buClr>
                <a:schemeClr val="dk1"/>
              </a:buClr>
              <a:buSzPct val="25000"/>
            </a:pPr>
            <a:endParaRPr sz="1100">
              <a:solidFill>
                <a:schemeClr val="dk1"/>
              </a:solidFill>
              <a:latin typeface="Arial"/>
              <a:ea typeface="Arial"/>
              <a:cs typeface="Arial"/>
              <a:sym typeface="Arial"/>
            </a:endParaRPr>
          </a:p>
          <a:p>
            <a:pPr>
              <a:buClr>
                <a:schemeClr val="dk1"/>
              </a:buClr>
              <a:buSzPct val="25000"/>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3242819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US" dirty="0" smtClean="0"/>
              <a:t>MG</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12</a:t>
            </a:fld>
            <a:endParaRPr lang="en-JM" dirty="0"/>
          </a:p>
        </p:txBody>
      </p:sp>
    </p:spTree>
    <p:extLst>
      <p:ext uri="{BB962C8B-B14F-4D97-AF65-F5344CB8AC3E}">
        <p14:creationId xmlns:p14="http://schemas.microsoft.com/office/powerpoint/2010/main" val="742950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4213" y="685800"/>
            <a:ext cx="5489575" cy="3430588"/>
          </a:xfrm>
        </p:spPr>
      </p:sp>
      <p:sp>
        <p:nvSpPr>
          <p:cNvPr id="3" name="Notes Placeholder 2"/>
          <p:cNvSpPr>
            <a:spLocks noGrp="1"/>
          </p:cNvSpPr>
          <p:nvPr>
            <p:ph type="body" idx="1"/>
          </p:nvPr>
        </p:nvSpPr>
        <p:spPr/>
        <p:txBody>
          <a:bodyPr/>
          <a:lstStyle/>
          <a:p>
            <a:r>
              <a:rPr lang="en-GB" dirty="0" smtClean="0"/>
              <a:t>MG</a:t>
            </a:r>
          </a:p>
          <a:p>
            <a:r>
              <a:rPr lang="en-GB" dirty="0" smtClean="0"/>
              <a:t>215 </a:t>
            </a:r>
            <a:r>
              <a:rPr lang="en-GB" dirty="0"/>
              <a:t>Coalition Organizations as of </a:t>
            </a:r>
            <a:r>
              <a:rPr lang="en-GB" dirty="0" smtClean="0"/>
              <a:t>September </a:t>
            </a:r>
            <a:r>
              <a:rPr lang="en-GB" dirty="0"/>
              <a:t>2016. </a:t>
            </a:r>
          </a:p>
          <a:p>
            <a:endParaRPr lang="en-GB" dirty="0"/>
          </a:p>
          <a:p>
            <a:pPr marL="0" marR="0" indent="0" algn="l" defTabSz="736264"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The </a:t>
            </a:r>
            <a:r>
              <a:rPr lang="en-GB" sz="900" u="sng" kern="1200" dirty="0">
                <a:solidFill>
                  <a:schemeClr val="tx1"/>
                </a:solidFill>
                <a:effectLst/>
                <a:latin typeface="+mn-lt"/>
                <a:ea typeface="+mn-ea"/>
                <a:cs typeface="+mn-cs"/>
                <a:hlinkClick r:id="rId3"/>
              </a:rPr>
              <a:t>Natural Capital Coalition</a:t>
            </a:r>
            <a:r>
              <a:rPr lang="en-GB" sz="900" kern="1200" dirty="0">
                <a:solidFill>
                  <a:schemeClr val="tx1"/>
                </a:solidFill>
                <a:effectLst/>
                <a:latin typeface="+mn-lt"/>
                <a:ea typeface="+mn-ea"/>
                <a:cs typeface="+mn-cs"/>
              </a:rPr>
              <a:t> brings together the different initiatives and organisations working in natural capital to collaborate on projects that will help to deliver a common vision of a world where business conserves and enhances natural capital. </a:t>
            </a:r>
            <a:r>
              <a:rPr lang="en-GB" sz="900" u="sng" kern="1200" dirty="0">
                <a:solidFill>
                  <a:schemeClr val="tx1"/>
                </a:solidFill>
                <a:effectLst/>
                <a:latin typeface="+mn-lt"/>
                <a:ea typeface="+mn-ea"/>
                <a:cs typeface="+mn-cs"/>
              </a:rPr>
              <a:t>www.naturalcapitalcoalition.org</a:t>
            </a:r>
          </a:p>
          <a:p>
            <a:pPr marL="0" marR="0" indent="0" algn="l" defTabSz="736264" rtl="0" eaLnBrk="1" fontAlgn="auto" latinLnBrk="0" hangingPunct="1">
              <a:lnSpc>
                <a:spcPct val="100000"/>
              </a:lnSpc>
              <a:spcBef>
                <a:spcPts val="0"/>
              </a:spcBef>
              <a:spcAft>
                <a:spcPts val="0"/>
              </a:spcAft>
              <a:buClrTx/>
              <a:buSzTx/>
              <a:buFontTx/>
              <a:buNone/>
              <a:tabLst/>
              <a:defRPr/>
            </a:pPr>
            <a:endParaRPr lang="en-GB" sz="900" u="sng" kern="1200" dirty="0">
              <a:solidFill>
                <a:schemeClr val="tx1"/>
              </a:solidFill>
              <a:effectLst/>
              <a:latin typeface="+mn-lt"/>
              <a:ea typeface="+mn-ea"/>
              <a:cs typeface="+mn-cs"/>
            </a:endParaRPr>
          </a:p>
          <a:p>
            <a:pPr marL="0" marR="0" indent="0" algn="l" defTabSz="736264" rtl="0" eaLnBrk="1" fontAlgn="auto" latinLnBrk="0" hangingPunct="1">
              <a:lnSpc>
                <a:spcPct val="100000"/>
              </a:lnSpc>
              <a:spcBef>
                <a:spcPts val="0"/>
              </a:spcBef>
              <a:spcAft>
                <a:spcPts val="0"/>
              </a:spcAft>
              <a:buClrTx/>
              <a:buSzTx/>
              <a:buFontTx/>
              <a:buNone/>
              <a:tabLst/>
              <a:defRPr/>
            </a:pPr>
            <a:r>
              <a:rPr lang="en-GB" sz="1050" b="1" dirty="0">
                <a:latin typeface="Verdana" panose="020B0604030504040204" pitchFamily="34" charset="0"/>
                <a:ea typeface="Verdana" panose="020B0604030504040204" pitchFamily="34" charset="0"/>
                <a:cs typeface="Verdana" panose="020B0604030504040204" pitchFamily="34" charset="0"/>
              </a:rPr>
              <a:t>Our theory of change </a:t>
            </a:r>
            <a:r>
              <a:rPr lang="en-GB" sz="1200" dirty="0">
                <a:latin typeface="Verdana" panose="020B0604030504040204" pitchFamily="34" charset="0"/>
                <a:ea typeface="Verdana" panose="020B0604030504040204" pitchFamily="34" charset="0"/>
                <a:cs typeface="Verdana" panose="020B0604030504040204" pitchFamily="34" charset="0"/>
              </a:rPr>
              <a:t/>
            </a:r>
            <a:br>
              <a:rPr lang="en-GB" sz="1200" dirty="0">
                <a:latin typeface="Verdana" panose="020B0604030504040204" pitchFamily="34" charset="0"/>
                <a:ea typeface="Verdana" panose="020B0604030504040204" pitchFamily="34" charset="0"/>
                <a:cs typeface="Verdana" panose="020B0604030504040204" pitchFamily="34" charset="0"/>
              </a:rPr>
            </a:br>
            <a:r>
              <a:rPr lang="en-GB" sz="900" dirty="0">
                <a:solidFill>
                  <a:schemeClr val="tx1">
                    <a:lumMod val="95000"/>
                    <a:lumOff val="5000"/>
                  </a:schemeClr>
                </a:solidFill>
                <a:latin typeface="Verdana" panose="020B0604030504040204" pitchFamily="34" charset="0"/>
                <a:ea typeface="Verdana" panose="020B0604030504040204" pitchFamily="34" charset="0"/>
                <a:cs typeface="Verdana" panose="020B0604030504040204" pitchFamily="34" charset="0"/>
              </a:rPr>
              <a:t>No individual organization will solve the enormous problems we face by itself, and it is only by working together that we will find the solutions we need. The sum is greater than the parts.</a:t>
            </a:r>
            <a:endParaRPr lang="en-GB" sz="900" u="sng" kern="1200" dirty="0">
              <a:solidFill>
                <a:schemeClr val="tx1"/>
              </a:solidFill>
              <a:effectLst/>
              <a:latin typeface="+mn-lt"/>
              <a:ea typeface="+mn-ea"/>
              <a:cs typeface="+mn-cs"/>
            </a:endParaRPr>
          </a:p>
          <a:p>
            <a:endParaRPr lang="en-GB" baseline="0" dirty="0"/>
          </a:p>
          <a:p>
            <a:r>
              <a:rPr lang="en-GB" baseline="0" dirty="0"/>
              <a:t>These members covers what we have defined as seven stakeholder groups.</a:t>
            </a:r>
          </a:p>
          <a:p>
            <a:pPr marL="228600" indent="-228600">
              <a:buFont typeface="+mj-lt"/>
              <a:buAutoNum type="arabicPeriod"/>
            </a:pPr>
            <a:r>
              <a:rPr lang="en-GB" sz="900" kern="1200" dirty="0">
                <a:solidFill>
                  <a:schemeClr val="tx1"/>
                </a:solidFill>
                <a:latin typeface="+mn-lt"/>
                <a:ea typeface="+mn-ea"/>
                <a:cs typeface="+mn-cs"/>
              </a:rPr>
              <a:t>Conservations</a:t>
            </a:r>
            <a:r>
              <a:rPr lang="en-GB" sz="900" kern="1200" baseline="0" dirty="0">
                <a:solidFill>
                  <a:schemeClr val="tx1"/>
                </a:solidFill>
                <a:latin typeface="+mn-lt"/>
                <a:ea typeface="+mn-ea"/>
                <a:cs typeface="+mn-cs"/>
              </a:rPr>
              <a:t> and </a:t>
            </a:r>
            <a:r>
              <a:rPr lang="en-GB" sz="900" kern="1200" dirty="0">
                <a:solidFill>
                  <a:schemeClr val="tx1"/>
                </a:solidFill>
                <a:latin typeface="+mn-lt"/>
                <a:ea typeface="+mn-ea"/>
                <a:cs typeface="+mn-cs"/>
              </a:rPr>
              <a:t>Not-for-profit, who provide the why?       </a:t>
            </a:r>
          </a:p>
          <a:p>
            <a:pPr marL="228600" indent="-228600">
              <a:buFont typeface="+mj-lt"/>
              <a:buAutoNum type="arabicPeriod"/>
            </a:pPr>
            <a:r>
              <a:rPr lang="en-GB" sz="900" kern="1200" dirty="0">
                <a:solidFill>
                  <a:schemeClr val="tx1"/>
                </a:solidFill>
                <a:latin typeface="+mn-lt"/>
                <a:ea typeface="+mn-ea"/>
                <a:cs typeface="+mn-cs"/>
              </a:rPr>
              <a:t>Research (science and academia), who provide the information </a:t>
            </a:r>
          </a:p>
          <a:p>
            <a:pPr marL="228600" indent="-228600">
              <a:buFont typeface="+mj-lt"/>
              <a:buAutoNum type="arabicPeriod"/>
            </a:pPr>
            <a:r>
              <a:rPr lang="en-GB" sz="900" kern="1200" dirty="0">
                <a:solidFill>
                  <a:schemeClr val="tx1"/>
                </a:solidFill>
                <a:latin typeface="+mn-lt"/>
                <a:ea typeface="+mn-ea"/>
                <a:cs typeface="+mn-cs"/>
              </a:rPr>
              <a:t>Business, who can provide solutions   </a:t>
            </a:r>
          </a:p>
          <a:p>
            <a:pPr marL="228600" indent="-228600">
              <a:buFont typeface="+mj-lt"/>
              <a:buAutoNum type="arabicPeriod"/>
            </a:pPr>
            <a:r>
              <a:rPr lang="en-GB" sz="900" kern="1200" dirty="0">
                <a:solidFill>
                  <a:schemeClr val="tx1"/>
                </a:solidFill>
                <a:latin typeface="+mn-lt"/>
                <a:ea typeface="+mn-ea"/>
                <a:cs typeface="+mn-cs"/>
              </a:rPr>
              <a:t>Membership organisations who share best practice and develop tools       </a:t>
            </a:r>
          </a:p>
          <a:p>
            <a:pPr marL="228600" indent="-228600">
              <a:buFont typeface="+mj-lt"/>
              <a:buAutoNum type="arabicPeriod"/>
            </a:pPr>
            <a:r>
              <a:rPr lang="en-GB" sz="900" kern="1200" dirty="0">
                <a:solidFill>
                  <a:schemeClr val="tx1"/>
                </a:solidFill>
                <a:latin typeface="+mn-lt"/>
                <a:ea typeface="+mn-ea"/>
                <a:cs typeface="+mn-cs"/>
              </a:rPr>
              <a:t>Standard setters who help to align information and define reporting requirements  </a:t>
            </a:r>
          </a:p>
          <a:p>
            <a:pPr marL="228600" indent="-228600">
              <a:buFont typeface="+mj-lt"/>
              <a:buAutoNum type="arabicPeriod"/>
            </a:pPr>
            <a:r>
              <a:rPr lang="en-GB" sz="900" kern="1200" dirty="0">
                <a:solidFill>
                  <a:schemeClr val="tx1"/>
                </a:solidFill>
                <a:latin typeface="+mn-lt"/>
                <a:ea typeface="+mn-ea"/>
                <a:cs typeface="+mn-cs"/>
              </a:rPr>
              <a:t>Finance which provides the oil for change.        </a:t>
            </a:r>
          </a:p>
          <a:p>
            <a:pPr marL="228600" indent="-228600">
              <a:buFont typeface="+mj-lt"/>
              <a:buAutoNum type="arabicPeriod"/>
            </a:pPr>
            <a:r>
              <a:rPr lang="en-GB" sz="900" kern="1200" dirty="0">
                <a:solidFill>
                  <a:schemeClr val="tx1"/>
                </a:solidFill>
                <a:latin typeface="+mn-lt"/>
                <a:ea typeface="+mn-ea"/>
                <a:cs typeface="+mn-cs"/>
              </a:rPr>
              <a:t>Policy (Government, advisors and policy makers) who help create an enabling environment.</a:t>
            </a:r>
          </a:p>
          <a:p>
            <a:pPr marL="0" indent="0">
              <a:buFont typeface="+mj-lt"/>
              <a:buNone/>
            </a:pPr>
            <a:endParaRPr lang="en-GB" baseline="0" dirty="0"/>
          </a:p>
          <a:p>
            <a:r>
              <a:rPr lang="en-GB" baseline="0" dirty="0"/>
              <a:t>You will see all of those represented here and this is the strength of the Coalition. It is not a business group for business. It is truly collaborative, and all of the Coalition organizations are working towards the same vision of a World where business conserves and enhances natural capital.</a:t>
            </a:r>
          </a:p>
          <a:p>
            <a:endParaRPr lang="en-GB" baseline="0" dirty="0"/>
          </a:p>
          <a:p>
            <a:r>
              <a:rPr lang="en-GB" baseline="0" dirty="0"/>
              <a:t>The Coalition has a range of projects that it is running through it members, including the Protocol, Sector Guides, Enabling Environment and Outreach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solidFill>
                  <a:prstClr val="black"/>
                </a:solidFill>
              </a:rPr>
              <a:pPr/>
              <a:t>13</a:t>
            </a:fld>
            <a:endParaRPr lang="en-JM" dirty="0">
              <a:solidFill>
                <a:prstClr val="black"/>
              </a:solidFill>
            </a:endParaRPr>
          </a:p>
        </p:txBody>
      </p:sp>
    </p:spTree>
    <p:extLst>
      <p:ext uri="{BB962C8B-B14F-4D97-AF65-F5344CB8AC3E}">
        <p14:creationId xmlns:p14="http://schemas.microsoft.com/office/powerpoint/2010/main" val="417278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r>
              <a:rPr lang="en-US" baseline="0" dirty="0" smtClean="0"/>
              <a:t>We can see from the small example on this slide, the wealth of intellectual content and tools and approaches that already exist in the natural capital field. </a:t>
            </a:r>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endParaRPr lang="en-US" baseline="0" dirty="0" smtClean="0"/>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r>
              <a:rPr lang="en-US" baseline="0" dirty="0" smtClean="0"/>
              <a:t>This highlights the need for standardization, and a process into which all of these existing resources can input. It is important to note that the Natural Capital Protocol does NOT aim to recreate or invent any new methodologies – instead the aim is to leverage what we have already alongside the Protocol’s generally accepted framework. </a:t>
            </a:r>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endParaRPr lang="en-US" baseline="0" dirty="0" smtClean="0"/>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r>
              <a:rPr lang="en-US" baseline="0" dirty="0" smtClean="0"/>
              <a:t>Again, this highlights the value of having so many of the organizations on this slide, working together on the development of the Protocol. </a:t>
            </a:r>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endParaRPr lang="en-US" baseline="0" dirty="0" smtClean="0"/>
          </a:p>
          <a:p>
            <a:pPr marL="345749" marR="0" lvl="8" indent="-308603" algn="l" defTabSz="914400" rtl="0" eaLnBrk="1" fontAlgn="auto" latinLnBrk="0" hangingPunct="1">
              <a:lnSpc>
                <a:spcPct val="100000"/>
              </a:lnSpc>
              <a:spcBef>
                <a:spcPts val="0"/>
              </a:spcBef>
              <a:spcAft>
                <a:spcPts val="405"/>
              </a:spcAft>
              <a:buClr>
                <a:srgbClr val="00B050"/>
              </a:buClr>
              <a:buSzTx/>
              <a:buFontTx/>
              <a:buNone/>
              <a:tabLst/>
              <a:defRPr/>
            </a:pPr>
            <a:r>
              <a:rPr lang="en-US" baseline="0" dirty="0" smtClean="0"/>
              <a:t>We are especially delighted that, during this past year of Protocol development, two previously proprietary methodologies – from PwC and Kering – have also been made publically accessible. Again, opening the field up to more collaborative advancement and innovation.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14</a:t>
            </a:fld>
            <a:endParaRPr lang="en-JM" dirty="0"/>
          </a:p>
        </p:txBody>
      </p:sp>
    </p:spTree>
    <p:extLst>
      <p:ext uri="{BB962C8B-B14F-4D97-AF65-F5344CB8AC3E}">
        <p14:creationId xmlns:p14="http://schemas.microsoft.com/office/powerpoint/2010/main" val="195147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pPr defTabSz="735978"/>
            <a:r>
              <a:rPr lang="en-GB" dirty="0" smtClean="0"/>
              <a:t>Many </a:t>
            </a:r>
            <a:r>
              <a:rPr lang="en-GB" dirty="0"/>
              <a:t>of </a:t>
            </a:r>
            <a:r>
              <a:rPr lang="en-GB" dirty="0" smtClean="0"/>
              <a:t>the</a:t>
            </a:r>
            <a:r>
              <a:rPr lang="en-GB" baseline="0" dirty="0" smtClean="0"/>
              <a:t> Coalition members have come to together to develop the </a:t>
            </a:r>
            <a:r>
              <a:rPr lang="en-GB" dirty="0" smtClean="0"/>
              <a:t>Protocol and Sector</a:t>
            </a:r>
            <a:r>
              <a:rPr lang="en-GB" baseline="0" dirty="0" smtClean="0"/>
              <a:t> guides</a:t>
            </a:r>
            <a:r>
              <a:rPr lang="en-GB" dirty="0" smtClean="0"/>
              <a:t>, </a:t>
            </a:r>
            <a:r>
              <a:rPr lang="en-GB" dirty="0"/>
              <a:t>as you will see here. The WBCSD consortium </a:t>
            </a:r>
            <a:r>
              <a:rPr lang="en-GB" dirty="0" smtClean="0"/>
              <a:t>led on </a:t>
            </a:r>
            <a:r>
              <a:rPr lang="en-GB" dirty="0"/>
              <a:t>the writing of the Protocol and the IUCN consortium </a:t>
            </a:r>
            <a:r>
              <a:rPr lang="en-GB" dirty="0" smtClean="0"/>
              <a:t>led on </a:t>
            </a:r>
            <a:r>
              <a:rPr lang="en-GB" dirty="0"/>
              <a:t>the engagement process. It is a unique </a:t>
            </a:r>
            <a:r>
              <a:rPr lang="en-GB" dirty="0" smtClean="0"/>
              <a:t>arrangement,</a:t>
            </a:r>
            <a:r>
              <a:rPr lang="en-GB" baseline="0" dirty="0" smtClean="0"/>
              <a:t> </a:t>
            </a:r>
            <a:r>
              <a:rPr lang="en-GB" dirty="0" smtClean="0"/>
              <a:t>where </a:t>
            </a:r>
            <a:r>
              <a:rPr lang="en-GB" dirty="0"/>
              <a:t>a group of organisations have come together and under contract have agreed to deliver something for the public good. </a:t>
            </a:r>
          </a:p>
          <a:p>
            <a:pPr defTabSz="735978"/>
            <a:endParaRPr lang="en-GB" dirty="0"/>
          </a:p>
          <a:p>
            <a:pPr defTabSz="735978"/>
            <a:r>
              <a:rPr lang="en-GB" dirty="0" smtClean="0"/>
              <a:t>The diversity </a:t>
            </a:r>
            <a:r>
              <a:rPr lang="en-GB" dirty="0"/>
              <a:t>of opinion </a:t>
            </a:r>
            <a:r>
              <a:rPr lang="en-GB" dirty="0" smtClean="0"/>
              <a:t>brings </a:t>
            </a:r>
            <a:r>
              <a:rPr lang="en-GB" dirty="0"/>
              <a:t>great value to the discussion and there is considerable strength </a:t>
            </a:r>
            <a:r>
              <a:rPr lang="en-GB" dirty="0" smtClean="0"/>
              <a:t>behind the results</a:t>
            </a:r>
            <a:r>
              <a:rPr lang="en-GB" baseline="0" dirty="0" smtClean="0"/>
              <a:t> when everyone agrees.</a:t>
            </a:r>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solidFill>
                  <a:prstClr val="black"/>
                </a:solidFill>
              </a:rPr>
              <a:pPr/>
              <a:t>15</a:t>
            </a:fld>
            <a:endParaRPr lang="en-JM" dirty="0">
              <a:solidFill>
                <a:prstClr val="black"/>
              </a:solidFill>
            </a:endParaRPr>
          </a:p>
        </p:txBody>
      </p:sp>
    </p:spTree>
    <p:extLst>
      <p:ext uri="{BB962C8B-B14F-4D97-AF65-F5344CB8AC3E}">
        <p14:creationId xmlns:p14="http://schemas.microsoft.com/office/powerpoint/2010/main" val="4035323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44538"/>
            <a:ext cx="5949950" cy="3719512"/>
          </a:xfrm>
        </p:spPr>
      </p:sp>
      <p:sp>
        <p:nvSpPr>
          <p:cNvPr id="3" name="Notes Placeholder 2"/>
          <p:cNvSpPr>
            <a:spLocks noGrp="1"/>
          </p:cNvSpPr>
          <p:nvPr>
            <p:ph type="body" idx="1"/>
          </p:nvPr>
        </p:nvSpPr>
        <p:spPr/>
        <p:txBody>
          <a:bodyPr/>
          <a:lstStyle/>
          <a:p>
            <a:pPr marL="0" lvl="2" defTabSz="742449">
              <a:defRPr/>
            </a:pPr>
            <a:r>
              <a:rPr lang="en-US" sz="700" dirty="0">
                <a:latin typeface="Source Sans Pro"/>
              </a:rPr>
              <a:t>Covering 15 sectors and all geographic regions, it is the largest study of this kind that I am aware of and it produced some interesting results.</a:t>
            </a:r>
          </a:p>
          <a:p>
            <a:pPr marL="0" lvl="2" defTabSz="742449">
              <a:defRPr/>
            </a:pPr>
            <a:endParaRPr lang="en-US" sz="700" dirty="0">
              <a:latin typeface="Source Sans Pro"/>
            </a:endParaRPr>
          </a:p>
          <a:p>
            <a:pPr marL="0" lvl="2" defTabSz="742449">
              <a:defRPr/>
            </a:pPr>
            <a:r>
              <a:rPr lang="en-US" sz="700" dirty="0">
                <a:latin typeface="Source Sans Pro"/>
              </a:rPr>
              <a:t>It highlighted eight key factors that could drive uptake of the Protocol, six primary intended applications and four main areas of anticipated benefits and These have helped structure our thinking thus far and fed into the development of the Protocol framework that is being launched online today.</a:t>
            </a:r>
          </a:p>
          <a:p>
            <a:pPr marL="0" lvl="2" defTabSz="742449">
              <a:defRPr/>
            </a:pPr>
            <a:endParaRPr lang="en-US" sz="700" dirty="0">
              <a:latin typeface="Source Sans Pro"/>
            </a:endParaRPr>
          </a:p>
          <a:p>
            <a:pPr marL="0" lvl="2" defTabSz="742449">
              <a:defRPr/>
            </a:pPr>
            <a:r>
              <a:rPr lang="en-US" sz="700" dirty="0">
                <a:latin typeface="Source Sans Pro"/>
              </a:rPr>
              <a:t>Coming out of the adoption factors was a drive for decision usefulness and value creation, but on top of this was a clear need to engage with the senior leaders. We are therefore going to be producing a CXO guide alongside the Protocol to help to address this and will be using our newly formed Coalition forum of senior leaders to help inform the development of this. </a:t>
            </a:r>
          </a:p>
          <a:p>
            <a:pPr marL="0" lvl="2" defTabSz="742449">
              <a:defRPr/>
            </a:pPr>
            <a:endParaRPr lang="en-US" sz="700" dirty="0">
              <a:latin typeface="Source Sans Pro"/>
            </a:endParaRPr>
          </a:p>
          <a:p>
            <a:pPr marL="0" lvl="2" defTabSz="742449">
              <a:defRPr/>
            </a:pPr>
            <a:r>
              <a:rPr lang="en-US" sz="700" dirty="0">
                <a:latin typeface="Source Sans Pro"/>
              </a:rPr>
              <a:t>With the Primary uses, it was interesting to note that even though we include it here, very few highlighted external reporting as important at this time and felt that we were still several years away from that.</a:t>
            </a:r>
          </a:p>
          <a:p>
            <a:pPr marL="0" lvl="2" defTabSz="742449">
              <a:defRPr/>
            </a:pPr>
            <a:endParaRPr lang="en-US" sz="700" dirty="0">
              <a:latin typeface="Source Sans Pro"/>
            </a:endParaRPr>
          </a:p>
          <a:p>
            <a:pPr marL="0" lvl="2" defTabSz="742449">
              <a:defRPr/>
            </a:pPr>
            <a:r>
              <a:rPr lang="en-US" sz="700" dirty="0">
                <a:latin typeface="Source Sans Pro"/>
              </a:rPr>
              <a:t>With the Benefits, this covered reducing risks, improving decisions, creating opportunities and keeping up with the competition.</a:t>
            </a:r>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16</a:t>
            </a:fld>
            <a:endParaRPr lang="en-JM" dirty="0"/>
          </a:p>
        </p:txBody>
      </p:sp>
    </p:spTree>
    <p:extLst>
      <p:ext uri="{BB962C8B-B14F-4D97-AF65-F5344CB8AC3E}">
        <p14:creationId xmlns:p14="http://schemas.microsoft.com/office/powerpoint/2010/main" val="1256278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pPr marL="171450" marR="0" indent="-171450" algn="l" defTabSz="73626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The</a:t>
            </a:r>
            <a:r>
              <a:rPr lang="en-US" sz="900" b="1" dirty="0"/>
              <a:t> Natural Capital Protocol </a:t>
            </a:r>
            <a:r>
              <a:rPr lang="en-US" sz="900" dirty="0"/>
              <a:t>is a </a:t>
            </a:r>
            <a:r>
              <a:rPr lang="en-US" sz="900" baseline="0" dirty="0"/>
              <a:t> </a:t>
            </a:r>
            <a:r>
              <a:rPr lang="en-US" sz="900" b="1" dirty="0"/>
              <a:t>standardized framework </a:t>
            </a:r>
            <a:r>
              <a:rPr lang="en-US" sz="900" dirty="0"/>
              <a:t>for</a:t>
            </a:r>
            <a:r>
              <a:rPr lang="en-US" sz="900" b="1" dirty="0"/>
              <a:t> business </a:t>
            </a:r>
            <a:r>
              <a:rPr lang="en-US" sz="900" dirty="0"/>
              <a:t>to</a:t>
            </a:r>
            <a:r>
              <a:rPr lang="en-US" sz="900" b="1" dirty="0"/>
              <a:t> measure and value </a:t>
            </a:r>
            <a:r>
              <a:rPr lang="en-US" sz="900" dirty="0"/>
              <a:t>its direct and indirect </a:t>
            </a:r>
            <a:r>
              <a:rPr lang="en-US" sz="900" b="1" dirty="0"/>
              <a:t>impacts and dependencies</a:t>
            </a:r>
            <a:r>
              <a:rPr lang="en-US" sz="900" b="1" baseline="0" dirty="0"/>
              <a:t> </a:t>
            </a:r>
            <a:r>
              <a:rPr lang="en-US" sz="900" dirty="0"/>
              <a:t>on</a:t>
            </a:r>
            <a:r>
              <a:rPr lang="en-US" sz="900" b="1" dirty="0"/>
              <a:t> natural capital </a:t>
            </a:r>
            <a:r>
              <a:rPr lang="en-US" sz="900" b="0" baseline="0" dirty="0"/>
              <a:t>and is: </a:t>
            </a:r>
            <a:endParaRPr lang="en-US" sz="900" dirty="0"/>
          </a:p>
          <a:p>
            <a:pPr marL="171450" indent="-171450">
              <a:buFont typeface="Arial" panose="020B0604020202020204" pitchFamily="34" charset="0"/>
              <a:buChar char="•"/>
            </a:pPr>
            <a:endParaRPr lang="en-GB" sz="900" dirty="0">
              <a:solidFill>
                <a:schemeClr val="accent5"/>
              </a:solidFill>
            </a:endParaRPr>
          </a:p>
          <a:p>
            <a:pPr marL="0" indent="0">
              <a:buFont typeface="Arial" panose="020B0604020202020204" pitchFamily="34" charset="0"/>
              <a:buNone/>
            </a:pPr>
            <a:r>
              <a:rPr lang="en-GB" sz="900" dirty="0">
                <a:solidFill>
                  <a:schemeClr val="accent5"/>
                </a:solidFill>
              </a:rPr>
              <a:t>1. Internationally applicable, across </a:t>
            </a:r>
            <a:r>
              <a:rPr lang="en-GB" sz="900" b="1" dirty="0">
                <a:solidFill>
                  <a:schemeClr val="accent5"/>
                </a:solidFill>
              </a:rPr>
              <a:t>all business sectors</a:t>
            </a:r>
            <a:r>
              <a:rPr lang="en-GB" sz="900" dirty="0">
                <a:solidFill>
                  <a:schemeClr val="accent5"/>
                </a:solidFill>
              </a:rPr>
              <a:t>, </a:t>
            </a:r>
            <a:r>
              <a:rPr lang="en-GB" sz="900" b="1" dirty="0">
                <a:solidFill>
                  <a:schemeClr val="accent5"/>
                </a:solidFill>
              </a:rPr>
              <a:t>geographies</a:t>
            </a:r>
            <a:r>
              <a:rPr lang="en-GB" sz="900" dirty="0">
                <a:solidFill>
                  <a:schemeClr val="accent5"/>
                </a:solidFill>
              </a:rPr>
              <a:t> and </a:t>
            </a:r>
            <a:r>
              <a:rPr lang="en-GB" sz="900" b="1" dirty="0">
                <a:solidFill>
                  <a:schemeClr val="accent5"/>
                </a:solidFill>
              </a:rPr>
              <a:t>organizational levels </a:t>
            </a:r>
            <a:r>
              <a:rPr lang="en-GB" sz="900" dirty="0">
                <a:solidFill>
                  <a:schemeClr val="accent5"/>
                </a:solidFill>
              </a:rPr>
              <a:t>(e.g. corporate, project, product). </a:t>
            </a:r>
          </a:p>
          <a:p>
            <a:pPr marL="0" indent="0">
              <a:buFont typeface="Arial" panose="020B0604020202020204" pitchFamily="34" charset="0"/>
              <a:buNone/>
            </a:pPr>
            <a:r>
              <a:rPr lang="en-US" sz="900" dirty="0">
                <a:solidFill>
                  <a:schemeClr val="accent5"/>
                </a:solidFill>
              </a:rPr>
              <a:t>2. Leverages </a:t>
            </a:r>
            <a:r>
              <a:rPr lang="en-US" sz="900" b="1" dirty="0">
                <a:solidFill>
                  <a:schemeClr val="accent5"/>
                </a:solidFill>
              </a:rPr>
              <a:t>existing approaches </a:t>
            </a:r>
            <a:r>
              <a:rPr lang="en-US" sz="900" dirty="0">
                <a:solidFill>
                  <a:schemeClr val="accent5"/>
                </a:solidFill>
              </a:rPr>
              <a:t>and does not prescribe the use of specific methodologies or valuation techniques above others as the use of the Protocol is dependent on the intended application and context.</a:t>
            </a:r>
          </a:p>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19</a:t>
            </a:fld>
            <a:endParaRPr lang="en-JM" dirty="0"/>
          </a:p>
        </p:txBody>
      </p:sp>
    </p:spTree>
    <p:extLst>
      <p:ext uri="{BB962C8B-B14F-4D97-AF65-F5344CB8AC3E}">
        <p14:creationId xmlns:p14="http://schemas.microsoft.com/office/powerpoint/2010/main" val="139961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20</a:t>
            </a:fld>
            <a:endParaRPr lang="en-JM" dirty="0"/>
          </a:p>
        </p:txBody>
      </p:sp>
    </p:spTree>
    <p:extLst>
      <p:ext uri="{BB962C8B-B14F-4D97-AF65-F5344CB8AC3E}">
        <p14:creationId xmlns:p14="http://schemas.microsoft.com/office/powerpoint/2010/main" val="417450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21</a:t>
            </a:fld>
            <a:endParaRPr lang="en-JM" dirty="0"/>
          </a:p>
        </p:txBody>
      </p:sp>
    </p:spTree>
    <p:extLst>
      <p:ext uri="{BB962C8B-B14F-4D97-AF65-F5344CB8AC3E}">
        <p14:creationId xmlns:p14="http://schemas.microsoft.com/office/powerpoint/2010/main" val="1396667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GB" sz="9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23</a:t>
            </a:fld>
            <a:endParaRPr lang="en-JM" dirty="0"/>
          </a:p>
        </p:txBody>
      </p:sp>
    </p:spTree>
    <p:extLst>
      <p:ext uri="{BB962C8B-B14F-4D97-AF65-F5344CB8AC3E}">
        <p14:creationId xmlns:p14="http://schemas.microsoft.com/office/powerpoint/2010/main" val="287997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US" baseline="0" dirty="0">
              <a:solidFill>
                <a:prstClr val="black"/>
              </a:solidFill>
            </a:endParaRP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24</a:t>
            </a:fld>
            <a:endParaRPr lang="en-JM" dirty="0"/>
          </a:p>
        </p:txBody>
      </p:sp>
    </p:spTree>
    <p:extLst>
      <p:ext uri="{BB962C8B-B14F-4D97-AF65-F5344CB8AC3E}">
        <p14:creationId xmlns:p14="http://schemas.microsoft.com/office/powerpoint/2010/main" val="225909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to cover the agenda.</a:t>
            </a:r>
          </a:p>
        </p:txBody>
      </p:sp>
      <p:sp>
        <p:nvSpPr>
          <p:cNvPr id="4" name="Slide Number Placeholder 3"/>
          <p:cNvSpPr>
            <a:spLocks noGrp="1"/>
          </p:cNvSpPr>
          <p:nvPr>
            <p:ph type="sldNum" sz="quarter" idx="10"/>
          </p:nvPr>
        </p:nvSpPr>
        <p:spPr/>
        <p:txBody>
          <a:bodyPr/>
          <a:lstStyle/>
          <a:p>
            <a:fld id="{D46E4DA3-8D85-4B4D-8509-4C79AE4F42CA}" type="slidenum">
              <a:rPr lang="en-CA" smtClean="0"/>
              <a:t>4</a:t>
            </a:fld>
            <a:endParaRPr lang="en-CA"/>
          </a:p>
        </p:txBody>
      </p:sp>
    </p:spTree>
    <p:extLst>
      <p:ext uri="{BB962C8B-B14F-4D97-AF65-F5344CB8AC3E}">
        <p14:creationId xmlns:p14="http://schemas.microsoft.com/office/powerpoint/2010/main" val="1361948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GB" dirty="0"/>
              <a:t>The Protocol</a:t>
            </a:r>
            <a:r>
              <a:rPr lang="en-GB" baseline="0" dirty="0"/>
              <a:t> therefore is based around a simple </a:t>
            </a:r>
            <a:r>
              <a:rPr lang="en-GB" dirty="0"/>
              <a:t>framework </a:t>
            </a:r>
          </a:p>
          <a:p>
            <a:r>
              <a:rPr lang="en-GB" baseline="0" dirty="0"/>
              <a:t>4 overarching stages of frame (why), scope (what), measure and value (how) and apply (so what) and </a:t>
            </a:r>
            <a:r>
              <a:rPr lang="en-GB" baseline="0" dirty="0" smtClean="0"/>
              <a:t>09 </a:t>
            </a:r>
            <a:r>
              <a:rPr lang="en-GB" baseline="0" dirty="0"/>
              <a:t>logical steps. It should be easy to follow and should be suitable for any business across any sector or geography. The sector guides will allow for difference in materiality and focus.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25</a:t>
            </a:fld>
            <a:endParaRPr lang="en-JM" dirty="0"/>
          </a:p>
        </p:txBody>
      </p:sp>
    </p:spTree>
    <p:extLst>
      <p:ext uri="{BB962C8B-B14F-4D97-AF65-F5344CB8AC3E}">
        <p14:creationId xmlns:p14="http://schemas.microsoft.com/office/powerpoint/2010/main" val="3229725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GB" dirty="0"/>
              <a:t>In </a:t>
            </a:r>
            <a:r>
              <a:rPr lang="en-GB" dirty="0" smtClean="0"/>
              <a:t>the</a:t>
            </a:r>
            <a:r>
              <a:rPr lang="en-GB" baseline="0" dirty="0" smtClean="0"/>
              <a:t> previous </a:t>
            </a:r>
            <a:r>
              <a:rPr lang="en-GB" baseline="0" dirty="0"/>
              <a:t>diagram the </a:t>
            </a:r>
            <a:r>
              <a:rPr lang="en-GB" dirty="0"/>
              <a:t>Framework you will note is linear, for ease and simplicity. </a:t>
            </a:r>
          </a:p>
          <a:p>
            <a:endParaRPr lang="en-GB" dirty="0"/>
          </a:p>
          <a:p>
            <a:r>
              <a:rPr lang="en-GB" dirty="0"/>
              <a:t>Of course in practice, these stages all interconnect and iterate at points. We didn’t</a:t>
            </a:r>
            <a:r>
              <a:rPr lang="en-GB" baseline="0" dirty="0"/>
              <a:t> want to give the impression of an endless cycle that may be hard to break out of, but instead a flexible and adaptable process to meet your business’ objective. </a:t>
            </a:r>
          </a:p>
          <a:p>
            <a:endParaRPr lang="en-GB" baseline="0" dirty="0"/>
          </a:p>
          <a:p>
            <a:r>
              <a:rPr lang="en-GB" baseline="0" dirty="0"/>
              <a:t>For example, in preparing to measure and value you may realise that you will need to reduce your scope to cover either impacts or dependencies to start with, and would therefore need to revisit the scoping in Stage 2. </a:t>
            </a: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26</a:t>
            </a:fld>
            <a:endParaRPr lang="en-JM" dirty="0"/>
          </a:p>
        </p:txBody>
      </p:sp>
    </p:spTree>
    <p:extLst>
      <p:ext uri="{BB962C8B-B14F-4D97-AF65-F5344CB8AC3E}">
        <p14:creationId xmlns:p14="http://schemas.microsoft.com/office/powerpoint/2010/main" val="386508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28</a:t>
            </a:fld>
            <a:endParaRPr lang="en-JM" dirty="0"/>
          </a:p>
        </p:txBody>
      </p:sp>
    </p:spTree>
    <p:extLst>
      <p:ext uri="{BB962C8B-B14F-4D97-AF65-F5344CB8AC3E}">
        <p14:creationId xmlns:p14="http://schemas.microsoft.com/office/powerpoint/2010/main" val="794600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685800"/>
            <a:ext cx="54864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29</a:t>
            </a:fld>
            <a:endParaRPr lang="en-JM" dirty="0"/>
          </a:p>
        </p:txBody>
      </p:sp>
    </p:spTree>
    <p:extLst>
      <p:ext uri="{BB962C8B-B14F-4D97-AF65-F5344CB8AC3E}">
        <p14:creationId xmlns:p14="http://schemas.microsoft.com/office/powerpoint/2010/main" val="234947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GB" dirty="0" smtClean="0"/>
              <a:t>It includes </a:t>
            </a:r>
          </a:p>
          <a:p>
            <a:pPr marL="171450" indent="-171450">
              <a:buFont typeface="Arial" panose="020B0604020202020204" pitchFamily="34" charset="0"/>
              <a:buChar char="•"/>
            </a:pPr>
            <a:r>
              <a:rPr lang="en-GB" dirty="0" smtClean="0"/>
              <a:t>the business case</a:t>
            </a:r>
          </a:p>
          <a:p>
            <a:pPr marL="171450" indent="-171450">
              <a:buFont typeface="Arial" panose="020B0604020202020204" pitchFamily="34" charset="0"/>
              <a:buChar char="•"/>
            </a:pPr>
            <a:r>
              <a:rPr lang="en-GB" dirty="0" smtClean="0"/>
              <a:t>Those that have piloted the Protocol</a:t>
            </a:r>
          </a:p>
          <a:p>
            <a:pPr marL="171450" indent="-171450">
              <a:buFont typeface="Arial" panose="020B0604020202020204" pitchFamily="34" charset="0"/>
              <a:buChar char="•"/>
            </a:pPr>
            <a:r>
              <a:rPr lang="en-GB" dirty="0" smtClean="0"/>
              <a:t>Definitions</a:t>
            </a:r>
          </a:p>
          <a:p>
            <a:pPr marL="171450" indent="-171450">
              <a:buFont typeface="Arial" panose="020B0604020202020204" pitchFamily="34" charset="0"/>
              <a:buChar char="•"/>
            </a:pPr>
            <a:r>
              <a:rPr lang="en-GB" dirty="0" smtClean="0"/>
              <a:t>The</a:t>
            </a:r>
            <a:r>
              <a:rPr lang="en-GB" baseline="0" dirty="0" smtClean="0"/>
              <a:t> framework</a:t>
            </a:r>
          </a:p>
          <a:p>
            <a:pPr marL="171450" indent="-171450">
              <a:buFont typeface="Arial" panose="020B0604020202020204" pitchFamily="34" charset="0"/>
              <a:buChar char="•"/>
            </a:pPr>
            <a:r>
              <a:rPr lang="en-GB" baseline="0" dirty="0" smtClean="0"/>
              <a:t>Who the Protocol is for</a:t>
            </a:r>
          </a:p>
          <a:p>
            <a:pPr marL="171450" indent="-171450">
              <a:buFont typeface="Arial" panose="020B0604020202020204" pitchFamily="34" charset="0"/>
              <a:buChar char="•"/>
            </a:pPr>
            <a:r>
              <a:rPr lang="en-GB" baseline="0" dirty="0" smtClean="0"/>
              <a:t>And who wrote it</a:t>
            </a: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31</a:t>
            </a:fld>
            <a:endParaRPr lang="en-JM" dirty="0"/>
          </a:p>
        </p:txBody>
      </p:sp>
    </p:spTree>
    <p:extLst>
      <p:ext uri="{BB962C8B-B14F-4D97-AF65-F5344CB8AC3E}">
        <p14:creationId xmlns:p14="http://schemas.microsoft.com/office/powerpoint/2010/main" val="4174400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32</a:t>
            </a:fld>
            <a:endParaRPr lang="en-JM" dirty="0"/>
          </a:p>
        </p:txBody>
      </p:sp>
    </p:spTree>
    <p:extLst>
      <p:ext uri="{BB962C8B-B14F-4D97-AF65-F5344CB8AC3E}">
        <p14:creationId xmlns:p14="http://schemas.microsoft.com/office/powerpoint/2010/main" val="1259834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36</a:t>
            </a:fld>
            <a:endParaRPr lang="en-JM" dirty="0"/>
          </a:p>
        </p:txBody>
      </p:sp>
    </p:spTree>
    <p:extLst>
      <p:ext uri="{BB962C8B-B14F-4D97-AF65-F5344CB8AC3E}">
        <p14:creationId xmlns:p14="http://schemas.microsoft.com/office/powerpoint/2010/main" val="2055875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smtClean="0"/>
              <a:pPr/>
              <a:t>37</a:t>
            </a:fld>
            <a:endParaRPr lang="en-JM" dirty="0"/>
          </a:p>
        </p:txBody>
      </p:sp>
    </p:spTree>
    <p:extLst>
      <p:ext uri="{BB962C8B-B14F-4D97-AF65-F5344CB8AC3E}">
        <p14:creationId xmlns:p14="http://schemas.microsoft.com/office/powerpoint/2010/main" val="14860531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4213"/>
            <a:ext cx="54864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79CA0D8-6577-48B2-BA77-88519BAFBFDA}" type="slidenum">
              <a:rPr lang="en-JM">
                <a:solidFill>
                  <a:prstClr val="black"/>
                </a:solidFill>
              </a:rPr>
              <a:pPr/>
              <a:t>41</a:t>
            </a:fld>
            <a:endParaRPr lang="en-JM" dirty="0">
              <a:solidFill>
                <a:prstClr val="black"/>
              </a:solidFill>
            </a:endParaRPr>
          </a:p>
        </p:txBody>
      </p:sp>
    </p:spTree>
    <p:extLst>
      <p:ext uri="{BB962C8B-B14F-4D97-AF65-F5344CB8AC3E}">
        <p14:creationId xmlns:p14="http://schemas.microsoft.com/office/powerpoint/2010/main" val="2380853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Geneva’s slides on Deloitte</a:t>
            </a:r>
          </a:p>
          <a:p>
            <a:endParaRPr lang="en-US" dirty="0"/>
          </a:p>
        </p:txBody>
      </p:sp>
      <p:sp>
        <p:nvSpPr>
          <p:cNvPr id="4" name="Slide Number Placeholder 3"/>
          <p:cNvSpPr>
            <a:spLocks noGrp="1"/>
          </p:cNvSpPr>
          <p:nvPr>
            <p:ph type="sldNum" sz="quarter" idx="10"/>
          </p:nvPr>
        </p:nvSpPr>
        <p:spPr/>
        <p:txBody>
          <a:bodyPr/>
          <a:lstStyle/>
          <a:p>
            <a:fld id="{D46E4DA3-8D85-4B4D-8509-4C79AE4F42CA}" type="slidenum">
              <a:rPr lang="en-CA" smtClean="0"/>
              <a:t>42</a:t>
            </a:fld>
            <a:endParaRPr lang="en-CA"/>
          </a:p>
        </p:txBody>
      </p:sp>
    </p:spTree>
    <p:extLst>
      <p:ext uri="{BB962C8B-B14F-4D97-AF65-F5344CB8AC3E}">
        <p14:creationId xmlns:p14="http://schemas.microsoft.com/office/powerpoint/2010/main" val="29604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your background?  </a:t>
            </a:r>
          </a:p>
          <a:p>
            <a:r>
              <a:rPr lang="en-US" dirty="0" smtClean="0"/>
              <a:t>Finance/Accounting </a:t>
            </a:r>
          </a:p>
          <a:p>
            <a:r>
              <a:rPr lang="en-US" dirty="0" smtClean="0"/>
              <a:t>Legal </a:t>
            </a:r>
          </a:p>
          <a:p>
            <a:r>
              <a:rPr lang="en-US" dirty="0" smtClean="0"/>
              <a:t>Environmental Science </a:t>
            </a:r>
          </a:p>
          <a:p>
            <a:r>
              <a:rPr lang="en-US" dirty="0" smtClean="0"/>
              <a:t>Engineering </a:t>
            </a:r>
          </a:p>
          <a:p>
            <a:r>
              <a:rPr lang="en-US" dirty="0" smtClean="0"/>
              <a:t>Economics</a:t>
            </a:r>
          </a:p>
          <a:p>
            <a:r>
              <a:rPr lang="en-US" dirty="0" smtClean="0"/>
              <a:t>Social Science </a:t>
            </a:r>
          </a:p>
          <a:p>
            <a:r>
              <a:rPr lang="en-US" dirty="0" smtClean="0"/>
              <a:t>Other </a:t>
            </a:r>
          </a:p>
          <a:p>
            <a:endParaRPr lang="en-US" dirty="0"/>
          </a:p>
        </p:txBody>
      </p:sp>
      <p:sp>
        <p:nvSpPr>
          <p:cNvPr id="4" name="Slide Number Placeholder 3"/>
          <p:cNvSpPr>
            <a:spLocks noGrp="1"/>
          </p:cNvSpPr>
          <p:nvPr>
            <p:ph type="sldNum" sz="quarter" idx="10"/>
          </p:nvPr>
        </p:nvSpPr>
        <p:spPr/>
        <p:txBody>
          <a:bodyPr/>
          <a:lstStyle/>
          <a:p>
            <a:fld id="{D46E4DA3-8D85-4B4D-8509-4C79AE4F42CA}" type="slidenum">
              <a:rPr lang="en-CA" smtClean="0"/>
              <a:t>5</a:t>
            </a:fld>
            <a:endParaRPr lang="en-CA"/>
          </a:p>
        </p:txBody>
      </p:sp>
    </p:spTree>
    <p:extLst>
      <p:ext uri="{BB962C8B-B14F-4D97-AF65-F5344CB8AC3E}">
        <p14:creationId xmlns:p14="http://schemas.microsoft.com/office/powerpoint/2010/main" val="2557960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6913"/>
            <a:ext cx="5576888" cy="3486150"/>
          </a:xfrm>
        </p:spPr>
      </p:sp>
      <p:sp>
        <p:nvSpPr>
          <p:cNvPr id="3" name="Notes Placeholder 2"/>
          <p:cNvSpPr>
            <a:spLocks noGrp="1"/>
          </p:cNvSpPr>
          <p:nvPr>
            <p:ph type="body" idx="1"/>
          </p:nvPr>
        </p:nvSpPr>
        <p:spPr/>
        <p:txBody>
          <a:bodyPr/>
          <a:lstStyle/>
          <a:p>
            <a:r>
              <a:rPr lang="en-CA" sz="1100" dirty="0" smtClean="0">
                <a:solidFill>
                  <a:schemeClr val="accent5"/>
                </a:solidFill>
              </a:rPr>
              <a:t>Geneva Claesson</a:t>
            </a:r>
          </a:p>
          <a:p>
            <a:endParaRPr lang="en-CA" sz="1100" dirty="0" smtClean="0">
              <a:solidFill>
                <a:schemeClr val="accent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b="0" i="0" u="none" strike="noStrike" kern="1200" cap="none" dirty="0" smtClean="0">
              <a:solidFill>
                <a:schemeClr val="dk1"/>
              </a:solidFill>
              <a:effectLst/>
              <a:latin typeface="Arial"/>
              <a:ea typeface="Arial"/>
              <a:cs typeface="Arial"/>
              <a:sym typeface="Arial"/>
            </a:endParaRPr>
          </a:p>
        </p:txBody>
      </p:sp>
    </p:spTree>
    <p:extLst>
      <p:ext uri="{BB962C8B-B14F-4D97-AF65-F5344CB8AC3E}">
        <p14:creationId xmlns:p14="http://schemas.microsoft.com/office/powerpoint/2010/main" val="1708299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cap="none" dirty="0" smtClean="0">
                <a:solidFill>
                  <a:schemeClr val="dk1"/>
                </a:solidFill>
                <a:latin typeface="Arial"/>
                <a:ea typeface="Arial"/>
                <a:cs typeface="Arial"/>
                <a:sym typeface="Arial"/>
              </a:rPr>
              <a:t>Brief overview of NCL with focus on Innovation Forum and Natural Capital Innovators application. </a:t>
            </a:r>
          </a:p>
          <a:p>
            <a:endParaRPr lang="en-US" dirty="0"/>
          </a:p>
        </p:txBody>
      </p:sp>
      <p:sp>
        <p:nvSpPr>
          <p:cNvPr id="4" name="Slide Number Placeholder 3"/>
          <p:cNvSpPr>
            <a:spLocks noGrp="1"/>
          </p:cNvSpPr>
          <p:nvPr>
            <p:ph type="sldNum" sz="quarter" idx="10"/>
          </p:nvPr>
        </p:nvSpPr>
        <p:spPr/>
        <p:txBody>
          <a:bodyPr/>
          <a:lstStyle/>
          <a:p>
            <a:fld id="{D46E4DA3-8D85-4B4D-8509-4C79AE4F42CA}" type="slidenum">
              <a:rPr lang="en-CA" smtClean="0"/>
              <a:t>45</a:t>
            </a:fld>
            <a:endParaRPr lang="en-CA"/>
          </a:p>
        </p:txBody>
      </p:sp>
    </p:spTree>
    <p:extLst>
      <p:ext uri="{BB962C8B-B14F-4D97-AF65-F5344CB8AC3E}">
        <p14:creationId xmlns:p14="http://schemas.microsoft.com/office/powerpoint/2010/main" val="3756253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685800" y="685800"/>
            <a:ext cx="54879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1" y="4343400"/>
            <a:ext cx="5486399" cy="4114799"/>
          </a:xfrm>
          <a:prstGeom prst="rect">
            <a:avLst/>
          </a:prstGeom>
          <a:noFill/>
          <a:ln>
            <a:noFill/>
          </a:ln>
        </p:spPr>
        <p:txBody>
          <a:bodyPr lIns="91408" tIns="91408" rIns="91408" bIns="91408" anchor="t" anchorCtr="0">
            <a:noAutofit/>
          </a:bodyPr>
          <a:lstStyle/>
          <a:p>
            <a:pPr>
              <a:buClr>
                <a:schemeClr val="dk1"/>
              </a:buClr>
              <a:buSzPct val="25000"/>
            </a:pPr>
            <a:r>
              <a:rPr lang="en-CA" sz="1100" dirty="0">
                <a:solidFill>
                  <a:schemeClr val="dk1"/>
                </a:solidFill>
                <a:latin typeface="Arial"/>
                <a:ea typeface="Arial"/>
                <a:cs typeface="Arial"/>
                <a:sym typeface="Arial"/>
              </a:rPr>
              <a:t>Geneva</a:t>
            </a:r>
          </a:p>
          <a:p>
            <a:pPr>
              <a:buClr>
                <a:schemeClr val="dk1"/>
              </a:buClr>
              <a:buSzPct val="25000"/>
            </a:pPr>
            <a:endParaRPr sz="1100" dirty="0">
              <a:solidFill>
                <a:schemeClr val="dk1"/>
              </a:solidFill>
              <a:latin typeface="Arial"/>
              <a:ea typeface="Arial"/>
              <a:cs typeface="Arial"/>
              <a:sym typeface="Arial"/>
            </a:endParaRPr>
          </a:p>
          <a:p>
            <a:pPr>
              <a:buClr>
                <a:srgbClr val="000000"/>
              </a:buClr>
              <a:buSzPct val="25000"/>
            </a:pPr>
            <a:r>
              <a:rPr lang="en-CA" dirty="0">
                <a:solidFill>
                  <a:schemeClr val="dk1"/>
                </a:solidFill>
                <a:latin typeface="Arial"/>
                <a:ea typeface="Arial"/>
                <a:cs typeface="Arial"/>
                <a:sym typeface="Arial"/>
              </a:rPr>
              <a:t>Onboarding Webinar</a:t>
            </a:r>
          </a:p>
          <a:p>
            <a:pPr marL="448650" indent="-299100">
              <a:buClr>
                <a:schemeClr val="dk1"/>
              </a:buClr>
              <a:buSzPct val="100000"/>
              <a:buFont typeface="Arial"/>
              <a:buChar char="●"/>
            </a:pPr>
            <a:r>
              <a:rPr lang="en-CA" sz="1100" dirty="0">
                <a:solidFill>
                  <a:schemeClr val="dk1"/>
                </a:solidFill>
                <a:latin typeface="Arial"/>
                <a:ea typeface="Arial"/>
                <a:cs typeface="Arial"/>
                <a:sym typeface="Arial"/>
              </a:rPr>
              <a:t>Host three webinars structured around the innovation groups to introduce participants to each other, and orient them to the activities of NCL and allow participants to share current activities and projects with each other. </a:t>
            </a:r>
          </a:p>
          <a:p>
            <a:pPr marL="448650" indent="-299100">
              <a:buClr>
                <a:schemeClr val="dk1"/>
              </a:buClr>
              <a:buSzPct val="100000"/>
              <a:buFont typeface="Arial"/>
              <a:buChar char="●"/>
            </a:pPr>
            <a:r>
              <a:rPr lang="en-CA" sz="1100" dirty="0">
                <a:solidFill>
                  <a:schemeClr val="dk1"/>
                </a:solidFill>
                <a:latin typeface="Arial"/>
                <a:ea typeface="Arial"/>
                <a:cs typeface="Arial"/>
                <a:sym typeface="Arial"/>
              </a:rPr>
              <a:t>Announce partners. </a:t>
            </a:r>
          </a:p>
          <a:p>
            <a:pPr>
              <a:buClr>
                <a:schemeClr val="dk1"/>
              </a:buClr>
              <a:buSzPct val="25000"/>
            </a:pPr>
            <a:endParaRPr sz="1100" dirty="0">
              <a:solidFill>
                <a:schemeClr val="dk1"/>
              </a:solidFill>
              <a:latin typeface="Arial"/>
              <a:ea typeface="Arial"/>
              <a:cs typeface="Arial"/>
              <a:sym typeface="Arial"/>
            </a:endParaRPr>
          </a:p>
          <a:p>
            <a:pPr>
              <a:buClr>
                <a:srgbClr val="000000"/>
              </a:buClr>
              <a:buSzPct val="25000"/>
            </a:pPr>
            <a:r>
              <a:rPr lang="en-CA" dirty="0">
                <a:solidFill>
                  <a:srgbClr val="000000"/>
                </a:solidFill>
                <a:latin typeface="Arial"/>
                <a:ea typeface="Arial"/>
                <a:cs typeface="Arial"/>
                <a:sym typeface="Arial"/>
              </a:rPr>
              <a:t>NCL Inn</a:t>
            </a:r>
            <a:r>
              <a:rPr lang="en-CA" dirty="0">
                <a:solidFill>
                  <a:schemeClr val="dk1"/>
                </a:solidFill>
                <a:latin typeface="Arial"/>
                <a:ea typeface="Arial"/>
                <a:cs typeface="Arial"/>
                <a:sym typeface="Arial"/>
              </a:rPr>
              <a:t>ovation Forum </a:t>
            </a:r>
            <a:r>
              <a:rPr lang="en-CA" dirty="0">
                <a:solidFill>
                  <a:srgbClr val="000000"/>
                </a:solidFill>
                <a:latin typeface="Arial"/>
                <a:ea typeface="Arial"/>
                <a:cs typeface="Arial"/>
                <a:sym typeface="Arial"/>
              </a:rPr>
              <a:t> </a:t>
            </a:r>
            <a:r>
              <a:rPr lang="en-CA" dirty="0">
                <a:solidFill>
                  <a:schemeClr val="dk1"/>
                </a:solidFill>
                <a:latin typeface="Arial"/>
                <a:ea typeface="Arial"/>
                <a:cs typeface="Arial"/>
                <a:sym typeface="Arial"/>
              </a:rPr>
              <a:t>(</a:t>
            </a:r>
            <a:r>
              <a:rPr lang="en-CA" dirty="0">
                <a:solidFill>
                  <a:srgbClr val="000000"/>
                </a:solidFill>
                <a:latin typeface="Arial"/>
                <a:ea typeface="Arial"/>
                <a:cs typeface="Arial"/>
                <a:sym typeface="Arial"/>
              </a:rPr>
              <a:t>2 day</a:t>
            </a:r>
            <a:r>
              <a:rPr lang="en-CA" dirty="0">
                <a:solidFill>
                  <a:schemeClr val="dk1"/>
                </a:solidFill>
                <a:latin typeface="Arial"/>
                <a:ea typeface="Arial"/>
                <a:cs typeface="Arial"/>
                <a:sym typeface="Arial"/>
              </a:rPr>
              <a:t>s)</a:t>
            </a:r>
          </a:p>
          <a:p>
            <a:pPr marL="448650" indent="-299100">
              <a:lnSpc>
                <a:spcPct val="115000"/>
              </a:lnSpc>
              <a:buClr>
                <a:schemeClr val="dk1"/>
              </a:buClr>
              <a:buSzPct val="100000"/>
              <a:buFont typeface="Arial"/>
              <a:buChar char="●"/>
            </a:pPr>
            <a:r>
              <a:rPr lang="en-CA" sz="1100" dirty="0">
                <a:solidFill>
                  <a:schemeClr val="dk1"/>
                </a:solidFill>
                <a:latin typeface="Arial"/>
                <a:ea typeface="Arial"/>
                <a:cs typeface="Arial"/>
                <a:sym typeface="Arial"/>
              </a:rPr>
              <a:t>Create a space for participants to develop new relationships, explore issues, challenges, priorities and potential research within and across each innovation group. Participants will identify shared needs and opportunities and craft a vision and transition strategy for NCL. They will also explore collaborative leadership capacities and practices. </a:t>
            </a:r>
          </a:p>
          <a:p>
            <a:pPr>
              <a:buClr>
                <a:schemeClr val="dk1"/>
              </a:buClr>
              <a:buSzPct val="25000"/>
            </a:pPr>
            <a:endParaRPr sz="1100" dirty="0">
              <a:solidFill>
                <a:schemeClr val="dk1"/>
              </a:solidFill>
              <a:latin typeface="Arial"/>
              <a:ea typeface="Arial"/>
              <a:cs typeface="Arial"/>
              <a:sym typeface="Arial"/>
            </a:endParaRPr>
          </a:p>
          <a:p>
            <a:pPr>
              <a:buClr>
                <a:srgbClr val="000000"/>
              </a:buClr>
              <a:buSzPct val="25000"/>
            </a:pPr>
            <a:r>
              <a:rPr lang="en-CA" dirty="0">
                <a:solidFill>
                  <a:schemeClr val="dk1"/>
                </a:solidFill>
                <a:latin typeface="Arial"/>
                <a:ea typeface="Arial"/>
                <a:cs typeface="Arial"/>
                <a:sym typeface="Arial"/>
              </a:rPr>
              <a:t>Learning Journey and Collaborative Action</a:t>
            </a:r>
          </a:p>
          <a:p>
            <a:pPr marL="448650" indent="-299100">
              <a:buClr>
                <a:schemeClr val="dk1"/>
              </a:buClr>
              <a:buSzPct val="109089"/>
              <a:buFont typeface="Arial"/>
              <a:buChar char="●"/>
            </a:pPr>
            <a:r>
              <a:rPr lang="en-CA" sz="1100" dirty="0">
                <a:solidFill>
                  <a:schemeClr val="dk1"/>
                </a:solidFill>
                <a:latin typeface="Arial"/>
                <a:ea typeface="Arial"/>
                <a:cs typeface="Arial"/>
                <a:sym typeface="Arial"/>
              </a:rPr>
              <a:t>Each innovation group would participate in a learning journey (workshop, information exchange, training, trip, </a:t>
            </a:r>
            <a:r>
              <a:rPr lang="en-CA" sz="1100" dirty="0" err="1">
                <a:solidFill>
                  <a:schemeClr val="dk1"/>
                </a:solidFill>
                <a:latin typeface="Arial"/>
                <a:ea typeface="Arial"/>
                <a:cs typeface="Arial"/>
                <a:sym typeface="Arial"/>
              </a:rPr>
              <a:t>etc</a:t>
            </a:r>
            <a:r>
              <a:rPr lang="en-CA" sz="1100" dirty="0">
                <a:solidFill>
                  <a:schemeClr val="dk1"/>
                </a:solidFill>
                <a:latin typeface="Arial"/>
                <a:ea typeface="Arial"/>
                <a:cs typeface="Arial"/>
                <a:sym typeface="Arial"/>
              </a:rPr>
              <a:t>)  to explore their focus area, develop relationships, explore issues and develop new insights. A summary of activities and insights will be prepared following each learning journey. </a:t>
            </a:r>
          </a:p>
          <a:p>
            <a:pPr marL="448650" indent="-299100">
              <a:buClr>
                <a:schemeClr val="dk1"/>
              </a:buClr>
              <a:buSzPct val="25000"/>
            </a:pPr>
            <a:endParaRPr sz="1100" dirty="0">
              <a:solidFill>
                <a:schemeClr val="dk1"/>
              </a:solidFill>
              <a:latin typeface="Arial"/>
              <a:ea typeface="Arial"/>
              <a:cs typeface="Arial"/>
              <a:sym typeface="Arial"/>
            </a:endParaRPr>
          </a:p>
          <a:p>
            <a:pPr>
              <a:lnSpc>
                <a:spcPct val="115000"/>
              </a:lnSpc>
              <a:buClr>
                <a:schemeClr val="dk1"/>
              </a:buClr>
              <a:buSzPct val="25000"/>
            </a:pPr>
            <a:r>
              <a:rPr lang="en-CA" dirty="0">
                <a:solidFill>
                  <a:schemeClr val="dk1"/>
                </a:solidFill>
                <a:latin typeface="Arial"/>
                <a:ea typeface="Arial"/>
                <a:cs typeface="Arial"/>
                <a:sym typeface="Arial"/>
              </a:rPr>
              <a:t>Implementation Working Groups</a:t>
            </a:r>
          </a:p>
          <a:p>
            <a:pPr marL="448650" indent="-299100">
              <a:lnSpc>
                <a:spcPct val="115000"/>
              </a:lnSpc>
              <a:buClr>
                <a:schemeClr val="dk1"/>
              </a:buClr>
              <a:buSzPct val="100000"/>
              <a:buFont typeface="Arial"/>
              <a:buChar char="●"/>
            </a:pPr>
            <a:r>
              <a:rPr lang="en-CA" sz="1100" dirty="0">
                <a:solidFill>
                  <a:schemeClr val="dk1"/>
                </a:solidFill>
                <a:latin typeface="Arial"/>
                <a:ea typeface="Arial"/>
                <a:cs typeface="Arial"/>
                <a:sym typeface="Arial"/>
              </a:rPr>
              <a:t>Each Innovation group will develop an implementation plan outlining the various activities, pilots initiatives, research, etc. required to move the group forward.</a:t>
            </a:r>
          </a:p>
          <a:p>
            <a:pPr>
              <a:lnSpc>
                <a:spcPct val="115000"/>
              </a:lnSpc>
              <a:buClr>
                <a:schemeClr val="dk1"/>
              </a:buClr>
              <a:buSzPct val="25000"/>
            </a:pPr>
            <a:r>
              <a:rPr lang="en-CA" dirty="0">
                <a:solidFill>
                  <a:schemeClr val="dk1"/>
                </a:solidFill>
                <a:latin typeface="Arial"/>
                <a:ea typeface="Arial"/>
                <a:cs typeface="Arial"/>
                <a:sym typeface="Arial"/>
              </a:rPr>
              <a:t>Innovation Summit</a:t>
            </a:r>
          </a:p>
          <a:p>
            <a:pPr marL="448650" indent="-299100">
              <a:lnSpc>
                <a:spcPct val="115000"/>
              </a:lnSpc>
              <a:buClr>
                <a:schemeClr val="dk1"/>
              </a:buClr>
              <a:buSzPct val="100000"/>
              <a:buFont typeface="Arial"/>
              <a:buChar char="●"/>
            </a:pPr>
            <a:r>
              <a:rPr lang="en-CA" sz="1100" dirty="0">
                <a:solidFill>
                  <a:schemeClr val="dk1"/>
                </a:solidFill>
                <a:latin typeface="Arial"/>
                <a:ea typeface="Arial"/>
                <a:cs typeface="Arial"/>
                <a:sym typeface="Arial"/>
              </a:rPr>
              <a:t>Innovation groups gather for a 1-2 day summit to share their work, review areas of overlap, identify new research activities, prototype initiatives, and other priorities. </a:t>
            </a:r>
          </a:p>
          <a:p>
            <a:pPr marL="448650" indent="-299100">
              <a:lnSpc>
                <a:spcPct val="115000"/>
              </a:lnSpc>
              <a:buClr>
                <a:schemeClr val="dk1"/>
              </a:buClr>
              <a:buSzPct val="25000"/>
            </a:pPr>
            <a:endParaRPr sz="1100" dirty="0">
              <a:solidFill>
                <a:schemeClr val="dk1"/>
              </a:solidFill>
              <a:latin typeface="Arial"/>
              <a:ea typeface="Arial"/>
              <a:cs typeface="Arial"/>
              <a:sym typeface="Arial"/>
            </a:endParaRPr>
          </a:p>
          <a:p>
            <a:pPr>
              <a:buClr>
                <a:schemeClr val="dk1"/>
              </a:buClr>
              <a:buSzPct val="25000"/>
            </a:pPr>
            <a:endParaRPr sz="1100" dirty="0">
              <a:solidFill>
                <a:schemeClr val="dk1"/>
              </a:solidFill>
              <a:latin typeface="Arial"/>
              <a:ea typeface="Arial"/>
              <a:cs typeface="Arial"/>
              <a:sym typeface="Arial"/>
            </a:endParaRPr>
          </a:p>
          <a:p>
            <a:pPr>
              <a:buClr>
                <a:schemeClr val="dk1"/>
              </a:buClr>
              <a:buSzPct val="25000"/>
            </a:pPr>
            <a:endParaRPr sz="1100" dirty="0">
              <a:solidFill>
                <a:schemeClr val="dk1"/>
              </a:solidFill>
              <a:latin typeface="Arial"/>
              <a:ea typeface="Arial"/>
              <a:cs typeface="Arial"/>
              <a:sym typeface="Arial"/>
            </a:endParaRPr>
          </a:p>
          <a:p>
            <a:pPr>
              <a:buClr>
                <a:schemeClr val="dk1"/>
              </a:buClr>
              <a:buSzPct val="25000"/>
            </a:pPr>
            <a:endParaRPr sz="11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62119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685800" y="685800"/>
            <a:ext cx="54879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1" y="4343399"/>
            <a:ext cx="5486283" cy="4114918"/>
          </a:xfrm>
          <a:prstGeom prst="rect">
            <a:avLst/>
          </a:prstGeom>
          <a:noFill/>
          <a:ln>
            <a:noFill/>
          </a:ln>
        </p:spPr>
        <p:txBody>
          <a:bodyPr lIns="91408" tIns="91408" rIns="91408" bIns="91408" anchor="t" anchorCtr="0">
            <a:noAutofit/>
          </a:bodyPr>
          <a:lstStyle/>
          <a:p>
            <a:pPr>
              <a:buClr>
                <a:schemeClr val="dk1"/>
              </a:buClr>
              <a:buSzPct val="25000"/>
            </a:pPr>
            <a:r>
              <a:rPr lang="en-CA" sz="1100" dirty="0">
                <a:solidFill>
                  <a:schemeClr val="dk1"/>
                </a:solidFill>
                <a:latin typeface="Arial"/>
                <a:ea typeface="Arial"/>
                <a:cs typeface="Arial"/>
                <a:sym typeface="Arial"/>
              </a:rPr>
              <a:t>Geneva</a:t>
            </a:r>
          </a:p>
          <a:p>
            <a:pPr>
              <a:buClr>
                <a:schemeClr val="dk1"/>
              </a:buClr>
              <a:buSzPct val="25000"/>
            </a:pPr>
            <a:r>
              <a:rPr lang="en-CA" sz="1100" dirty="0">
                <a:solidFill>
                  <a:schemeClr val="dk1"/>
                </a:solidFill>
                <a:latin typeface="Arial"/>
                <a:ea typeface="Arial"/>
                <a:cs typeface="Arial"/>
                <a:sym typeface="Arial"/>
              </a:rPr>
              <a:t>- Potentially include points about previous labs and outcomes</a:t>
            </a:r>
          </a:p>
          <a:p>
            <a:pPr>
              <a:buClr>
                <a:schemeClr val="dk1"/>
              </a:buClr>
              <a:buSzPct val="25000"/>
            </a:pPr>
            <a:r>
              <a:rPr lang="en-CA" sz="1100" dirty="0">
                <a:solidFill>
                  <a:schemeClr val="dk1"/>
                </a:solidFill>
                <a:latin typeface="Arial"/>
                <a:ea typeface="Arial"/>
                <a:cs typeface="Arial"/>
                <a:sym typeface="Arial"/>
              </a:rPr>
              <a:t>- Actions - How can we </a:t>
            </a:r>
          </a:p>
          <a:p>
            <a:pPr>
              <a:buClr>
                <a:schemeClr val="dk1"/>
              </a:buClr>
              <a:buSzPct val="25000"/>
            </a:pPr>
            <a:endParaRPr sz="11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6423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ct val="25000"/>
              <a:buFont typeface="Arial"/>
              <a:buNone/>
            </a:pPr>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D46E4DA3-8D85-4B4D-8509-4C79AE4F42CA}" type="slidenum">
              <a:rPr lang="en-CA" smtClean="0"/>
              <a:t>50</a:t>
            </a:fld>
            <a:endParaRPr lang="en-CA"/>
          </a:p>
        </p:txBody>
      </p:sp>
    </p:spTree>
    <p:extLst>
      <p:ext uri="{BB962C8B-B14F-4D97-AF65-F5344CB8AC3E}">
        <p14:creationId xmlns:p14="http://schemas.microsoft.com/office/powerpoint/2010/main" val="2557960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interested in joining as a natural capital innovator? </a:t>
            </a:r>
          </a:p>
          <a:p>
            <a:r>
              <a:rPr lang="en-US" dirty="0" smtClean="0"/>
              <a:t>Need more information, </a:t>
            </a:r>
          </a:p>
          <a:p>
            <a:endParaRPr lang="en-US" dirty="0"/>
          </a:p>
        </p:txBody>
      </p:sp>
      <p:sp>
        <p:nvSpPr>
          <p:cNvPr id="4" name="Slide Number Placeholder 3"/>
          <p:cNvSpPr>
            <a:spLocks noGrp="1"/>
          </p:cNvSpPr>
          <p:nvPr>
            <p:ph type="sldNum" sz="quarter" idx="10"/>
          </p:nvPr>
        </p:nvSpPr>
        <p:spPr/>
        <p:txBody>
          <a:bodyPr/>
          <a:lstStyle/>
          <a:p>
            <a:fld id="{D46E4DA3-8D85-4B4D-8509-4C79AE4F42CA}" type="slidenum">
              <a:rPr lang="en-CA" smtClean="0"/>
              <a:t>51</a:t>
            </a:fld>
            <a:endParaRPr lang="en-CA"/>
          </a:p>
        </p:txBody>
      </p:sp>
    </p:spTree>
    <p:extLst>
      <p:ext uri="{BB962C8B-B14F-4D97-AF65-F5344CB8AC3E}">
        <p14:creationId xmlns:p14="http://schemas.microsoft.com/office/powerpoint/2010/main" val="3017651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655638" y="674688"/>
            <a:ext cx="5397500" cy="33734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70892" y="4272197"/>
            <a:ext cx="5367129" cy="4047344"/>
          </a:xfrm>
          <a:prstGeom prst="rect">
            <a:avLst/>
          </a:prstGeom>
          <a:noFill/>
          <a:ln>
            <a:noFill/>
          </a:ln>
        </p:spPr>
        <p:txBody>
          <a:bodyPr lIns="89715" tIns="44845" rIns="89715" bIns="44845" anchor="t" anchorCtr="0">
            <a:noAutofit/>
          </a:bodyPr>
          <a:lstStyle/>
          <a:p>
            <a:pPr>
              <a:buClr>
                <a:schemeClr val="hlink"/>
              </a:buClr>
              <a:buSzPct val="25000"/>
            </a:pPr>
            <a:endParaRPr u="sng">
              <a:solidFill>
                <a:schemeClr val="hlink"/>
              </a:solidFill>
              <a:latin typeface="Calibri"/>
              <a:ea typeface="Calibri"/>
              <a:cs typeface="Calibri"/>
              <a:sym typeface="Calibri"/>
              <a:hlinkClick r:id="rId3"/>
            </a:endParaRPr>
          </a:p>
        </p:txBody>
      </p:sp>
      <p:sp>
        <p:nvSpPr>
          <p:cNvPr id="411" name="Shape 411"/>
          <p:cNvSpPr txBox="1">
            <a:spLocks noGrp="1"/>
          </p:cNvSpPr>
          <p:nvPr>
            <p:ph type="sldNum" idx="12"/>
          </p:nvPr>
        </p:nvSpPr>
        <p:spPr>
          <a:xfrm>
            <a:off x="3800164" y="8542832"/>
            <a:ext cx="2907195" cy="449705"/>
          </a:xfrm>
          <a:prstGeom prst="rect">
            <a:avLst/>
          </a:prstGeom>
          <a:noFill/>
          <a:ln>
            <a:noFill/>
          </a:ln>
        </p:spPr>
        <p:txBody>
          <a:bodyPr lIns="89715" tIns="44845" rIns="89715" bIns="44845" anchor="b" anchorCtr="0">
            <a:noAutofit/>
          </a:bodyPr>
          <a:lstStyle/>
          <a:p>
            <a:pPr>
              <a:buClr>
                <a:schemeClr val="dk1"/>
              </a:buClr>
              <a:buSzPct val="25000"/>
            </a:pPr>
            <a:fld id="{00000000-1234-1234-1234-123412341234}" type="slidenum">
              <a:rPr lang="en-CA">
                <a:solidFill>
                  <a:schemeClr val="dk1"/>
                </a:solidFill>
                <a:latin typeface="Calibri"/>
                <a:ea typeface="Calibri"/>
                <a:cs typeface="Calibri"/>
                <a:sym typeface="Calibri"/>
              </a:rPr>
              <a:pPr>
                <a:buClr>
                  <a:schemeClr val="dk1"/>
                </a:buClr>
                <a:buSzPct val="25000"/>
              </a:pPr>
              <a:t>53</a:t>
            </a:fld>
            <a:endParaRPr lang="en-CA">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5962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655638" y="674688"/>
            <a:ext cx="5397500" cy="33734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70892" y="4272197"/>
            <a:ext cx="5367129" cy="4047344"/>
          </a:xfrm>
          <a:prstGeom prst="rect">
            <a:avLst/>
          </a:prstGeom>
          <a:noFill/>
          <a:ln>
            <a:noFill/>
          </a:ln>
        </p:spPr>
        <p:txBody>
          <a:bodyPr lIns="89715" tIns="44845" rIns="89715" bIns="44845" anchor="t" anchorCtr="0">
            <a:noAutofit/>
          </a:bodyPr>
          <a:lstStyle/>
          <a:p>
            <a:pPr>
              <a:buClr>
                <a:schemeClr val="hlink"/>
              </a:buClr>
              <a:buSzPct val="25000"/>
            </a:pPr>
            <a:endParaRPr u="sng">
              <a:solidFill>
                <a:schemeClr val="hlink"/>
              </a:solidFill>
              <a:latin typeface="Calibri"/>
              <a:ea typeface="Calibri"/>
              <a:cs typeface="Calibri"/>
              <a:sym typeface="Calibri"/>
              <a:hlinkClick r:id="rId3"/>
            </a:endParaRPr>
          </a:p>
        </p:txBody>
      </p:sp>
      <p:sp>
        <p:nvSpPr>
          <p:cNvPr id="418" name="Shape 418"/>
          <p:cNvSpPr txBox="1">
            <a:spLocks noGrp="1"/>
          </p:cNvSpPr>
          <p:nvPr>
            <p:ph type="sldNum" idx="12"/>
          </p:nvPr>
        </p:nvSpPr>
        <p:spPr>
          <a:xfrm>
            <a:off x="3800164" y="8542832"/>
            <a:ext cx="2907195" cy="449705"/>
          </a:xfrm>
          <a:prstGeom prst="rect">
            <a:avLst/>
          </a:prstGeom>
          <a:noFill/>
          <a:ln>
            <a:noFill/>
          </a:ln>
        </p:spPr>
        <p:txBody>
          <a:bodyPr lIns="89715" tIns="44845" rIns="89715" bIns="44845" anchor="b" anchorCtr="0">
            <a:noAutofit/>
          </a:bodyPr>
          <a:lstStyle/>
          <a:p>
            <a:pPr>
              <a:buClr>
                <a:schemeClr val="dk1"/>
              </a:buClr>
              <a:buSzPct val="25000"/>
            </a:pPr>
            <a:fld id="{00000000-1234-1234-1234-123412341234}" type="slidenum">
              <a:rPr lang="en-CA">
                <a:solidFill>
                  <a:schemeClr val="dk1"/>
                </a:solidFill>
                <a:latin typeface="Calibri"/>
                <a:ea typeface="Calibri"/>
                <a:cs typeface="Calibri"/>
                <a:sym typeface="Calibri"/>
              </a:rPr>
              <a:pPr>
                <a:buClr>
                  <a:schemeClr val="dk1"/>
                </a:buClr>
                <a:buSzPct val="25000"/>
              </a:pPr>
              <a:t>54</a:t>
            </a:fld>
            <a:endParaRPr lang="en-CA">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0726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685800" y="685800"/>
            <a:ext cx="54879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5" name="Shape 425"/>
          <p:cNvSpPr txBox="1">
            <a:spLocks noGrp="1"/>
          </p:cNvSpPr>
          <p:nvPr>
            <p:ph type="body" idx="1"/>
          </p:nvPr>
        </p:nvSpPr>
        <p:spPr>
          <a:xfrm>
            <a:off x="685801" y="4343400"/>
            <a:ext cx="5486399" cy="4114799"/>
          </a:xfrm>
          <a:prstGeom prst="rect">
            <a:avLst/>
          </a:prstGeom>
          <a:noFill/>
          <a:ln>
            <a:noFill/>
          </a:ln>
        </p:spPr>
        <p:txBody>
          <a:bodyPr lIns="89715" tIns="89715" rIns="89715" bIns="89715" anchor="t" anchorCtr="0">
            <a:noAutofit/>
          </a:bodyPr>
          <a:lstStyle/>
          <a:p>
            <a:pPr>
              <a:buClr>
                <a:schemeClr val="accent5"/>
              </a:buClr>
              <a:buSzPct val="25000"/>
            </a:pPr>
            <a:r>
              <a:rPr lang="en-CA" sz="1100">
                <a:solidFill>
                  <a:schemeClr val="accent5"/>
                </a:solidFill>
                <a:latin typeface="Arial"/>
                <a:ea typeface="Arial"/>
                <a:cs typeface="Arial"/>
                <a:sym typeface="Arial"/>
              </a:rPr>
              <a:t>Speaking Notes:</a:t>
            </a:r>
          </a:p>
          <a:p>
            <a:pPr>
              <a:buClr>
                <a:schemeClr val="dk1"/>
              </a:buClr>
              <a:buSzPct val="25000"/>
            </a:pPr>
            <a:endParaRPr sz="1100">
              <a:solidFill>
                <a:schemeClr val="accent5"/>
              </a:solidFill>
              <a:latin typeface="Arial"/>
              <a:ea typeface="Arial"/>
              <a:cs typeface="Arial"/>
              <a:sym typeface="Arial"/>
            </a:endParaRPr>
          </a:p>
          <a:p>
            <a:pPr marL="168244" indent="-168244">
              <a:buClr>
                <a:schemeClr val="dk1"/>
              </a:buClr>
              <a:buSzPct val="100000"/>
              <a:buFont typeface="Arial"/>
              <a:buChar char="•"/>
            </a:pPr>
            <a:r>
              <a:rPr lang="en-CA" sz="1100">
                <a:solidFill>
                  <a:schemeClr val="dk1"/>
                </a:solidFill>
                <a:latin typeface="Arial"/>
                <a:ea typeface="Arial"/>
                <a:cs typeface="Arial"/>
                <a:sym typeface="Arial"/>
              </a:rPr>
              <a:t>CPA Canada’s mission is to act in the public interest, support our members and contribute to economic and social development.</a:t>
            </a:r>
          </a:p>
          <a:p>
            <a:pPr marL="168244" indent="-168244">
              <a:buClr>
                <a:schemeClr val="dk1"/>
              </a:buClr>
              <a:buSzPct val="100000"/>
              <a:buFont typeface="Arial"/>
              <a:buChar char="•"/>
            </a:pPr>
            <a:r>
              <a:rPr lang="en-CA" sz="1100">
                <a:solidFill>
                  <a:schemeClr val="dk1"/>
                </a:solidFill>
                <a:latin typeface="Arial"/>
                <a:ea typeface="Arial"/>
                <a:cs typeface="Arial"/>
                <a:sym typeface="Arial"/>
              </a:rPr>
              <a:t>To this end, CPA Canada and its legacy bodies have over 25 years of efforts in sustainability, including sustainability reporting. </a:t>
            </a:r>
          </a:p>
          <a:p>
            <a:pPr marL="168244" indent="-168244">
              <a:buClr>
                <a:schemeClr val="dk1"/>
              </a:buClr>
              <a:buSzPct val="100000"/>
              <a:buFont typeface="Arial"/>
              <a:buChar char="•"/>
            </a:pPr>
            <a:r>
              <a:rPr lang="en-CA" sz="1100">
                <a:solidFill>
                  <a:schemeClr val="dk1"/>
                </a:solidFill>
                <a:latin typeface="Arial"/>
                <a:ea typeface="Arial"/>
                <a:cs typeface="Arial"/>
                <a:sym typeface="Arial"/>
              </a:rPr>
              <a:t>We define sustainability as organizational activities that preserve, enable or create value over the long term. </a:t>
            </a:r>
          </a:p>
          <a:p>
            <a:pPr marL="168244" indent="-168244">
              <a:buClr>
                <a:schemeClr val="dk1"/>
              </a:buClr>
              <a:buSzPct val="100000"/>
              <a:buFont typeface="Arial"/>
              <a:buChar char="•"/>
            </a:pPr>
            <a:r>
              <a:rPr lang="en-CA" sz="1100">
                <a:solidFill>
                  <a:schemeClr val="dk1"/>
                </a:solidFill>
                <a:latin typeface="Arial"/>
                <a:ea typeface="Arial"/>
                <a:cs typeface="Arial"/>
                <a:sym typeface="Arial"/>
              </a:rPr>
              <a:t>This encompasses consideration of environmental, social and governance issues as part of overall strategy, risk management and reporting. </a:t>
            </a:r>
          </a:p>
          <a:p>
            <a:pPr marL="168244" indent="-168244">
              <a:buClr>
                <a:schemeClr val="dk1"/>
              </a:buClr>
              <a:buSzPct val="100000"/>
              <a:buFont typeface="Arial"/>
              <a:buChar char="•"/>
            </a:pPr>
            <a:r>
              <a:rPr lang="en-CA" sz="1100">
                <a:solidFill>
                  <a:schemeClr val="dk1"/>
                </a:solidFill>
                <a:latin typeface="Arial"/>
                <a:ea typeface="Arial"/>
                <a:cs typeface="Arial"/>
                <a:sym typeface="Arial"/>
              </a:rPr>
              <a:t>Sustainable organizations result in economic prosperity for Canadians. </a:t>
            </a:r>
          </a:p>
          <a:p>
            <a:pPr marL="168244" indent="-168244">
              <a:buClr>
                <a:schemeClr val="dk1"/>
              </a:buClr>
              <a:buSzPct val="100000"/>
              <a:buFont typeface="Arial"/>
              <a:buChar char="•"/>
            </a:pPr>
            <a:r>
              <a:rPr lang="en-CA" sz="1100">
                <a:solidFill>
                  <a:schemeClr val="dk1"/>
                </a:solidFill>
                <a:latin typeface="Arial"/>
                <a:ea typeface="Arial"/>
                <a:cs typeface="Arial"/>
                <a:sym typeface="Arial"/>
              </a:rPr>
              <a:t>Natural capital is critical to Canada’s economy, wellbeing and prosperity. </a:t>
            </a:r>
          </a:p>
          <a:p>
            <a:pPr marL="168244" indent="-168244">
              <a:buClr>
                <a:schemeClr val="dk1"/>
              </a:buClr>
              <a:buSzPct val="100000"/>
              <a:buFont typeface="Arial"/>
              <a:buChar char="•"/>
            </a:pPr>
            <a:r>
              <a:rPr lang="en-CA" sz="1100">
                <a:solidFill>
                  <a:schemeClr val="dk1"/>
                </a:solidFill>
                <a:latin typeface="Arial"/>
                <a:ea typeface="Arial"/>
                <a:cs typeface="Arial"/>
                <a:sym typeface="Arial"/>
              </a:rPr>
              <a:t>Natural capital is a logical extension of CPA Canada’s longstanding history in sustainability and it supports the achievement of our organization’s mission. </a:t>
            </a:r>
          </a:p>
          <a:p>
            <a:pPr marL="168244" indent="-168244">
              <a:buClr>
                <a:schemeClr val="dk1"/>
              </a:buClr>
              <a:buSzPct val="100000"/>
              <a:buFont typeface="Arial"/>
              <a:buChar char="•"/>
            </a:pPr>
            <a:r>
              <a:rPr lang="en-CA" sz="1100">
                <a:solidFill>
                  <a:schemeClr val="dk1"/>
                </a:solidFill>
                <a:latin typeface="Arial"/>
                <a:ea typeface="Arial"/>
                <a:cs typeface="Arial"/>
                <a:sym typeface="Arial"/>
              </a:rPr>
              <a:t>CPA Canada is committed to furthering the natural capital agenda in Canada. That’s why we are proud to be a core partner of the Natural Capital Lab in partnership with the Natural Step. We look forward to exploring opportunities with Canadian businesses to integrate natural capital considerations into their decisions, accounts and economic models.</a:t>
            </a:r>
          </a:p>
          <a:p>
            <a:pPr>
              <a:buClr>
                <a:schemeClr val="dk1"/>
              </a:buClr>
              <a:buSzPct val="25000"/>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1745070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685800" y="685800"/>
            <a:ext cx="5487988"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4" name="Shape 444"/>
          <p:cNvSpPr txBox="1">
            <a:spLocks noGrp="1"/>
          </p:cNvSpPr>
          <p:nvPr>
            <p:ph type="body" idx="1"/>
          </p:nvPr>
        </p:nvSpPr>
        <p:spPr>
          <a:xfrm>
            <a:off x="685801" y="4343400"/>
            <a:ext cx="5486399" cy="4114799"/>
          </a:xfrm>
          <a:prstGeom prst="rect">
            <a:avLst/>
          </a:prstGeom>
          <a:noFill/>
          <a:ln>
            <a:noFill/>
          </a:ln>
        </p:spPr>
        <p:txBody>
          <a:bodyPr lIns="89715" tIns="89715" rIns="89715" bIns="89715" anchor="t" anchorCtr="0">
            <a:noAutofit/>
          </a:bodyPr>
          <a:lstStyle/>
          <a:p>
            <a:pPr>
              <a:buClr>
                <a:schemeClr val="dk1"/>
              </a:buClr>
              <a:buSzPct val="25000"/>
            </a:pPr>
            <a:r>
              <a:rPr lang="en-CA" sz="1100">
                <a:solidFill>
                  <a:schemeClr val="dk1"/>
                </a:solidFill>
                <a:latin typeface="Arial"/>
                <a:ea typeface="Arial"/>
                <a:cs typeface="Arial"/>
                <a:sym typeface="Arial"/>
              </a:rPr>
              <a:t>Sarah Keyes</a:t>
            </a:r>
          </a:p>
          <a:p>
            <a:pPr>
              <a:buClr>
                <a:schemeClr val="dk1"/>
              </a:buClr>
              <a:buSzPct val="25000"/>
            </a:pPr>
            <a:endParaRPr sz="1100">
              <a:solidFill>
                <a:schemeClr val="dk1"/>
              </a:solidFill>
              <a:latin typeface="Arial"/>
              <a:ea typeface="Arial"/>
              <a:cs typeface="Arial"/>
              <a:sym typeface="Arial"/>
            </a:endParaRPr>
          </a:p>
          <a:p>
            <a:pPr>
              <a:buClr>
                <a:schemeClr val="dk1"/>
              </a:buClr>
              <a:buSzPct val="25000"/>
            </a:pPr>
            <a:r>
              <a:rPr lang="en-CA" sz="1100">
                <a:solidFill>
                  <a:schemeClr val="dk1"/>
                </a:solidFill>
                <a:latin typeface="Arial"/>
                <a:ea typeface="Arial"/>
                <a:cs typeface="Arial"/>
                <a:sym typeface="Arial"/>
              </a:rPr>
              <a:t>Speaking notes: </a:t>
            </a:r>
          </a:p>
          <a:p>
            <a:pPr marL="168244" indent="-168244">
              <a:buClr>
                <a:schemeClr val="dk1"/>
              </a:buClr>
              <a:buSzPct val="100000"/>
              <a:buFont typeface="Arial"/>
              <a:buChar char="•"/>
            </a:pPr>
            <a:r>
              <a:rPr lang="en-CA" sz="1100">
                <a:solidFill>
                  <a:schemeClr val="dk1"/>
                </a:solidFill>
                <a:latin typeface="Arial"/>
                <a:ea typeface="Arial"/>
                <a:cs typeface="Arial"/>
                <a:sym typeface="Arial"/>
              </a:rPr>
              <a:t>Delaying the measurement and management of natural capital poses significant business risks and could result in foregone opportunities for cost savings, competitive advantage and brand reputation. </a:t>
            </a:r>
          </a:p>
          <a:p>
            <a:pPr marL="168244" indent="-168244">
              <a:buClr>
                <a:schemeClr val="dk1"/>
              </a:buClr>
              <a:buSzPct val="100000"/>
              <a:buFont typeface="Arial"/>
              <a:buChar char="•"/>
            </a:pPr>
            <a:r>
              <a:rPr lang="en-CA" sz="1100">
                <a:solidFill>
                  <a:schemeClr val="dk1"/>
                </a:solidFill>
                <a:latin typeface="Arial"/>
                <a:ea typeface="Arial"/>
                <a:cs typeface="Arial"/>
                <a:sym typeface="Arial"/>
              </a:rPr>
              <a:t>Understanding the business risks and opportunities associated with impacts and dependencies on natural resources is essential for long-term value creation.</a:t>
            </a:r>
          </a:p>
          <a:p>
            <a:pPr marL="168244" indent="-168244">
              <a:buClr>
                <a:schemeClr val="dk1"/>
              </a:buClr>
              <a:buSzPct val="100000"/>
              <a:buFont typeface="Arial"/>
              <a:buChar char="•"/>
            </a:pPr>
            <a:r>
              <a:rPr lang="en-CA" sz="1100">
                <a:solidFill>
                  <a:schemeClr val="dk1"/>
                </a:solidFill>
                <a:latin typeface="Arial"/>
                <a:ea typeface="Arial"/>
                <a:cs typeface="Arial"/>
                <a:sym typeface="Arial"/>
              </a:rPr>
              <a:t>Organizations that fail to consider their impacts and dependencies on natural capital risk their ability to preserve, enhance and create long-term value.</a:t>
            </a:r>
          </a:p>
          <a:p>
            <a:pPr marL="168244" indent="-168244">
              <a:buClr>
                <a:schemeClr val="dk1"/>
              </a:buClr>
              <a:buSzPct val="100000"/>
              <a:buFont typeface="Arial"/>
              <a:buChar char="•"/>
            </a:pPr>
            <a:r>
              <a:rPr lang="en-CA" sz="1100">
                <a:solidFill>
                  <a:schemeClr val="dk1"/>
                </a:solidFill>
                <a:latin typeface="Arial"/>
                <a:ea typeface="Arial"/>
                <a:cs typeface="Arial"/>
                <a:sym typeface="Arial"/>
              </a:rPr>
              <a:t>CPAs are trusted advisors and strategists for organizations and natural capital is an area where we see tremendous growth potential in the future as the reporting landscape continues to evolve. </a:t>
            </a:r>
          </a:p>
          <a:p>
            <a:pPr marL="168244" indent="-168244">
              <a:buClr>
                <a:schemeClr val="dk1"/>
              </a:buClr>
              <a:buSzPct val="100000"/>
              <a:buFont typeface="Arial"/>
              <a:buChar char="•"/>
            </a:pPr>
            <a:r>
              <a:rPr lang="en-CA" sz="1100">
                <a:solidFill>
                  <a:schemeClr val="dk1"/>
                </a:solidFill>
                <a:latin typeface="Arial"/>
                <a:ea typeface="Arial"/>
                <a:cs typeface="Arial"/>
                <a:sym typeface="Arial"/>
              </a:rPr>
              <a:t>CPAs already have the necessary skills and competencies to support organizations in managing their natural capital impacts and dependencies – they simply need to apply these tools in a different context.</a:t>
            </a:r>
          </a:p>
          <a:p>
            <a:pPr marL="168244" indent="-168244">
              <a:buClr>
                <a:schemeClr val="accent5"/>
              </a:buClr>
              <a:buSzPct val="100000"/>
              <a:buFont typeface="Arial"/>
              <a:buChar char="•"/>
            </a:pPr>
            <a:r>
              <a:rPr lang="en-CA" sz="1100">
                <a:solidFill>
                  <a:schemeClr val="accent5"/>
                </a:solidFill>
                <a:latin typeface="Arial"/>
                <a:ea typeface="Arial"/>
                <a:cs typeface="Arial"/>
                <a:sym typeface="Arial"/>
              </a:rPr>
              <a:t>By virtue of these skills and competencies, CPAs have a tremendous opportunity to become leaders in natural capital accounting, supporting long-term value creation for organizations.</a:t>
            </a:r>
          </a:p>
          <a:p>
            <a:pPr>
              <a:buClr>
                <a:schemeClr val="dk1"/>
              </a:buClr>
              <a:buSzPct val="25000"/>
            </a:pPr>
            <a:endParaRPr sz="1100">
              <a:solidFill>
                <a:schemeClr val="dk1"/>
              </a:solidFill>
              <a:latin typeface="Arial"/>
              <a:ea typeface="Arial"/>
              <a:cs typeface="Arial"/>
              <a:sym typeface="Arial"/>
            </a:endParaRPr>
          </a:p>
          <a:p>
            <a:pPr>
              <a:buClr>
                <a:schemeClr val="dk1"/>
              </a:buClr>
              <a:buSzPct val="25000"/>
            </a:pPr>
            <a:endParaRPr sz="1100">
              <a:solidFill>
                <a:schemeClr val="dk1"/>
              </a:solidFill>
              <a:latin typeface="Arial"/>
              <a:ea typeface="Arial"/>
              <a:cs typeface="Arial"/>
              <a:sym typeface="Arial"/>
            </a:endParaRPr>
          </a:p>
          <a:p>
            <a:pPr>
              <a:buClr>
                <a:schemeClr val="dk1"/>
              </a:buClr>
              <a:buSzPct val="25000"/>
            </a:pPr>
            <a:endParaRPr sz="1100">
              <a:solidFill>
                <a:schemeClr val="dk1"/>
              </a:solidFill>
              <a:latin typeface="Arial"/>
              <a:ea typeface="Arial"/>
              <a:cs typeface="Arial"/>
              <a:sym typeface="Arial"/>
            </a:endParaRPr>
          </a:p>
        </p:txBody>
      </p:sp>
    </p:spTree>
    <p:extLst>
      <p:ext uri="{BB962C8B-B14F-4D97-AF65-F5344CB8AC3E}">
        <p14:creationId xmlns:p14="http://schemas.microsoft.com/office/powerpoint/2010/main" val="4102643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Clr>
                <a:schemeClr val="dk1"/>
              </a:buClr>
              <a:buSzPct val="25000"/>
              <a:buFont typeface="Arial"/>
              <a:buNone/>
            </a:pPr>
            <a:r>
              <a:rPr lang="en-US" sz="1200" b="0" i="0" u="none" strike="noStrike" cap="none" dirty="0" smtClean="0">
                <a:solidFill>
                  <a:schemeClr val="dk1"/>
                </a:solidFill>
                <a:latin typeface="Arial"/>
                <a:ea typeface="Arial"/>
                <a:cs typeface="Arial"/>
                <a:sym typeface="Arial"/>
              </a:rPr>
              <a:t>What is your background?  </a:t>
            </a:r>
          </a:p>
          <a:p>
            <a:pPr marL="228600" marR="0" lvl="0" indent="-228600" algn="l" rtl="0">
              <a:lnSpc>
                <a:spcPct val="100000"/>
              </a:lnSpc>
              <a:spcBef>
                <a:spcPts val="0"/>
              </a:spcBef>
              <a:spcAft>
                <a:spcPts val="0"/>
              </a:spcAft>
              <a:buClr>
                <a:schemeClr val="dk1"/>
              </a:buClr>
              <a:buSzPct val="100000"/>
              <a:buFont typeface="Arial"/>
              <a:buAutoNum type="alphaLcParenR"/>
            </a:pPr>
            <a:r>
              <a:rPr lang="en-US" sz="1200" b="0" i="0" u="none" strike="noStrike" cap="none" dirty="0" smtClean="0">
                <a:solidFill>
                  <a:schemeClr val="dk1"/>
                </a:solidFill>
                <a:latin typeface="Arial"/>
                <a:ea typeface="Arial"/>
                <a:cs typeface="Arial"/>
                <a:sym typeface="Arial"/>
              </a:rPr>
              <a:t>Finance/Accounting </a:t>
            </a:r>
          </a:p>
          <a:p>
            <a:pPr marL="228600" marR="0" lvl="0" indent="-228600" algn="l" rtl="0">
              <a:spcBef>
                <a:spcPts val="0"/>
              </a:spcBef>
              <a:spcAft>
                <a:spcPts val="0"/>
              </a:spcAft>
              <a:buClr>
                <a:schemeClr val="dk1"/>
              </a:buClr>
              <a:buSzPct val="100000"/>
              <a:buFont typeface="Arial"/>
              <a:buAutoNum type="alphaLcParenR"/>
            </a:pPr>
            <a:r>
              <a:rPr lang="en-US" sz="1200" b="0" i="0" u="none" strike="noStrike" cap="none" dirty="0" smtClean="0">
                <a:solidFill>
                  <a:schemeClr val="dk1"/>
                </a:solidFill>
                <a:latin typeface="Arial"/>
                <a:ea typeface="Arial"/>
                <a:cs typeface="Arial"/>
                <a:sym typeface="Arial"/>
              </a:rPr>
              <a:t>Legal </a:t>
            </a:r>
          </a:p>
          <a:p>
            <a:pPr marL="228600" marR="0" lvl="0" indent="-228600" algn="l" rtl="0">
              <a:spcBef>
                <a:spcPts val="0"/>
              </a:spcBef>
              <a:spcAft>
                <a:spcPts val="0"/>
              </a:spcAft>
              <a:buClr>
                <a:schemeClr val="dk1"/>
              </a:buClr>
              <a:buSzPct val="100000"/>
              <a:buFont typeface="Arial"/>
              <a:buAutoNum type="alphaLcParenR"/>
            </a:pPr>
            <a:r>
              <a:rPr lang="en-US" sz="1200" b="0" i="0" u="none" strike="noStrike" cap="none" dirty="0" smtClean="0">
                <a:solidFill>
                  <a:schemeClr val="dk1"/>
                </a:solidFill>
                <a:latin typeface="Arial"/>
                <a:ea typeface="Arial"/>
                <a:cs typeface="Arial"/>
                <a:sym typeface="Arial"/>
              </a:rPr>
              <a:t>Environmental Science </a:t>
            </a:r>
          </a:p>
          <a:p>
            <a:pPr marL="228600" marR="0" lvl="0" indent="-228600" algn="l" rtl="0">
              <a:spcBef>
                <a:spcPts val="0"/>
              </a:spcBef>
              <a:spcAft>
                <a:spcPts val="0"/>
              </a:spcAft>
              <a:buClr>
                <a:schemeClr val="dk1"/>
              </a:buClr>
              <a:buSzPct val="100000"/>
              <a:buFont typeface="Arial"/>
              <a:buAutoNum type="alphaLcParenR" startAt="3"/>
            </a:pPr>
            <a:r>
              <a:rPr lang="en-US" sz="1200" b="0" i="0" u="none" strike="noStrike" cap="none" dirty="0" smtClean="0">
                <a:solidFill>
                  <a:schemeClr val="dk1"/>
                </a:solidFill>
                <a:latin typeface="Arial"/>
                <a:ea typeface="Arial"/>
                <a:cs typeface="Arial"/>
                <a:sym typeface="Arial"/>
              </a:rPr>
              <a:t>Engineering </a:t>
            </a:r>
          </a:p>
          <a:p>
            <a:pPr marL="228600" marR="0" lvl="0" indent="-228600" algn="l" rtl="0">
              <a:spcBef>
                <a:spcPts val="0"/>
              </a:spcBef>
              <a:spcAft>
                <a:spcPts val="0"/>
              </a:spcAft>
              <a:buClr>
                <a:schemeClr val="dk1"/>
              </a:buClr>
              <a:buSzPct val="100000"/>
              <a:buFont typeface="Arial"/>
              <a:buAutoNum type="alphaLcParenR" startAt="3"/>
            </a:pPr>
            <a:r>
              <a:rPr lang="en-US" sz="1200" b="0" i="0" u="none" strike="noStrike" cap="none" dirty="0" smtClean="0">
                <a:solidFill>
                  <a:schemeClr val="dk1"/>
                </a:solidFill>
                <a:latin typeface="Arial"/>
                <a:ea typeface="Arial"/>
                <a:cs typeface="Arial"/>
                <a:sym typeface="Arial"/>
              </a:rPr>
              <a:t>Economics</a:t>
            </a:r>
          </a:p>
          <a:p>
            <a:pPr marL="228600" marR="0" lvl="0" indent="-228600" algn="l" rtl="0">
              <a:spcBef>
                <a:spcPts val="0"/>
              </a:spcBef>
              <a:spcAft>
                <a:spcPts val="0"/>
              </a:spcAft>
              <a:buClr>
                <a:schemeClr val="dk1"/>
              </a:buClr>
              <a:buSzPct val="100000"/>
              <a:buFont typeface="Arial"/>
              <a:buAutoNum type="alphaLcParenR" startAt="3"/>
            </a:pPr>
            <a:r>
              <a:rPr lang="en-US" sz="1200" b="0" i="0" u="none" strike="noStrike" cap="none" dirty="0" smtClean="0">
                <a:solidFill>
                  <a:schemeClr val="dk1"/>
                </a:solidFill>
                <a:latin typeface="Arial"/>
                <a:ea typeface="Arial"/>
                <a:cs typeface="Arial"/>
                <a:sym typeface="Arial"/>
              </a:rPr>
              <a:t>Social Science </a:t>
            </a:r>
          </a:p>
          <a:p>
            <a:pPr marL="228600" marR="0" lvl="0" indent="-228600" algn="l" rtl="0">
              <a:spcBef>
                <a:spcPts val="0"/>
              </a:spcBef>
              <a:spcAft>
                <a:spcPts val="0"/>
              </a:spcAft>
              <a:buClr>
                <a:schemeClr val="dk1"/>
              </a:buClr>
              <a:buSzPct val="100000"/>
              <a:buFont typeface="Arial"/>
              <a:buAutoNum type="alphaLcParenR" startAt="3"/>
            </a:pPr>
            <a:r>
              <a:rPr lang="en-US" sz="1200" b="0" i="0" u="none" strike="noStrike" cap="none" dirty="0" smtClean="0">
                <a:solidFill>
                  <a:schemeClr val="dk1"/>
                </a:solidFill>
                <a:latin typeface="Arial"/>
                <a:ea typeface="Arial"/>
                <a:cs typeface="Arial"/>
                <a:sym typeface="Arial"/>
              </a:rPr>
              <a:t>Other </a:t>
            </a:r>
          </a:p>
          <a:p>
            <a:pPr marL="0" marR="0" lvl="0" indent="0" algn="l" rtl="0">
              <a:spcBef>
                <a:spcPts val="0"/>
              </a:spcBef>
              <a:spcAft>
                <a:spcPts val="0"/>
              </a:spcAft>
              <a:buClr>
                <a:schemeClr val="dk1"/>
              </a:buClr>
              <a:buSzPct val="25000"/>
              <a:buFont typeface="Arial"/>
              <a:buNone/>
            </a:pP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dirty="0" smtClean="0">
                <a:solidFill>
                  <a:schemeClr val="dk1"/>
                </a:solidFill>
                <a:latin typeface="Arial"/>
                <a:ea typeface="Arial"/>
                <a:cs typeface="Arial"/>
                <a:sym typeface="Arial"/>
              </a:rPr>
              <a:t>Transfer to Mark’s slides</a:t>
            </a:r>
          </a:p>
          <a:p>
            <a:pPr marL="228600" marR="0" lvl="0" indent="-228600" algn="l" rtl="0">
              <a:spcBef>
                <a:spcPts val="0"/>
              </a:spcBef>
              <a:spcAft>
                <a:spcPts val="0"/>
              </a:spcAft>
              <a:buClr>
                <a:schemeClr val="dk1"/>
              </a:buClr>
              <a:buSzPct val="100000"/>
              <a:buFont typeface="Arial"/>
              <a:buNone/>
            </a:pP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dirty="0" smtClean="0">
                <a:solidFill>
                  <a:schemeClr val="dk1"/>
                </a:solidFill>
                <a:latin typeface="Arial"/>
                <a:ea typeface="Arial"/>
                <a:cs typeface="Arial"/>
                <a:sym typeface="Arial"/>
              </a:rPr>
              <a:t>Questions: </a:t>
            </a:r>
          </a:p>
          <a:p>
            <a:pPr marL="0" marR="0" lvl="0" indent="0" algn="l" rtl="0">
              <a:spcBef>
                <a:spcPts val="0"/>
              </a:spcBef>
              <a:spcAft>
                <a:spcPts val="0"/>
              </a:spcAft>
              <a:buClr>
                <a:schemeClr val="dk1"/>
              </a:buClr>
              <a:buSzPct val="25000"/>
              <a:buFont typeface="Arial"/>
              <a:buNone/>
            </a:pPr>
            <a:r>
              <a:rPr lang="en-US" sz="1200" b="0" i="0" u="none" strike="noStrike" cap="none" dirty="0" smtClean="0">
                <a:solidFill>
                  <a:schemeClr val="dk1"/>
                </a:solidFill>
                <a:latin typeface="Arial"/>
                <a:ea typeface="Arial"/>
                <a:cs typeface="Arial"/>
                <a:sym typeface="Arial"/>
              </a:rPr>
              <a:t>Who is on the call (sectors, regions, etc.) </a:t>
            </a:r>
          </a:p>
          <a:p>
            <a:pPr marL="0" marR="0" lvl="0" indent="0" algn="l" rtl="0">
              <a:spcBef>
                <a:spcPts val="0"/>
              </a:spcBef>
              <a:spcAft>
                <a:spcPts val="0"/>
              </a:spcAft>
              <a:buClr>
                <a:schemeClr val="dk1"/>
              </a:buClr>
              <a:buSzPct val="25000"/>
              <a:buFont typeface="Arial"/>
              <a:buNone/>
            </a:pPr>
            <a:r>
              <a:rPr lang="en-US" sz="1200" b="0" i="0" u="none" strike="noStrike" cap="none" dirty="0" smtClean="0">
                <a:solidFill>
                  <a:schemeClr val="dk1"/>
                </a:solidFill>
                <a:latin typeface="Arial"/>
                <a:ea typeface="Arial"/>
                <a:cs typeface="Arial"/>
                <a:sym typeface="Arial"/>
              </a:rPr>
              <a:t>What are your skills related to natural capital?</a:t>
            </a:r>
          </a:p>
          <a:p>
            <a:pPr marL="0" marR="0" lvl="0" indent="0" algn="l" rtl="0">
              <a:spcBef>
                <a:spcPts val="0"/>
              </a:spcBef>
              <a:spcAft>
                <a:spcPts val="0"/>
              </a:spcAft>
              <a:buClr>
                <a:schemeClr val="dk1"/>
              </a:buClr>
              <a:buSzPct val="25000"/>
              <a:buFont typeface="Arial"/>
              <a:buNone/>
            </a:pPr>
            <a:r>
              <a:rPr lang="en-US" sz="1200" b="0" i="0" u="none" strike="noStrike" cap="none" dirty="0" smtClean="0">
                <a:solidFill>
                  <a:schemeClr val="dk1"/>
                </a:solidFill>
                <a:latin typeface="Arial"/>
                <a:ea typeface="Arial"/>
                <a:cs typeface="Arial"/>
                <a:sym typeface="Arial"/>
              </a:rPr>
              <a:t>Is your organization currently working on or planning to work on a natural capital project (e.g., pilot the natural capital protocol or similar, Internal training, etc.?)</a:t>
            </a:r>
            <a:endParaRPr lang="en-US" sz="1200" b="0" i="0" u="none" strike="noStrike" cap="none" dirty="0">
              <a:solidFill>
                <a:schemeClr val="dk1"/>
              </a:solidFill>
              <a:latin typeface="Arial"/>
              <a:ea typeface="Arial"/>
              <a:cs typeface="Arial"/>
              <a:sym typeface="Arial"/>
            </a:endParaRPr>
          </a:p>
        </p:txBody>
      </p:sp>
      <p:sp>
        <p:nvSpPr>
          <p:cNvPr id="4" name="Slide Number Placeholder 3"/>
          <p:cNvSpPr>
            <a:spLocks noGrp="1"/>
          </p:cNvSpPr>
          <p:nvPr>
            <p:ph type="sldNum" sz="quarter" idx="10"/>
          </p:nvPr>
        </p:nvSpPr>
        <p:spPr/>
        <p:txBody>
          <a:bodyPr/>
          <a:lstStyle/>
          <a:p>
            <a:fld id="{D46E4DA3-8D85-4B4D-8509-4C79AE4F42CA}" type="slidenum">
              <a:rPr lang="en-CA" smtClean="0"/>
              <a:t>6</a:t>
            </a:fld>
            <a:endParaRPr lang="en-CA"/>
          </a:p>
        </p:txBody>
      </p:sp>
    </p:spTree>
    <p:extLst>
      <p:ext uri="{BB962C8B-B14F-4D97-AF65-F5344CB8AC3E}">
        <p14:creationId xmlns:p14="http://schemas.microsoft.com/office/powerpoint/2010/main" val="2557960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E4DA3-8D85-4B4D-8509-4C79AE4F42CA}" type="slidenum">
              <a:rPr lang="en-CA" smtClean="0"/>
              <a:t>7</a:t>
            </a:fld>
            <a:endParaRPr lang="en-CA"/>
          </a:p>
        </p:txBody>
      </p:sp>
    </p:spTree>
    <p:extLst>
      <p:ext uri="{BB962C8B-B14F-4D97-AF65-F5344CB8AC3E}">
        <p14:creationId xmlns:p14="http://schemas.microsoft.com/office/powerpoint/2010/main" val="393650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E4DA3-8D85-4B4D-8509-4C79AE4F42CA}" type="slidenum">
              <a:rPr lang="en-CA" smtClean="0"/>
              <a:t>8</a:t>
            </a:fld>
            <a:endParaRPr lang="en-CA"/>
          </a:p>
        </p:txBody>
      </p:sp>
    </p:spTree>
    <p:extLst>
      <p:ext uri="{BB962C8B-B14F-4D97-AF65-F5344CB8AC3E}">
        <p14:creationId xmlns:p14="http://schemas.microsoft.com/office/powerpoint/2010/main" val="2993309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b="0" i="0" u="none" strike="noStrike" dirty="0" smtClean="0">
                <a:solidFill>
                  <a:srgbClr val="000000"/>
                </a:solidFill>
                <a:effectLst/>
                <a:latin typeface="Arial"/>
              </a:rPr>
              <a:t>Geneva/John </a:t>
            </a:r>
            <a:endParaRPr lang="en-US" b="0" dirty="0" smtClean="0">
              <a:effectLst/>
            </a:endParaRPr>
          </a:p>
          <a:p>
            <a:pPr rtl="0">
              <a:spcBef>
                <a:spcPts val="0"/>
              </a:spcBef>
              <a:spcAft>
                <a:spcPts val="0"/>
              </a:spcAft>
            </a:pPr>
            <a:r>
              <a:rPr lang="en-US" b="0" i="0" u="none" strike="noStrike" dirty="0" smtClean="0">
                <a:solidFill>
                  <a:srgbClr val="000000"/>
                </a:solidFill>
                <a:effectLst/>
                <a:latin typeface="Arial"/>
              </a:rPr>
              <a:t>Speaking notes:</a:t>
            </a:r>
            <a:endParaRPr lang="en-US" b="0" dirty="0" smtClean="0">
              <a:effectLst/>
            </a:endParaRPr>
          </a:p>
          <a:p>
            <a:pPr rtl="0">
              <a:spcBef>
                <a:spcPts val="0"/>
              </a:spcBef>
              <a:spcAft>
                <a:spcPts val="0"/>
              </a:spcAft>
            </a:pPr>
            <a:r>
              <a:rPr lang="en-US" b="0" i="0" u="none" strike="noStrike" dirty="0" smtClean="0">
                <a:solidFill>
                  <a:srgbClr val="058DC7"/>
                </a:solidFill>
                <a:effectLst/>
                <a:latin typeface="Arial"/>
              </a:rPr>
              <a:t>John – could provide brief background on the Lab to-date (e.g., Phase I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Natural Capital Lab (NCL) is being co-convened by The Natural Step Canada, CPA, TD Bank Group, The Cooperators, Deloitte, Sustainable Prosperity, and the Municipal Natural Asset Initiative. </a:t>
            </a:r>
          </a:p>
          <a:p>
            <a:pPr rtl="0">
              <a:spcBef>
                <a:spcPts val="0"/>
              </a:spcBef>
              <a:spcAft>
                <a:spcPts val="0"/>
              </a:spcAft>
            </a:pPr>
            <a:endParaRPr lang="en-US" b="0" dirty="0" smtClean="0">
              <a:effectLst/>
            </a:endParaRPr>
          </a:p>
          <a:p>
            <a:pPr rtl="0">
              <a:spcBef>
                <a:spcPts val="0"/>
              </a:spcBef>
              <a:spcAft>
                <a:spcPts val="0"/>
              </a:spcAft>
            </a:pPr>
            <a:r>
              <a:rPr lang="en-US" b="0" dirty="0" smtClean="0">
                <a:effectLst/>
              </a:rPr>
              <a:t/>
            </a:r>
            <a:br>
              <a:rPr lang="en-US" b="0" dirty="0" smtClean="0">
                <a:effectLst/>
              </a:rPr>
            </a:br>
            <a:r>
              <a:rPr lang="en-US" b="0" i="0" u="none" strike="noStrike" dirty="0" smtClean="0">
                <a:solidFill>
                  <a:srgbClr val="058DC7"/>
                </a:solidFill>
                <a:effectLst/>
                <a:latin typeface="Arial"/>
              </a:rPr>
              <a:t>Geneva – could speak to the vision and objectives.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D46E4DA3-8D85-4B4D-8509-4C79AE4F42CA}" type="slidenum">
              <a:rPr lang="en-CA" smtClean="0"/>
              <a:t>9</a:t>
            </a:fld>
            <a:endParaRPr lang="en-CA"/>
          </a:p>
        </p:txBody>
      </p:sp>
    </p:spTree>
    <p:extLst>
      <p:ext uri="{BB962C8B-B14F-4D97-AF65-F5344CB8AC3E}">
        <p14:creationId xmlns:p14="http://schemas.microsoft.com/office/powerpoint/2010/main" val="338505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cap="none" dirty="0" smtClean="0">
                <a:solidFill>
                  <a:schemeClr val="dk1"/>
                </a:solidFill>
                <a:latin typeface="Arial"/>
                <a:ea typeface="Arial"/>
                <a:cs typeface="Arial"/>
                <a:sym typeface="Arial"/>
              </a:rPr>
              <a:t>Geneva</a:t>
            </a:r>
          </a:p>
          <a:p>
            <a:endParaRPr lang="en-US" dirty="0"/>
          </a:p>
        </p:txBody>
      </p:sp>
      <p:sp>
        <p:nvSpPr>
          <p:cNvPr id="4" name="Slide Number Placeholder 3"/>
          <p:cNvSpPr>
            <a:spLocks noGrp="1"/>
          </p:cNvSpPr>
          <p:nvPr>
            <p:ph type="sldNum" sz="quarter" idx="10"/>
          </p:nvPr>
        </p:nvSpPr>
        <p:spPr/>
        <p:txBody>
          <a:bodyPr/>
          <a:lstStyle/>
          <a:p>
            <a:fld id="{D46E4DA3-8D85-4B4D-8509-4C79AE4F42CA}" type="slidenum">
              <a:rPr lang="en-CA" smtClean="0"/>
              <a:t>10</a:t>
            </a:fld>
            <a:endParaRPr lang="en-CA"/>
          </a:p>
        </p:txBody>
      </p:sp>
    </p:spTree>
    <p:extLst>
      <p:ext uri="{BB962C8B-B14F-4D97-AF65-F5344CB8AC3E}">
        <p14:creationId xmlns:p14="http://schemas.microsoft.com/office/powerpoint/2010/main" val="8790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a:t>
            </a:r>
            <a:r>
              <a:rPr lang="en-US" baseline="0" dirty="0" smtClean="0"/>
              <a:t> not doing it alone.</a:t>
            </a:r>
          </a:p>
          <a:p>
            <a:r>
              <a:rPr lang="en-US" baseline="0" dirty="0" smtClean="0"/>
              <a:t>Today we are pleased to have Mark Gough provide an overview of the new Natural Capital protocol. </a:t>
            </a:r>
            <a:endParaRPr lang="en-US" dirty="0"/>
          </a:p>
        </p:txBody>
      </p:sp>
      <p:sp>
        <p:nvSpPr>
          <p:cNvPr id="4" name="Slide Number Placeholder 3"/>
          <p:cNvSpPr>
            <a:spLocks noGrp="1"/>
          </p:cNvSpPr>
          <p:nvPr>
            <p:ph type="sldNum" sz="quarter" idx="10"/>
          </p:nvPr>
        </p:nvSpPr>
        <p:spPr/>
        <p:txBody>
          <a:bodyPr/>
          <a:lstStyle/>
          <a:p>
            <a:fld id="{D46E4DA3-8D85-4B4D-8509-4C79AE4F42CA}" type="slidenum">
              <a:rPr lang="en-CA" smtClean="0"/>
              <a:t>11</a:t>
            </a:fld>
            <a:endParaRPr lang="en-CA"/>
          </a:p>
        </p:txBody>
      </p:sp>
    </p:spTree>
    <p:extLst>
      <p:ext uri="{BB962C8B-B14F-4D97-AF65-F5344CB8AC3E}">
        <p14:creationId xmlns:p14="http://schemas.microsoft.com/office/powerpoint/2010/main" val="351930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eg"/><Relationship Id="rId3"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 Id="rId3" Type="http://schemas.openxmlformats.org/officeDocument/2006/relationships/image" Target="../media/image8.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92788" y="4904010"/>
            <a:ext cx="7416994" cy="964704"/>
          </a:xfrm>
        </p:spPr>
        <p:txBody>
          <a:bodyPr>
            <a:normAutofit/>
          </a:bodyPr>
          <a:lstStyle>
            <a:lvl1pPr algn="r">
              <a:defRPr sz="4000"/>
            </a:lvl1pPr>
          </a:lstStyle>
          <a:p>
            <a:r>
              <a:rPr lang="en-US" dirty="0" smtClean="0"/>
              <a:t>Click to edit Master title style</a:t>
            </a:r>
            <a:endParaRPr lang="en-CA" dirty="0"/>
          </a:p>
        </p:txBody>
      </p:sp>
      <p:sp>
        <p:nvSpPr>
          <p:cNvPr id="3" name="Subtitle 2"/>
          <p:cNvSpPr>
            <a:spLocks noGrp="1"/>
          </p:cNvSpPr>
          <p:nvPr>
            <p:ph type="subTitle" idx="1"/>
          </p:nvPr>
        </p:nvSpPr>
        <p:spPr>
          <a:xfrm>
            <a:off x="7992988" y="5892725"/>
            <a:ext cx="5544686" cy="840085"/>
          </a:xfrm>
        </p:spPr>
        <p:txBody>
          <a:bodyPr>
            <a:normAutofit/>
          </a:bodyPr>
          <a:lstStyle>
            <a:lvl1pPr marL="0" indent="0" algn="r">
              <a:buNone/>
              <a:defRPr sz="2400">
                <a:solidFill>
                  <a:schemeClr val="tx1">
                    <a:tint val="75000"/>
                  </a:schemeClr>
                </a:solidFill>
              </a:defRPr>
            </a:lvl1pPr>
            <a:lvl2pPr marL="668655" indent="0" algn="ctr">
              <a:buNone/>
              <a:defRPr>
                <a:solidFill>
                  <a:schemeClr val="tx1">
                    <a:tint val="75000"/>
                  </a:schemeClr>
                </a:solidFill>
              </a:defRPr>
            </a:lvl2pPr>
            <a:lvl3pPr marL="1337310" indent="0" algn="ctr">
              <a:buNone/>
              <a:defRPr>
                <a:solidFill>
                  <a:schemeClr val="tx1">
                    <a:tint val="75000"/>
                  </a:schemeClr>
                </a:solidFill>
              </a:defRPr>
            </a:lvl3pPr>
            <a:lvl4pPr marL="2005965" indent="0" algn="ctr">
              <a:buNone/>
              <a:defRPr>
                <a:solidFill>
                  <a:schemeClr val="tx1">
                    <a:tint val="75000"/>
                  </a:schemeClr>
                </a:solidFill>
              </a:defRPr>
            </a:lvl4pPr>
            <a:lvl5pPr marL="2674620" indent="0" algn="ctr">
              <a:buNone/>
              <a:defRPr>
                <a:solidFill>
                  <a:schemeClr val="tx1">
                    <a:tint val="75000"/>
                  </a:schemeClr>
                </a:solidFill>
              </a:defRPr>
            </a:lvl5pPr>
            <a:lvl6pPr marL="3343275" indent="0" algn="ctr">
              <a:buNone/>
              <a:defRPr>
                <a:solidFill>
                  <a:schemeClr val="tx1">
                    <a:tint val="75000"/>
                  </a:schemeClr>
                </a:solidFill>
              </a:defRPr>
            </a:lvl6pPr>
            <a:lvl7pPr marL="4011930" indent="0" algn="ctr">
              <a:buNone/>
              <a:defRPr>
                <a:solidFill>
                  <a:schemeClr val="tx1">
                    <a:tint val="75000"/>
                  </a:schemeClr>
                </a:solidFill>
              </a:defRPr>
            </a:lvl7pPr>
            <a:lvl8pPr marL="4680585" indent="0" algn="ctr">
              <a:buNone/>
              <a:defRPr>
                <a:solidFill>
                  <a:schemeClr val="tx1">
                    <a:tint val="75000"/>
                  </a:schemeClr>
                </a:solidFill>
              </a:defRPr>
            </a:lvl8pPr>
            <a:lvl9pPr marL="534924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720090" y="8342712"/>
            <a:ext cx="3360420" cy="479227"/>
          </a:xfrm>
          <a:prstGeom prst="rect">
            <a:avLst/>
          </a:prstGeom>
        </p:spPr>
        <p:txBody>
          <a:bodyPr/>
          <a:lstStyle/>
          <a:p>
            <a:fld id="{7EDDC683-7E85-42C0-B1BD-44BB4DE72819}" type="datetimeFigureOut">
              <a:rPr lang="en-CA" smtClean="0"/>
              <a:t>16-09-21</a:t>
            </a:fld>
            <a:endParaRPr lang="en-CA"/>
          </a:p>
        </p:txBody>
      </p:sp>
      <p:sp>
        <p:nvSpPr>
          <p:cNvPr id="5" name="Footer Placeholder 4"/>
          <p:cNvSpPr>
            <a:spLocks noGrp="1"/>
          </p:cNvSpPr>
          <p:nvPr>
            <p:ph type="ftr" sz="quarter" idx="11"/>
          </p:nvPr>
        </p:nvSpPr>
        <p:spPr>
          <a:xfrm>
            <a:off x="4920615" y="8342712"/>
            <a:ext cx="4560570" cy="479227"/>
          </a:xfrm>
          <a:prstGeom prst="rect">
            <a:avLst/>
          </a:prstGeom>
        </p:spPr>
        <p:txBody>
          <a:bodyPr/>
          <a:lstStyle/>
          <a:p>
            <a:endParaRPr lang="en-CA"/>
          </a:p>
        </p:txBody>
      </p:sp>
      <p:sp>
        <p:nvSpPr>
          <p:cNvPr id="6" name="Slide Number Placeholder 5"/>
          <p:cNvSpPr>
            <a:spLocks noGrp="1"/>
          </p:cNvSpPr>
          <p:nvPr>
            <p:ph type="sldNum" sz="quarter" idx="12"/>
          </p:nvPr>
        </p:nvSpPr>
        <p:spPr>
          <a:xfrm>
            <a:off x="10321290" y="8342712"/>
            <a:ext cx="3360420" cy="479227"/>
          </a:xfrm>
          <a:prstGeom prst="rect">
            <a:avLst/>
          </a:prstGeom>
        </p:spPr>
        <p:txBody>
          <a:bodyPr/>
          <a:lstStyle/>
          <a:p>
            <a:fld id="{C813D596-4F64-4CFA-98E3-09DC486876D3}" type="slidenum">
              <a:rPr lang="en-CA" smtClean="0"/>
              <a:t>‹#›</a:t>
            </a:fld>
            <a:endParaRPr lang="en-CA"/>
          </a:p>
        </p:txBody>
      </p:sp>
      <p:pic>
        <p:nvPicPr>
          <p:cNvPr id="1027" name="Picture 3" descr="C:\Users\Tyler\Documents\TNS\NCL\NCL Brand Material\NCL_backdrop_Folder\NCL_backdrop no 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4435831" cy="9001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yler\Documents\TNS\Brand Material\TNS 2016\TNS 2016 BLACK.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577164" y="7571930"/>
            <a:ext cx="4176464" cy="68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43168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0090" y="360460"/>
            <a:ext cx="12961620" cy="150018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1pPr>
            <a:lvl2pPr marL="0" marR="0" lvl="1" indent="0" algn="l" rtl="0">
              <a:spcBef>
                <a:spcPts val="0"/>
              </a:spcBef>
              <a:buNone/>
              <a:defRPr sz="1418" b="0" i="0" u="none" strike="noStrike" cap="none"/>
            </a:lvl2pPr>
            <a:lvl3pPr marL="0" marR="0" lvl="2" indent="0" algn="l" rtl="0">
              <a:spcBef>
                <a:spcPts val="0"/>
              </a:spcBef>
              <a:buNone/>
              <a:defRPr sz="1418" b="0" i="0" u="none" strike="noStrike" cap="none"/>
            </a:lvl3pPr>
            <a:lvl4pPr marL="0" marR="0" lvl="3" indent="0" algn="l" rtl="0">
              <a:spcBef>
                <a:spcPts val="0"/>
              </a:spcBef>
              <a:buNone/>
              <a:defRPr sz="1418" b="0" i="0" u="none" strike="noStrike" cap="none"/>
            </a:lvl4pPr>
            <a:lvl5pPr marL="0" marR="0" lvl="4" indent="0" algn="l" rtl="0">
              <a:spcBef>
                <a:spcPts val="0"/>
              </a:spcBef>
              <a:buNone/>
              <a:defRPr sz="1418" b="0" i="0" u="none" strike="noStrike" cap="none"/>
            </a:lvl5pPr>
            <a:lvl6pPr marL="0" marR="0" lvl="5" indent="0" algn="l" rtl="0">
              <a:spcBef>
                <a:spcPts val="0"/>
              </a:spcBef>
              <a:buNone/>
              <a:defRPr sz="1418" b="0" i="0" u="none" strike="noStrike" cap="none"/>
            </a:lvl6pPr>
            <a:lvl7pPr marL="0" marR="0" lvl="6" indent="0" algn="l" rtl="0">
              <a:spcBef>
                <a:spcPts val="0"/>
              </a:spcBef>
              <a:buNone/>
              <a:defRPr sz="1418" b="0" i="0" u="none" strike="noStrike" cap="none"/>
            </a:lvl7pPr>
            <a:lvl8pPr marL="0" marR="0" lvl="7" indent="0" algn="l" rtl="0">
              <a:spcBef>
                <a:spcPts val="0"/>
              </a:spcBef>
              <a:buNone/>
              <a:defRPr sz="1418" b="0" i="0" u="none" strike="noStrike" cap="none"/>
            </a:lvl8pPr>
            <a:lvl9pPr marL="0" marR="0" lvl="8" indent="0" algn="l" rtl="0">
              <a:spcBef>
                <a:spcPts val="0"/>
              </a:spcBef>
              <a:buNone/>
              <a:defRPr sz="1418" b="0" i="0" u="none" strike="noStrike" cap="none"/>
            </a:lvl9pPr>
          </a:lstStyle>
          <a:p>
            <a:endParaRPr/>
          </a:p>
        </p:txBody>
      </p:sp>
      <p:sp>
        <p:nvSpPr>
          <p:cNvPr id="30" name="Shape 30"/>
          <p:cNvSpPr txBox="1">
            <a:spLocks noGrp="1"/>
          </p:cNvSpPr>
          <p:nvPr>
            <p:ph type="body" idx="1"/>
          </p:nvPr>
        </p:nvSpPr>
        <p:spPr>
          <a:xfrm>
            <a:off x="720091" y="2014833"/>
            <a:ext cx="6363295" cy="8396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1pPr>
            <a:lvl2pPr marL="640080" marR="0" lvl="1"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2pPr>
            <a:lvl3pPr marL="1300163" marR="0" lvl="2"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3pPr>
            <a:lvl4pPr marL="1940243" marR="0" lvl="3"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4pPr>
            <a:lvl5pPr marL="2580323" marR="0" lvl="4"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5pPr>
            <a:lvl6pPr marL="3240405" marR="0" lvl="5"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6pPr>
            <a:lvl7pPr marL="3880485" marR="0" lvl="6"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7pPr>
            <a:lvl8pPr marL="4520565" marR="0" lvl="7"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8pPr>
            <a:lvl9pPr marL="5180648" marR="0" lvl="8"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9pPr>
          </a:lstStyle>
          <a:p>
            <a:endParaRPr/>
          </a:p>
        </p:txBody>
      </p:sp>
      <p:sp>
        <p:nvSpPr>
          <p:cNvPr id="31" name="Shape 31"/>
          <p:cNvSpPr txBox="1">
            <a:spLocks noGrp="1"/>
          </p:cNvSpPr>
          <p:nvPr>
            <p:ph type="body" idx="2"/>
          </p:nvPr>
        </p:nvSpPr>
        <p:spPr>
          <a:xfrm>
            <a:off x="720091" y="2854520"/>
            <a:ext cx="6363295" cy="5186062"/>
          </a:xfrm>
          <a:prstGeom prst="rect">
            <a:avLst/>
          </a:prstGeom>
          <a:noFill/>
          <a:ln>
            <a:noFill/>
          </a:ln>
        </p:spPr>
        <p:txBody>
          <a:bodyPr lIns="91425" tIns="91425" rIns="91425" bIns="91425" anchor="t" anchorCtr="0"/>
          <a:lstStyle>
            <a:lvl1pPr marL="480060" marR="0" lvl="0" indent="-30004"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1pPr>
            <a:lvl2pPr marL="1060133" marR="0" lvl="1"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2pPr>
            <a:lvl3pPr marL="1620203" marR="0" lvl="2" indent="50006"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3pPr>
            <a:lvl4pPr marL="2260283" marR="0" lvl="3"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4pPr>
            <a:lvl5pPr marL="2900363" marR="0" lvl="4" indent="30004"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5pPr>
            <a:lvl6pPr marL="3560445" marR="0" lvl="5"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6pPr>
            <a:lvl7pPr marL="4200525" marR="0" lvl="6"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7pPr>
            <a:lvl8pPr marL="4840605" marR="0" lvl="7" indent="30004"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8pPr>
            <a:lvl9pPr marL="5500688" marR="0" lvl="8"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body" idx="3"/>
          </p:nvPr>
        </p:nvSpPr>
        <p:spPr>
          <a:xfrm>
            <a:off x="7315920" y="2014833"/>
            <a:ext cx="6365792" cy="8396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1pPr>
            <a:lvl2pPr marL="640080" marR="0" lvl="1"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2pPr>
            <a:lvl3pPr marL="1300163" marR="0" lvl="2"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3pPr>
            <a:lvl4pPr marL="1940243" marR="0" lvl="3"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4pPr>
            <a:lvl5pPr marL="2580323" marR="0" lvl="4"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5pPr>
            <a:lvl6pPr marL="3240405" marR="0" lvl="5"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6pPr>
            <a:lvl7pPr marL="3880485" marR="0" lvl="6"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7pPr>
            <a:lvl8pPr marL="4520565" marR="0" lvl="7"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8pPr>
            <a:lvl9pPr marL="5180648" marR="0" lvl="8"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body" idx="4"/>
          </p:nvPr>
        </p:nvSpPr>
        <p:spPr>
          <a:xfrm>
            <a:off x="7315920" y="2854520"/>
            <a:ext cx="6365792" cy="5186062"/>
          </a:xfrm>
          <a:prstGeom prst="rect">
            <a:avLst/>
          </a:prstGeom>
          <a:noFill/>
          <a:ln>
            <a:noFill/>
          </a:ln>
        </p:spPr>
        <p:txBody>
          <a:bodyPr lIns="91425" tIns="91425" rIns="91425" bIns="91425" anchor="t" anchorCtr="0"/>
          <a:lstStyle>
            <a:lvl1pPr marL="480060" marR="0" lvl="0" indent="-30004"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1pPr>
            <a:lvl2pPr marL="1060133" marR="0" lvl="1"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2pPr>
            <a:lvl3pPr marL="1620203" marR="0" lvl="2" indent="50006"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3pPr>
            <a:lvl4pPr marL="2260283" marR="0" lvl="3"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4pPr>
            <a:lvl5pPr marL="2900363" marR="0" lvl="4" indent="30004"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5pPr>
            <a:lvl6pPr marL="3560445" marR="0" lvl="5"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6pPr>
            <a:lvl7pPr marL="4200525" marR="0" lvl="6"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7pPr>
            <a:lvl8pPr marL="4840605" marR="0" lvl="7" indent="30004"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8pPr>
            <a:lvl9pPr marL="5500688" marR="0" lvl="8"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13476933" y="8312238"/>
            <a:ext cx="864203" cy="688800"/>
          </a:xfrm>
          <a:prstGeom prst="rect">
            <a:avLst/>
          </a:prstGeom>
        </p:spPr>
        <p:txBody>
          <a:bodyPr lIns="91425" tIns="91425" rIns="91425" bIns="91425" anchor="ctr" anchorCtr="0">
            <a:noAutofit/>
          </a:body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342759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720094" y="358372"/>
            <a:ext cx="4738093" cy="1525192"/>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1pPr>
            <a:lvl2pPr marL="0" marR="0" lvl="1" indent="0" algn="l" rtl="0">
              <a:spcBef>
                <a:spcPts val="0"/>
              </a:spcBef>
              <a:buNone/>
              <a:defRPr sz="1418" b="0" i="0" u="none" strike="noStrike" cap="none"/>
            </a:lvl2pPr>
            <a:lvl3pPr marL="0" marR="0" lvl="2" indent="0" algn="l" rtl="0">
              <a:spcBef>
                <a:spcPts val="0"/>
              </a:spcBef>
              <a:buNone/>
              <a:defRPr sz="1418" b="0" i="0" u="none" strike="noStrike" cap="none"/>
            </a:lvl3pPr>
            <a:lvl4pPr marL="0" marR="0" lvl="3" indent="0" algn="l" rtl="0">
              <a:spcBef>
                <a:spcPts val="0"/>
              </a:spcBef>
              <a:buNone/>
              <a:defRPr sz="1418" b="0" i="0" u="none" strike="noStrike" cap="none"/>
            </a:lvl4pPr>
            <a:lvl5pPr marL="0" marR="0" lvl="4" indent="0" algn="l" rtl="0">
              <a:spcBef>
                <a:spcPts val="0"/>
              </a:spcBef>
              <a:buNone/>
              <a:defRPr sz="1418" b="0" i="0" u="none" strike="noStrike" cap="none"/>
            </a:lvl5pPr>
            <a:lvl6pPr marL="0" marR="0" lvl="5" indent="0" algn="l" rtl="0">
              <a:spcBef>
                <a:spcPts val="0"/>
              </a:spcBef>
              <a:buNone/>
              <a:defRPr sz="1418" b="0" i="0" u="none" strike="noStrike" cap="none"/>
            </a:lvl6pPr>
            <a:lvl7pPr marL="0" marR="0" lvl="6" indent="0" algn="l" rtl="0">
              <a:spcBef>
                <a:spcPts val="0"/>
              </a:spcBef>
              <a:buNone/>
              <a:defRPr sz="1418" b="0" i="0" u="none" strike="noStrike" cap="none"/>
            </a:lvl7pPr>
            <a:lvl8pPr marL="0" marR="0" lvl="7" indent="0" algn="l" rtl="0">
              <a:spcBef>
                <a:spcPts val="0"/>
              </a:spcBef>
              <a:buNone/>
              <a:defRPr sz="1418" b="0" i="0" u="none" strike="noStrike" cap="none"/>
            </a:lvl8pPr>
            <a:lvl9pPr marL="0" marR="0" lvl="8" indent="0" algn="l" rtl="0">
              <a:spcBef>
                <a:spcPts val="0"/>
              </a:spcBef>
              <a:buNone/>
              <a:defRPr sz="1418" b="0" i="0" u="none" strike="noStrike" cap="none"/>
            </a:lvl9pPr>
          </a:lstStyle>
          <a:p>
            <a:endParaRPr/>
          </a:p>
        </p:txBody>
      </p:sp>
      <p:sp>
        <p:nvSpPr>
          <p:cNvPr id="37" name="Shape 37"/>
          <p:cNvSpPr txBox="1">
            <a:spLocks noGrp="1"/>
          </p:cNvSpPr>
          <p:nvPr>
            <p:ph type="body" idx="1"/>
          </p:nvPr>
        </p:nvSpPr>
        <p:spPr>
          <a:xfrm>
            <a:off x="5630704" y="358381"/>
            <a:ext cx="8051002" cy="7682210"/>
          </a:xfrm>
          <a:prstGeom prst="rect">
            <a:avLst/>
          </a:prstGeom>
          <a:noFill/>
          <a:ln>
            <a:noFill/>
          </a:ln>
        </p:spPr>
        <p:txBody>
          <a:bodyPr lIns="91425" tIns="91425" rIns="91425" bIns="91425" anchor="t" anchorCtr="0"/>
          <a:lstStyle>
            <a:lvl1pPr marL="480060" marR="0" lvl="0" indent="-30004"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1pPr>
            <a:lvl2pPr marL="1060133" marR="0" lvl="1"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2pPr>
            <a:lvl3pPr marL="1620203" marR="0" lvl="2" indent="50006"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3pPr>
            <a:lvl4pPr marL="2260283" marR="0" lvl="3"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4pPr>
            <a:lvl5pPr marL="2900363" marR="0" lvl="4" indent="30004"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5pPr>
            <a:lvl6pPr marL="3560445" marR="0" lvl="5"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6pPr>
            <a:lvl7pPr marL="4200525" marR="0" lvl="6"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7pPr>
            <a:lvl8pPr marL="4840605" marR="0" lvl="7" indent="30004"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8pPr>
            <a:lvl9pPr marL="5500688" marR="0" lvl="8" indent="10001" algn="l" rtl="0">
              <a:lnSpc>
                <a:spcPct val="100000"/>
              </a:lnSpc>
              <a:spcBef>
                <a:spcPts val="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9pPr>
          </a:lstStyle>
          <a:p>
            <a:endParaRPr/>
          </a:p>
        </p:txBody>
      </p:sp>
      <p:sp>
        <p:nvSpPr>
          <p:cNvPr id="38" name="Shape 38"/>
          <p:cNvSpPr txBox="1">
            <a:spLocks noGrp="1"/>
          </p:cNvSpPr>
          <p:nvPr>
            <p:ph type="body" idx="2"/>
          </p:nvPr>
        </p:nvSpPr>
        <p:spPr>
          <a:xfrm>
            <a:off x="720094" y="1883569"/>
            <a:ext cx="4738093" cy="615701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1pPr>
            <a:lvl2pPr marL="640080" marR="0" lvl="1"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2pPr>
            <a:lvl3pPr marL="1300163" marR="0" lvl="2"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3pPr>
            <a:lvl4pPr marL="1940243" marR="0" lvl="3"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4pPr>
            <a:lvl5pPr marL="2580323" marR="0" lvl="4"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5pPr>
            <a:lvl6pPr marL="3240405" marR="0" lvl="5"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6pPr>
            <a:lvl7pPr marL="3880485" marR="0" lvl="6"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7pPr>
            <a:lvl8pPr marL="4520565" marR="0" lvl="7"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8pPr>
            <a:lvl9pPr marL="5180648" marR="0" lvl="8"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13476933" y="8312238"/>
            <a:ext cx="864203" cy="688800"/>
          </a:xfrm>
          <a:prstGeom prst="rect">
            <a:avLst/>
          </a:prstGeom>
        </p:spPr>
        <p:txBody>
          <a:bodyPr lIns="91425" tIns="91425" rIns="91425" bIns="91425" anchor="ctr" anchorCtr="0">
            <a:noAutofit/>
          </a:body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15447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822855" y="6300785"/>
            <a:ext cx="8641078" cy="743843"/>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1pPr>
            <a:lvl2pPr marL="0" marR="0" lvl="1" indent="0" algn="l" rtl="0">
              <a:spcBef>
                <a:spcPts val="0"/>
              </a:spcBef>
              <a:buNone/>
              <a:defRPr sz="1418" b="0" i="0" u="none" strike="noStrike" cap="none"/>
            </a:lvl2pPr>
            <a:lvl3pPr marL="0" marR="0" lvl="2" indent="0" algn="l" rtl="0">
              <a:spcBef>
                <a:spcPts val="0"/>
              </a:spcBef>
              <a:buNone/>
              <a:defRPr sz="1418" b="0" i="0" u="none" strike="noStrike" cap="none"/>
            </a:lvl3pPr>
            <a:lvl4pPr marL="0" marR="0" lvl="3" indent="0" algn="l" rtl="0">
              <a:spcBef>
                <a:spcPts val="0"/>
              </a:spcBef>
              <a:buNone/>
              <a:defRPr sz="1418" b="0" i="0" u="none" strike="noStrike" cap="none"/>
            </a:lvl4pPr>
            <a:lvl5pPr marL="0" marR="0" lvl="4" indent="0" algn="l" rtl="0">
              <a:spcBef>
                <a:spcPts val="0"/>
              </a:spcBef>
              <a:buNone/>
              <a:defRPr sz="1418" b="0" i="0" u="none" strike="noStrike" cap="none"/>
            </a:lvl5pPr>
            <a:lvl6pPr marL="0" marR="0" lvl="5" indent="0" algn="l" rtl="0">
              <a:spcBef>
                <a:spcPts val="0"/>
              </a:spcBef>
              <a:buNone/>
              <a:defRPr sz="1418" b="0" i="0" u="none" strike="noStrike" cap="none"/>
            </a:lvl6pPr>
            <a:lvl7pPr marL="0" marR="0" lvl="6" indent="0" algn="l" rtl="0">
              <a:spcBef>
                <a:spcPts val="0"/>
              </a:spcBef>
              <a:buNone/>
              <a:defRPr sz="1418" b="0" i="0" u="none" strike="noStrike" cap="none"/>
            </a:lvl7pPr>
            <a:lvl8pPr marL="0" marR="0" lvl="7" indent="0" algn="l" rtl="0">
              <a:spcBef>
                <a:spcPts val="0"/>
              </a:spcBef>
              <a:buNone/>
              <a:defRPr sz="1418" b="0" i="0" u="none" strike="noStrike" cap="none"/>
            </a:lvl8pPr>
            <a:lvl9pPr marL="0" marR="0" lvl="8" indent="0" algn="l" rtl="0">
              <a:spcBef>
                <a:spcPts val="0"/>
              </a:spcBef>
              <a:buNone/>
              <a:defRPr sz="1418" b="0" i="0" u="none" strike="noStrike" cap="none"/>
            </a:lvl9pPr>
          </a:lstStyle>
          <a:p>
            <a:endParaRPr/>
          </a:p>
        </p:txBody>
      </p:sp>
      <p:sp>
        <p:nvSpPr>
          <p:cNvPr id="42" name="Shape 42"/>
          <p:cNvSpPr>
            <a:spLocks noGrp="1"/>
          </p:cNvSpPr>
          <p:nvPr>
            <p:ph type="pic" idx="2"/>
          </p:nvPr>
        </p:nvSpPr>
        <p:spPr>
          <a:xfrm>
            <a:off x="2822855" y="804268"/>
            <a:ext cx="8641078" cy="5400670"/>
          </a:xfrm>
          <a:prstGeom prst="rect">
            <a:avLst/>
          </a:prstGeom>
          <a:noFill/>
          <a:ln>
            <a:noFill/>
          </a:ln>
        </p:spPr>
        <p:txBody>
          <a:bodyPr lIns="91425" tIns="91425" rIns="91425" bIns="91425" anchor="ctr" anchorCtr="0"/>
          <a:lstStyle>
            <a:lvl1pPr lvl="0">
              <a:spcBef>
                <a:spcPts val="0"/>
              </a:spcBef>
              <a:buNone/>
              <a:defRPr/>
            </a:lvl1pPr>
          </a:lstStyle>
          <a:p>
            <a:endParaRPr dirty="0"/>
          </a:p>
        </p:txBody>
      </p:sp>
      <p:sp>
        <p:nvSpPr>
          <p:cNvPr id="43" name="Shape 43"/>
          <p:cNvSpPr txBox="1">
            <a:spLocks noGrp="1"/>
          </p:cNvSpPr>
          <p:nvPr>
            <p:ph type="body" idx="1"/>
          </p:nvPr>
        </p:nvSpPr>
        <p:spPr>
          <a:xfrm>
            <a:off x="2822855" y="7044631"/>
            <a:ext cx="8641078" cy="105638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1pPr>
            <a:lvl2pPr marL="640080" marR="0" lvl="1"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2pPr>
            <a:lvl3pPr marL="1300163" marR="0" lvl="2"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3pPr>
            <a:lvl4pPr marL="1940243" marR="0" lvl="3"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4pPr>
            <a:lvl5pPr marL="2580323" marR="0" lvl="4"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5pPr>
            <a:lvl6pPr marL="3240405" marR="0" lvl="5"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6pPr>
            <a:lvl7pPr marL="3880485" marR="0" lvl="6"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7pPr>
            <a:lvl8pPr marL="4520565" marR="0" lvl="7"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8pPr>
            <a:lvl9pPr marL="5180648" marR="0" lvl="8" indent="-20003"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13476933" y="8312238"/>
            <a:ext cx="864203" cy="688800"/>
          </a:xfrm>
          <a:prstGeom prst="rect">
            <a:avLst/>
          </a:prstGeom>
        </p:spPr>
        <p:txBody>
          <a:bodyPr lIns="91425" tIns="91425" rIns="91425" bIns="91425" anchor="ctr" anchorCtr="0">
            <a:noAutofit/>
          </a:body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274542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rot="5400000">
            <a:off x="8221440" y="2580321"/>
            <a:ext cx="7680122" cy="324040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1pPr>
            <a:lvl2pPr marL="0" marR="0" lvl="1" indent="0" algn="l" rtl="0">
              <a:spcBef>
                <a:spcPts val="0"/>
              </a:spcBef>
              <a:buNone/>
              <a:defRPr sz="1418" b="0" i="0" u="none" strike="noStrike" cap="none"/>
            </a:lvl2pPr>
            <a:lvl3pPr marL="0" marR="0" lvl="2" indent="0" algn="l" rtl="0">
              <a:spcBef>
                <a:spcPts val="0"/>
              </a:spcBef>
              <a:buNone/>
              <a:defRPr sz="1418" b="0" i="0" u="none" strike="noStrike" cap="none"/>
            </a:lvl3pPr>
            <a:lvl4pPr marL="0" marR="0" lvl="3" indent="0" algn="l" rtl="0">
              <a:spcBef>
                <a:spcPts val="0"/>
              </a:spcBef>
              <a:buNone/>
              <a:defRPr sz="1418" b="0" i="0" u="none" strike="noStrike" cap="none"/>
            </a:lvl4pPr>
            <a:lvl5pPr marL="0" marR="0" lvl="4" indent="0" algn="l" rtl="0">
              <a:spcBef>
                <a:spcPts val="0"/>
              </a:spcBef>
              <a:buNone/>
              <a:defRPr sz="1418" b="0" i="0" u="none" strike="noStrike" cap="none"/>
            </a:lvl5pPr>
            <a:lvl6pPr marL="0" marR="0" lvl="5" indent="0" algn="l" rtl="0">
              <a:spcBef>
                <a:spcPts val="0"/>
              </a:spcBef>
              <a:buNone/>
              <a:defRPr sz="1418" b="0" i="0" u="none" strike="noStrike" cap="none"/>
            </a:lvl6pPr>
            <a:lvl7pPr marL="0" marR="0" lvl="6" indent="0" algn="l" rtl="0">
              <a:spcBef>
                <a:spcPts val="0"/>
              </a:spcBef>
              <a:buNone/>
              <a:defRPr sz="1418" b="0" i="0" u="none" strike="noStrike" cap="none"/>
            </a:lvl7pPr>
            <a:lvl8pPr marL="0" marR="0" lvl="7" indent="0" algn="l" rtl="0">
              <a:spcBef>
                <a:spcPts val="0"/>
              </a:spcBef>
              <a:buNone/>
              <a:defRPr sz="1418" b="0" i="0" u="none" strike="noStrike" cap="none"/>
            </a:lvl8pPr>
            <a:lvl9pPr marL="0" marR="0" lvl="8" indent="0" algn="l" rtl="0">
              <a:spcBef>
                <a:spcPts val="0"/>
              </a:spcBef>
              <a:buNone/>
              <a:defRPr sz="1418" b="0" i="0" u="none" strike="noStrike" cap="none"/>
            </a:lvl9pPr>
          </a:lstStyle>
          <a:p>
            <a:endParaRPr/>
          </a:p>
        </p:txBody>
      </p:sp>
      <p:sp>
        <p:nvSpPr>
          <p:cNvPr id="47" name="Shape 47"/>
          <p:cNvSpPr txBox="1">
            <a:spLocks noGrp="1"/>
          </p:cNvSpPr>
          <p:nvPr>
            <p:ph type="body" idx="1"/>
          </p:nvPr>
        </p:nvSpPr>
        <p:spPr>
          <a:xfrm rot="5400000">
            <a:off x="1620617" y="-540063"/>
            <a:ext cx="7680122" cy="9481182"/>
          </a:xfrm>
          <a:prstGeom prst="rect">
            <a:avLst/>
          </a:prstGeom>
          <a:noFill/>
          <a:ln>
            <a:noFill/>
          </a:ln>
        </p:spPr>
        <p:txBody>
          <a:bodyPr lIns="91425" tIns="91425" rIns="91425" bIns="91425" anchor="t" anchorCtr="0"/>
          <a:lstStyle>
            <a:lvl1pPr marL="480060" marR="0" lvl="0" indent="-30004" algn="l" rtl="0">
              <a:lnSpc>
                <a:spcPct val="100000"/>
              </a:lnSpc>
              <a:spcBef>
                <a:spcPts val="945"/>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1pPr>
            <a:lvl2pPr marL="1060133" marR="0" lvl="1" indent="-10001" algn="l" rtl="0">
              <a:lnSpc>
                <a:spcPct val="100000"/>
              </a:lnSpc>
              <a:spcBef>
                <a:spcPts val="788"/>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2pPr>
            <a:lvl3pPr marL="1620203" marR="0" lvl="2" indent="50006"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3pPr>
            <a:lvl4pPr marL="2260283" marR="0" lvl="3" indent="10001"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4pPr>
            <a:lvl5pPr marL="2900363" marR="0" lvl="4" indent="30004"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5pPr>
            <a:lvl6pPr marL="3560445" marR="0" lvl="5" indent="10001"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6pPr>
            <a:lvl7pPr marL="4200525" marR="0" lvl="6" indent="10001"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7pPr>
            <a:lvl8pPr marL="4840605" marR="0" lvl="7" indent="30004"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8pPr>
            <a:lvl9pPr marL="5500688" marR="0" lvl="8" indent="10001"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dt" idx="10"/>
          </p:nvPr>
        </p:nvSpPr>
        <p:spPr>
          <a:xfrm>
            <a:off x="720090" y="8342708"/>
            <a:ext cx="3360417" cy="47922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1pPr>
            <a:lvl2pPr marL="640080" marR="0" lvl="1"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2pPr>
            <a:lvl3pPr marL="1300163" marR="0" lvl="2"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3pPr>
            <a:lvl4pPr marL="1940243" marR="0" lvl="3"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4pPr>
            <a:lvl5pPr marL="2580323" marR="0" lvl="4"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5pPr>
            <a:lvl6pPr marL="3240405" marR="0" lvl="5"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6pPr>
            <a:lvl7pPr marL="3880485" marR="0" lvl="6"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7pPr>
            <a:lvl8pPr marL="4520565" marR="0" lvl="7"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8pPr>
            <a:lvl9pPr marL="5180648" marR="0" lvl="8"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9pPr>
          </a:lstStyle>
          <a:p>
            <a:endParaRPr dirty="0"/>
          </a:p>
        </p:txBody>
      </p:sp>
      <p:sp>
        <p:nvSpPr>
          <p:cNvPr id="49" name="Shape 49"/>
          <p:cNvSpPr txBox="1">
            <a:spLocks noGrp="1"/>
          </p:cNvSpPr>
          <p:nvPr>
            <p:ph type="ftr" idx="11"/>
          </p:nvPr>
        </p:nvSpPr>
        <p:spPr>
          <a:xfrm>
            <a:off x="4920613" y="8342708"/>
            <a:ext cx="4560570" cy="47922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1pPr>
            <a:lvl2pPr marL="640080" marR="0" lvl="1"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2pPr>
            <a:lvl3pPr marL="1300163" marR="0" lvl="2"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3pPr>
            <a:lvl4pPr marL="1940243" marR="0" lvl="3"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4pPr>
            <a:lvl5pPr marL="2580323" marR="0" lvl="4"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5pPr>
            <a:lvl6pPr marL="3240405" marR="0" lvl="5"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6pPr>
            <a:lvl7pPr marL="3880485" marR="0" lvl="6"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7pPr>
            <a:lvl8pPr marL="4520565" marR="0" lvl="7"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8pPr>
            <a:lvl9pPr marL="5180648" marR="0" lvl="8"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9pPr>
          </a:lstStyle>
          <a:p>
            <a:endParaRPr dirty="0"/>
          </a:p>
        </p:txBody>
      </p:sp>
      <p:sp>
        <p:nvSpPr>
          <p:cNvPr id="50" name="Shape 50"/>
          <p:cNvSpPr txBox="1">
            <a:spLocks noGrp="1"/>
          </p:cNvSpPr>
          <p:nvPr>
            <p:ph type="sldNum" idx="12"/>
          </p:nvPr>
        </p:nvSpPr>
        <p:spPr>
          <a:xfrm>
            <a:off x="10321290" y="8342708"/>
            <a:ext cx="3360417" cy="479224"/>
          </a:xfrm>
          <a:prstGeom prst="rect">
            <a:avLst/>
          </a:prstGeom>
          <a:noFill/>
          <a:ln>
            <a:noFill/>
          </a:ln>
        </p:spPr>
        <p:txBody>
          <a:bodyPr lIns="56125" tIns="28050" rIns="56125" bIns="28050" anchor="t" anchorCtr="0">
            <a:noAutofit/>
          </a:bodyPr>
          <a:lstStyle/>
          <a:p>
            <a:pPr>
              <a:buClr>
                <a:schemeClr val="dk1"/>
              </a:buClr>
              <a:buSzPct val="25000"/>
            </a:pPr>
            <a:fld id="{00000000-1234-1234-1234-123412341234}" type="slidenum">
              <a:rPr lang="en-CA" sz="2520" smtClean="0">
                <a:solidFill>
                  <a:schemeClr val="dk1"/>
                </a:solidFill>
                <a:ea typeface="Arial"/>
                <a:cs typeface="Arial"/>
                <a:sym typeface="Arial"/>
              </a:rPr>
              <a:pPr>
                <a:buClr>
                  <a:schemeClr val="dk1"/>
                </a:buClr>
                <a:buSzPct val="25000"/>
              </a:pPr>
              <a:t>‹#›</a:t>
            </a:fld>
            <a:endParaRPr lang="en-CA" sz="2520" dirty="0">
              <a:solidFill>
                <a:schemeClr val="dk1"/>
              </a:solidFill>
              <a:ea typeface="Arial"/>
              <a:cs typeface="Arial"/>
              <a:sym typeface="Arial"/>
            </a:endParaRPr>
          </a:p>
        </p:txBody>
      </p:sp>
    </p:spTree>
    <p:extLst>
      <p:ext uri="{BB962C8B-B14F-4D97-AF65-F5344CB8AC3E}">
        <p14:creationId xmlns:p14="http://schemas.microsoft.com/office/powerpoint/2010/main" val="150318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2">
            <a:alphaModFix/>
          </a:blip>
          <a:srcRect/>
          <a:stretch/>
        </p:blipFill>
        <p:spPr>
          <a:xfrm>
            <a:off x="0" y="-35942"/>
            <a:ext cx="14545714" cy="9091072"/>
          </a:xfrm>
          <a:prstGeom prst="rect">
            <a:avLst/>
          </a:prstGeom>
          <a:noFill/>
          <a:ln>
            <a:noFill/>
          </a:ln>
        </p:spPr>
      </p:pic>
      <p:sp>
        <p:nvSpPr>
          <p:cNvPr id="12" name="Shape 12"/>
          <p:cNvSpPr txBox="1">
            <a:spLocks noGrp="1"/>
          </p:cNvSpPr>
          <p:nvPr>
            <p:ph type="ctrTitle"/>
          </p:nvPr>
        </p:nvSpPr>
        <p:spPr>
          <a:xfrm>
            <a:off x="6192787" y="4904009"/>
            <a:ext cx="7416990" cy="96470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1pPr>
            <a:lvl2pPr marL="0" marR="0" lvl="1" indent="0" algn="l" rtl="0">
              <a:spcBef>
                <a:spcPts val="0"/>
              </a:spcBef>
              <a:buFont typeface="Arial"/>
              <a:buNone/>
              <a:defRPr sz="1418" b="0" i="0" u="none" strike="noStrike" cap="none"/>
            </a:lvl2pPr>
            <a:lvl3pPr marL="0" marR="0" lvl="2" indent="0" algn="l" rtl="0">
              <a:spcBef>
                <a:spcPts val="0"/>
              </a:spcBef>
              <a:buFont typeface="Arial"/>
              <a:buNone/>
              <a:defRPr sz="1418" b="0" i="0" u="none" strike="noStrike" cap="none"/>
            </a:lvl3pPr>
            <a:lvl4pPr marL="0" marR="0" lvl="3" indent="0" algn="l" rtl="0">
              <a:spcBef>
                <a:spcPts val="0"/>
              </a:spcBef>
              <a:buFont typeface="Arial"/>
              <a:buNone/>
              <a:defRPr sz="1418" b="0" i="0" u="none" strike="noStrike" cap="none"/>
            </a:lvl4pPr>
            <a:lvl5pPr marL="0" marR="0" lvl="4" indent="0" algn="l" rtl="0">
              <a:spcBef>
                <a:spcPts val="0"/>
              </a:spcBef>
              <a:buFont typeface="Arial"/>
              <a:buNone/>
              <a:defRPr sz="1418" b="0" i="0" u="none" strike="noStrike" cap="none"/>
            </a:lvl5pPr>
            <a:lvl6pPr marL="0" marR="0" lvl="5" indent="0" algn="l" rtl="0">
              <a:spcBef>
                <a:spcPts val="0"/>
              </a:spcBef>
              <a:buFont typeface="Arial"/>
              <a:buNone/>
              <a:defRPr sz="1418" b="0" i="0" u="none" strike="noStrike" cap="none"/>
            </a:lvl6pPr>
            <a:lvl7pPr marL="0" marR="0" lvl="6" indent="0" algn="l" rtl="0">
              <a:spcBef>
                <a:spcPts val="0"/>
              </a:spcBef>
              <a:buFont typeface="Arial"/>
              <a:buNone/>
              <a:defRPr sz="1418" b="0" i="0" u="none" strike="noStrike" cap="none"/>
            </a:lvl7pPr>
            <a:lvl8pPr marL="0" marR="0" lvl="7" indent="0" algn="l" rtl="0">
              <a:spcBef>
                <a:spcPts val="0"/>
              </a:spcBef>
              <a:buFont typeface="Arial"/>
              <a:buNone/>
              <a:defRPr sz="1418" b="0" i="0" u="none" strike="noStrike" cap="none"/>
            </a:lvl8pPr>
            <a:lvl9pPr marL="0" marR="0" lvl="8" indent="0" algn="l" rtl="0">
              <a:spcBef>
                <a:spcPts val="0"/>
              </a:spcBef>
              <a:buFont typeface="Arial"/>
              <a:buNone/>
              <a:defRPr sz="1418" b="0" i="0" u="none" strike="noStrike" cap="none"/>
            </a:lvl9pPr>
          </a:lstStyle>
          <a:p>
            <a:endParaRPr/>
          </a:p>
        </p:txBody>
      </p:sp>
      <p:sp>
        <p:nvSpPr>
          <p:cNvPr id="13" name="Shape 13"/>
          <p:cNvSpPr txBox="1">
            <a:spLocks noGrp="1"/>
          </p:cNvSpPr>
          <p:nvPr>
            <p:ph type="subTitle" idx="1"/>
          </p:nvPr>
        </p:nvSpPr>
        <p:spPr>
          <a:xfrm>
            <a:off x="7992987" y="5892724"/>
            <a:ext cx="5544685" cy="840084"/>
          </a:xfrm>
          <a:prstGeom prst="rect">
            <a:avLst/>
          </a:prstGeom>
          <a:noFill/>
          <a:ln>
            <a:noFill/>
          </a:ln>
        </p:spPr>
        <p:txBody>
          <a:bodyPr lIns="91425" tIns="91425" rIns="91425" bIns="91425" anchor="t" anchorCtr="0"/>
          <a:lstStyle>
            <a:lvl1pPr marL="0" marR="0" lvl="0" indent="0" algn="r" rtl="0">
              <a:lnSpc>
                <a:spcPct val="100000"/>
              </a:lnSpc>
              <a:spcBef>
                <a:spcPts val="472"/>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1pPr>
            <a:lvl2pPr marL="640080" marR="0" lvl="1" indent="0" algn="ctr" rtl="0">
              <a:lnSpc>
                <a:spcPct val="100000"/>
              </a:lnSpc>
              <a:spcBef>
                <a:spcPts val="788"/>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2pPr>
            <a:lvl3pPr marL="1300163" marR="0" lvl="2" indent="-20003"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3pPr>
            <a:lvl4pPr marL="1940243" marR="0" lvl="3" indent="-20003"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4pPr>
            <a:lvl5pPr marL="2580323" marR="0" lvl="4" indent="0"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5pPr>
            <a:lvl6pPr marL="3240405" marR="0" lvl="5" indent="-20003"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6pPr>
            <a:lvl7pPr marL="3880485" marR="0" lvl="6" indent="-20003"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7pPr>
            <a:lvl8pPr marL="4520565" marR="0" lvl="7" indent="0"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8pPr>
            <a:lvl9pPr marL="5180648" marR="0" lvl="8" indent="-20003"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dt" idx="10"/>
          </p:nvPr>
        </p:nvSpPr>
        <p:spPr>
          <a:xfrm>
            <a:off x="720090" y="8342708"/>
            <a:ext cx="3360417" cy="47922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1pPr>
            <a:lvl2pPr marL="640080" marR="0" lvl="1"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2pPr>
            <a:lvl3pPr marL="1300163" marR="0" lvl="2"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3pPr>
            <a:lvl4pPr marL="1940243" marR="0" lvl="3"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4pPr>
            <a:lvl5pPr marL="2580323" marR="0" lvl="4"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5pPr>
            <a:lvl6pPr marL="3240405" marR="0" lvl="5"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6pPr>
            <a:lvl7pPr marL="3880485" marR="0" lvl="6"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7pPr>
            <a:lvl8pPr marL="4520565" marR="0" lvl="7"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8pPr>
            <a:lvl9pPr marL="5180648" marR="0" lvl="8"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9pPr>
          </a:lstStyle>
          <a:p>
            <a:endParaRPr dirty="0"/>
          </a:p>
        </p:txBody>
      </p:sp>
      <p:sp>
        <p:nvSpPr>
          <p:cNvPr id="15" name="Shape 15"/>
          <p:cNvSpPr txBox="1">
            <a:spLocks noGrp="1"/>
          </p:cNvSpPr>
          <p:nvPr>
            <p:ph type="ftr" idx="11"/>
          </p:nvPr>
        </p:nvSpPr>
        <p:spPr>
          <a:xfrm>
            <a:off x="4920613" y="8342708"/>
            <a:ext cx="4560570" cy="47922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1pPr>
            <a:lvl2pPr marL="640080" marR="0" lvl="1"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2pPr>
            <a:lvl3pPr marL="1300163" marR="0" lvl="2"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3pPr>
            <a:lvl4pPr marL="1940243" marR="0" lvl="3"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4pPr>
            <a:lvl5pPr marL="2580323" marR="0" lvl="4"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5pPr>
            <a:lvl6pPr marL="3240405" marR="0" lvl="5"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6pPr>
            <a:lvl7pPr marL="3880485" marR="0" lvl="6"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7pPr>
            <a:lvl8pPr marL="4520565" marR="0" lvl="7"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8pPr>
            <a:lvl9pPr marL="5180648" marR="0" lvl="8"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9pPr>
          </a:lstStyle>
          <a:p>
            <a:endParaRPr dirty="0"/>
          </a:p>
        </p:txBody>
      </p:sp>
      <p:sp>
        <p:nvSpPr>
          <p:cNvPr id="16" name="Shape 16"/>
          <p:cNvSpPr txBox="1">
            <a:spLocks noGrp="1"/>
          </p:cNvSpPr>
          <p:nvPr>
            <p:ph type="sldNum" idx="12"/>
          </p:nvPr>
        </p:nvSpPr>
        <p:spPr>
          <a:xfrm>
            <a:off x="10321290" y="8342708"/>
            <a:ext cx="3360417" cy="479224"/>
          </a:xfrm>
          <a:prstGeom prst="rect">
            <a:avLst/>
          </a:prstGeom>
          <a:noFill/>
          <a:ln>
            <a:noFill/>
          </a:ln>
        </p:spPr>
        <p:txBody>
          <a:bodyPr lIns="56125" tIns="28050" rIns="56125" bIns="28050" anchor="t" anchorCtr="0">
            <a:noAutofit/>
          </a:bodyPr>
          <a:lstStyle/>
          <a:p>
            <a:pPr>
              <a:buClr>
                <a:schemeClr val="dk1"/>
              </a:buClr>
              <a:buSzPct val="25000"/>
            </a:pPr>
            <a:fld id="{00000000-1234-1234-1234-123412341234}" type="slidenum">
              <a:rPr lang="en-CA" sz="2520" smtClean="0">
                <a:solidFill>
                  <a:schemeClr val="dk1"/>
                </a:solidFill>
                <a:ea typeface="Arial"/>
                <a:cs typeface="Arial"/>
                <a:sym typeface="Arial"/>
              </a:rPr>
              <a:pPr>
                <a:buClr>
                  <a:schemeClr val="dk1"/>
                </a:buClr>
                <a:buSzPct val="25000"/>
              </a:pPr>
              <a:t>‹#›</a:t>
            </a:fld>
            <a:endParaRPr lang="en-CA" sz="2520" dirty="0">
              <a:solidFill>
                <a:schemeClr val="dk1"/>
              </a:solidFill>
              <a:ea typeface="Arial"/>
              <a:cs typeface="Arial"/>
              <a:sym typeface="Arial"/>
            </a:endParaRPr>
          </a:p>
        </p:txBody>
      </p:sp>
    </p:spTree>
    <p:extLst>
      <p:ext uri="{BB962C8B-B14F-4D97-AF65-F5344CB8AC3E}">
        <p14:creationId xmlns:p14="http://schemas.microsoft.com/office/powerpoint/2010/main" val="3175227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2_Title Slide">
    <p:spTree>
      <p:nvGrpSpPr>
        <p:cNvPr id="1" name=""/>
        <p:cNvGrpSpPr/>
        <p:nvPr/>
      </p:nvGrpSpPr>
      <p:grpSpPr>
        <a:xfrm>
          <a:off x="0" y="0"/>
          <a:ext cx="0" cy="0"/>
          <a:chOff x="0" y="0"/>
          <a:chExt cx="0" cy="0"/>
        </a:xfrm>
      </p:grpSpPr>
      <p:sp>
        <p:nvSpPr>
          <p:cNvPr id="9" name="Shape 9"/>
          <p:cNvSpPr>
            <a:spLocks noGrp="1"/>
          </p:cNvSpPr>
          <p:nvPr>
            <p:ph type="title"/>
          </p:nvPr>
        </p:nvSpPr>
        <p:spPr>
          <a:xfrm>
            <a:off x="1081050" y="2425480"/>
            <a:ext cx="12251821" cy="2684288"/>
          </a:xfrm>
          <a:prstGeom prst="rect">
            <a:avLst/>
          </a:prstGeom>
        </p:spPr>
        <p:txBody>
          <a:bodyPr/>
          <a:lstStyle/>
          <a:p>
            <a:pPr lvl="0">
              <a:defRPr sz="1800">
                <a:solidFill>
                  <a:srgbClr val="000000"/>
                </a:solidFill>
              </a:defRPr>
            </a:pPr>
            <a:r>
              <a:rPr sz="2583">
                <a:solidFill>
                  <a:srgbClr val="FF6F49"/>
                </a:solidFill>
              </a:rPr>
              <a:t>Title Text</a:t>
            </a:r>
          </a:p>
        </p:txBody>
      </p:sp>
      <p:sp>
        <p:nvSpPr>
          <p:cNvPr id="10" name="Shape 10"/>
          <p:cNvSpPr>
            <a:spLocks noGrp="1"/>
          </p:cNvSpPr>
          <p:nvPr>
            <p:ph type="body" idx="1"/>
          </p:nvPr>
        </p:nvSpPr>
        <p:spPr>
          <a:xfrm>
            <a:off x="2162087" y="5109775"/>
            <a:ext cx="10089734" cy="3891358"/>
          </a:xfrm>
          <a:prstGeom prst="rect">
            <a:avLst/>
          </a:prstGeom>
        </p:spPr>
        <p:txBody>
          <a:bodyPr>
            <a:normAutofit/>
          </a:bodyPr>
          <a:lstStyle>
            <a:lvl1pPr marL="0" indent="0" algn="ctr">
              <a:defRPr sz="1520">
                <a:solidFill>
                  <a:srgbClr val="888888"/>
                </a:solidFill>
              </a:defRPr>
            </a:lvl1pPr>
            <a:lvl2pPr marL="0" indent="560124" algn="ctr">
              <a:buSzTx/>
              <a:buNone/>
              <a:defRPr sz="1520">
                <a:solidFill>
                  <a:srgbClr val="888888"/>
                </a:solidFill>
              </a:defRPr>
            </a:lvl2pPr>
            <a:lvl3pPr marL="0" indent="1120257" algn="ctr">
              <a:buSzTx/>
              <a:buNone/>
              <a:defRPr sz="1520">
                <a:solidFill>
                  <a:srgbClr val="888888"/>
                </a:solidFill>
              </a:defRPr>
            </a:lvl3pPr>
            <a:lvl4pPr marL="0" indent="1680375" algn="ctr">
              <a:buSzTx/>
              <a:buNone/>
              <a:defRPr sz="1520">
                <a:solidFill>
                  <a:srgbClr val="888888"/>
                </a:solidFill>
              </a:defRPr>
            </a:lvl4pPr>
            <a:lvl5pPr marL="0" indent="2240504" algn="ctr">
              <a:buSzTx/>
              <a:buNone/>
              <a:defRPr sz="1520">
                <a:solidFill>
                  <a:srgbClr val="888888"/>
                </a:solidFill>
              </a:defRPr>
            </a:lvl5pPr>
          </a:lstStyle>
          <a:p>
            <a:pPr lvl="0">
              <a:defRPr sz="1800">
                <a:solidFill>
                  <a:srgbClr val="000000"/>
                </a:solidFill>
              </a:defRPr>
            </a:pPr>
            <a:r>
              <a:rPr sz="1520">
                <a:solidFill>
                  <a:srgbClr val="888888"/>
                </a:solidFill>
              </a:rPr>
              <a:t>Body Level One</a:t>
            </a:r>
          </a:p>
          <a:p>
            <a:pPr lvl="1">
              <a:defRPr sz="1800">
                <a:solidFill>
                  <a:srgbClr val="000000"/>
                </a:solidFill>
              </a:defRPr>
            </a:pPr>
            <a:r>
              <a:rPr sz="1520">
                <a:solidFill>
                  <a:srgbClr val="888888"/>
                </a:solidFill>
              </a:rPr>
              <a:t>Body Level Two</a:t>
            </a:r>
          </a:p>
          <a:p>
            <a:pPr lvl="2">
              <a:defRPr sz="1800">
                <a:solidFill>
                  <a:srgbClr val="000000"/>
                </a:solidFill>
              </a:defRPr>
            </a:pPr>
            <a:r>
              <a:rPr sz="1520">
                <a:solidFill>
                  <a:srgbClr val="888888"/>
                </a:solidFill>
              </a:rPr>
              <a:t>Body Level Three</a:t>
            </a:r>
          </a:p>
          <a:p>
            <a:pPr lvl="3">
              <a:defRPr sz="1800">
                <a:solidFill>
                  <a:srgbClr val="000000"/>
                </a:solidFill>
              </a:defRPr>
            </a:pPr>
            <a:r>
              <a:rPr sz="1520">
                <a:solidFill>
                  <a:srgbClr val="888888"/>
                </a:solidFill>
              </a:rPr>
              <a:t>Body Level Four</a:t>
            </a:r>
          </a:p>
          <a:p>
            <a:pPr lvl="4">
              <a:defRPr sz="1800">
                <a:solidFill>
                  <a:srgbClr val="000000"/>
                </a:solidFill>
              </a:defRPr>
            </a:pPr>
            <a:r>
              <a:rPr sz="1520">
                <a:solidFill>
                  <a:srgbClr val="888888"/>
                </a:solidFill>
              </a:rPr>
              <a:t>Body Level Five</a:t>
            </a:r>
          </a:p>
        </p:txBody>
      </p:sp>
      <p:pic>
        <p:nvPicPr>
          <p:cNvPr id="11" name="image2.jpg"/>
          <p:cNvPicPr/>
          <p:nvPr/>
        </p:nvPicPr>
        <p:blipFill rotWithShape="1">
          <a:blip r:embed="rId2" cstate="screen">
            <a:extLst>
              <a:ext uri="{28A0092B-C50C-407E-A947-70E740481C1C}">
                <a14:useLocalDpi xmlns:a14="http://schemas.microsoft.com/office/drawing/2010/main"/>
              </a:ext>
            </a:extLst>
          </a:blip>
          <a:srcRect/>
          <a:stretch/>
        </p:blipFill>
        <p:spPr>
          <a:xfrm>
            <a:off x="-896181" y="2"/>
            <a:ext cx="15645218" cy="9041099"/>
          </a:xfrm>
          <a:prstGeom prst="rect">
            <a:avLst/>
          </a:prstGeom>
          <a:ln w="12700">
            <a:miter lim="400000"/>
          </a:ln>
        </p:spPr>
      </p:pic>
      <p:pic>
        <p:nvPicPr>
          <p:cNvPr id="5" name="Picture 4"/>
          <p:cNvPicPr/>
          <p:nvPr userDrawn="1"/>
        </p:nvPicPr>
        <p:blipFill>
          <a:blip r:embed="rId3" cstate="screen">
            <a:extLst>
              <a:ext uri="{28A0092B-C50C-407E-A947-70E740481C1C}">
                <a14:useLocalDpi xmlns:a14="http://schemas.microsoft.com/office/drawing/2010/main"/>
              </a:ext>
            </a:extLst>
          </a:blip>
          <a:stretch>
            <a:fillRect/>
          </a:stretch>
        </p:blipFill>
        <p:spPr>
          <a:xfrm>
            <a:off x="8709259" y="6324349"/>
            <a:ext cx="5210695" cy="1945374"/>
          </a:xfrm>
          <a:prstGeom prst="rect">
            <a:avLst/>
          </a:prstGeom>
        </p:spPr>
      </p:pic>
    </p:spTree>
    <p:extLst>
      <p:ext uri="{BB962C8B-B14F-4D97-AF65-F5344CB8AC3E}">
        <p14:creationId xmlns:p14="http://schemas.microsoft.com/office/powerpoint/2010/main" val="104201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5" name="Slide Number Placeholder 4"/>
          <p:cNvSpPr>
            <a:spLocks noGrp="1"/>
          </p:cNvSpPr>
          <p:nvPr>
            <p:ph type="sldNum" sz="quarter" idx="12"/>
          </p:nvPr>
        </p:nvSpPr>
        <p:spPr>
          <a:xfrm>
            <a:off x="13081642" y="500064"/>
            <a:ext cx="720092" cy="479227"/>
          </a:xfrm>
          <a:prstGeom prst="rect">
            <a:avLst/>
          </a:prstGeom>
        </p:spPr>
        <p:txBody>
          <a:bodyPr lIns="73624" tIns="36812" rIns="73624" bIns="36812"/>
          <a:lstStyle>
            <a:lvl1pPr>
              <a:defRPr>
                <a:latin typeface="Source Sans Pro Light"/>
              </a:defRPr>
            </a:lvl1pPr>
          </a:lstStyle>
          <a:p>
            <a:fld id="{8DF5134D-7C6B-4A7B-B28B-A8C75F870448}" type="slidenum">
              <a:rPr lang="en-JM" smtClean="0"/>
              <a:pPr/>
              <a:t>‹#›</a:t>
            </a:fld>
            <a:endParaRPr lang="en-JM" dirty="0"/>
          </a:p>
        </p:txBody>
      </p:sp>
      <p:sp>
        <p:nvSpPr>
          <p:cNvPr id="9" name="Picture Placeholder 8"/>
          <p:cNvSpPr>
            <a:spLocks noGrp="1"/>
          </p:cNvSpPr>
          <p:nvPr>
            <p:ph type="pic" sz="quarter" idx="13"/>
          </p:nvPr>
        </p:nvSpPr>
        <p:spPr>
          <a:xfrm>
            <a:off x="1697977" y="3139339"/>
            <a:ext cx="6395292" cy="3800475"/>
          </a:xfrm>
          <a:ln w="38100">
            <a:solidFill>
              <a:schemeClr val="bg1"/>
            </a:solidFill>
            <a:miter lim="800000"/>
          </a:ln>
          <a:effectLst>
            <a:outerShdw blurRad="50800" dist="38100" dir="2700000" algn="tl" rotWithShape="0">
              <a:prstClr val="black">
                <a:alpha val="40000"/>
              </a:prstClr>
            </a:outerShdw>
          </a:effectLst>
        </p:spPr>
        <p:txBody>
          <a:bodyPr>
            <a:normAutofit/>
          </a:bodyPr>
          <a:lstStyle>
            <a:lvl1pPr>
              <a:defRPr sz="1671"/>
            </a:lvl1pPr>
          </a:lstStyle>
          <a:p>
            <a:r>
              <a:rPr lang="en-US" dirty="0"/>
              <a:t>Click icon to add picture</a:t>
            </a:r>
            <a:endParaRPr lang="en-JM" dirty="0"/>
          </a:p>
        </p:txBody>
      </p:sp>
      <p:sp>
        <p:nvSpPr>
          <p:cNvPr id="11" name="Text Placeholder 10"/>
          <p:cNvSpPr>
            <a:spLocks noGrp="1"/>
          </p:cNvSpPr>
          <p:nvPr>
            <p:ph type="body" sz="quarter" idx="14"/>
          </p:nvPr>
        </p:nvSpPr>
        <p:spPr>
          <a:xfrm>
            <a:off x="1668553" y="2322597"/>
            <a:ext cx="11927639" cy="600075"/>
          </a:xfrm>
        </p:spPr>
        <p:txBody>
          <a:bodyPr>
            <a:noAutofit/>
          </a:bodyPr>
          <a:lstStyle>
            <a:lvl1pPr>
              <a:buNone/>
              <a:defRPr sz="1671"/>
            </a:lvl1pPr>
            <a:lvl2pPr>
              <a:defRPr sz="1824"/>
            </a:lvl2pPr>
            <a:lvl3pPr>
              <a:defRPr sz="1824"/>
            </a:lvl3pPr>
            <a:lvl4pPr>
              <a:defRPr sz="1824"/>
            </a:lvl4pPr>
            <a:lvl5pPr>
              <a:defRPr sz="1824"/>
            </a:lvl5pPr>
          </a:lstStyle>
          <a:p>
            <a:pPr lvl="0"/>
            <a:r>
              <a:rPr lang="en-US"/>
              <a:t>Click to edit Master text styles</a:t>
            </a:r>
          </a:p>
        </p:txBody>
      </p:sp>
      <p:sp>
        <p:nvSpPr>
          <p:cNvPr id="8" name="Text Placeholder 7"/>
          <p:cNvSpPr>
            <a:spLocks noGrp="1"/>
          </p:cNvSpPr>
          <p:nvPr>
            <p:ph type="body" sz="quarter" idx="15"/>
          </p:nvPr>
        </p:nvSpPr>
        <p:spPr>
          <a:xfrm>
            <a:off x="8390729" y="3139337"/>
            <a:ext cx="5160645" cy="3000375"/>
          </a:xfrm>
        </p:spPr>
        <p:txBody>
          <a:bodyPr>
            <a:normAutofit/>
          </a:bodyPr>
          <a:lstStyle>
            <a:lvl1pPr marL="0" indent="0">
              <a:buNone/>
              <a:defRPr sz="1367"/>
            </a:lvl1pPr>
            <a:lvl2pPr>
              <a:defRPr sz="1824"/>
            </a:lvl2pPr>
            <a:lvl3pPr>
              <a:defRPr sz="1824"/>
            </a:lvl3pPr>
            <a:lvl4pPr>
              <a:defRPr sz="1824"/>
            </a:lvl4pPr>
            <a:lvl5pPr>
              <a:defRPr sz="1824"/>
            </a:lvl5pPr>
          </a:lstStyle>
          <a:p>
            <a:pPr lvl="0"/>
            <a:r>
              <a:rPr lang="en-US"/>
              <a:t>Click to edit Master text styles</a:t>
            </a:r>
          </a:p>
        </p:txBody>
      </p:sp>
    </p:spTree>
    <p:extLst>
      <p:ext uri="{BB962C8B-B14F-4D97-AF65-F5344CB8AC3E}">
        <p14:creationId xmlns:p14="http://schemas.microsoft.com/office/powerpoint/2010/main" val="3193797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1680219" y="2594847"/>
            <a:ext cx="11915982" cy="4219808"/>
          </a:xfrm>
          <a:ln w="38100">
            <a:solidFill>
              <a:schemeClr val="bg1">
                <a:lumMod val="95000"/>
              </a:schemeClr>
            </a:solidFill>
            <a:miter lim="800000"/>
          </a:ln>
          <a:effectLst>
            <a:outerShdw blurRad="50800" dist="38100" dir="2700000" algn="tl" rotWithShape="0">
              <a:prstClr val="black">
                <a:alpha val="40000"/>
              </a:prstClr>
            </a:outerShdw>
          </a:effectLst>
        </p:spPr>
        <p:txBody>
          <a:bodyPr>
            <a:normAutofit/>
          </a:bodyPr>
          <a:lstStyle>
            <a:lvl1pPr>
              <a:defRPr sz="1367"/>
            </a:lvl1pPr>
          </a:lstStyle>
          <a:p>
            <a:r>
              <a:rPr lang="en-US" dirty="0"/>
              <a:t>Click icon to add picture</a:t>
            </a:r>
            <a:endParaRPr lang="en-JM" dirty="0"/>
          </a:p>
        </p:txBody>
      </p:sp>
      <p:sp>
        <p:nvSpPr>
          <p:cNvPr id="11" name="Content Placeholder 10"/>
          <p:cNvSpPr>
            <a:spLocks noGrp="1"/>
          </p:cNvSpPr>
          <p:nvPr>
            <p:ph sz="quarter" idx="13"/>
          </p:nvPr>
        </p:nvSpPr>
        <p:spPr>
          <a:xfrm>
            <a:off x="6159807" y="7086902"/>
            <a:ext cx="7440928" cy="1200150"/>
          </a:xfrm>
        </p:spPr>
        <p:txBody>
          <a:bodyPr>
            <a:noAutofit/>
          </a:bodyPr>
          <a:lstStyle>
            <a:lvl1pPr marL="0" indent="0" algn="l">
              <a:buNone/>
              <a:defRPr sz="1367"/>
            </a:lvl1pPr>
            <a:lvl2pPr>
              <a:defRPr sz="1824"/>
            </a:lvl2pPr>
            <a:lvl3pPr>
              <a:defRPr sz="1824"/>
            </a:lvl3pPr>
            <a:lvl4pPr>
              <a:defRPr sz="1824"/>
            </a:lvl4pPr>
            <a:lvl5pPr>
              <a:buNone/>
              <a:defRPr sz="1824"/>
            </a:lvl5pPr>
          </a:lstStyle>
          <a:p>
            <a:pPr lvl="0"/>
            <a:r>
              <a:rPr lang="en-US"/>
              <a:t>Click to edit Master text styles</a:t>
            </a:r>
          </a:p>
        </p:txBody>
      </p:sp>
      <p:sp>
        <p:nvSpPr>
          <p:cNvPr id="8" name="Content Placeholder 38"/>
          <p:cNvSpPr>
            <a:spLocks noGrp="1"/>
          </p:cNvSpPr>
          <p:nvPr>
            <p:ph sz="quarter" idx="36"/>
          </p:nvPr>
        </p:nvSpPr>
        <p:spPr>
          <a:xfrm>
            <a:off x="1697985" y="7086900"/>
            <a:ext cx="4440555" cy="500063"/>
          </a:xfrm>
          <a:noFill/>
        </p:spPr>
        <p:txBody>
          <a:bodyPr anchor="ctr">
            <a:noAutofit/>
          </a:bodyPr>
          <a:lstStyle>
            <a:lvl1pPr algn="l">
              <a:buNone/>
              <a:defRPr sz="1671" b="0" i="0">
                <a:solidFill>
                  <a:srgbClr val="0C2648"/>
                </a:solidFill>
                <a:latin typeface="Trade Gothic LT Bold No. 2"/>
                <a:cs typeface="Trade Gothic LT Bold No. 2"/>
              </a:defRPr>
            </a:lvl1pPr>
          </a:lstStyle>
          <a:p>
            <a:pPr lvl="0"/>
            <a:r>
              <a:rPr lang="en-US"/>
              <a:t>Click to edit Master text styles</a:t>
            </a:r>
          </a:p>
        </p:txBody>
      </p:sp>
    </p:spTree>
    <p:extLst>
      <p:ext uri="{BB962C8B-B14F-4D97-AF65-F5344CB8AC3E}">
        <p14:creationId xmlns:p14="http://schemas.microsoft.com/office/powerpoint/2010/main" val="81141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382"/>
            <a:ext cx="14401800" cy="9029267"/>
          </a:xfrm>
          <a:prstGeom prst="rect">
            <a:avLst/>
          </a:prstGeom>
        </p:spPr>
      </p:pic>
      <p:sp>
        <p:nvSpPr>
          <p:cNvPr id="2" name="Title 1"/>
          <p:cNvSpPr>
            <a:spLocks noGrp="1"/>
          </p:cNvSpPr>
          <p:nvPr>
            <p:ph type="title"/>
          </p:nvPr>
        </p:nvSpPr>
        <p:spPr>
          <a:xfrm>
            <a:off x="1137646" y="5784072"/>
            <a:ext cx="12424050" cy="1787723"/>
          </a:xfrm>
        </p:spPr>
        <p:txBody>
          <a:bodyPr anchor="t"/>
          <a:lstStyle>
            <a:lvl1pPr algn="l">
              <a:defRPr sz="3040" b="1" i="0" cap="all">
                <a:solidFill>
                  <a:schemeClr val="bg1"/>
                </a:solidFill>
                <a:latin typeface="Source Sans Pro"/>
                <a:cs typeface="Source Sans Pro"/>
              </a:defRPr>
            </a:lvl1pPr>
          </a:lstStyle>
          <a:p>
            <a:r>
              <a:rPr lang="en-US"/>
              <a:t>Click to edit Master title style</a:t>
            </a:r>
            <a:endParaRPr lang="en-JM" dirty="0"/>
          </a:p>
        </p:txBody>
      </p:sp>
      <p:sp>
        <p:nvSpPr>
          <p:cNvPr id="3" name="Text Placeholder 2"/>
          <p:cNvSpPr>
            <a:spLocks noGrp="1"/>
          </p:cNvSpPr>
          <p:nvPr>
            <p:ph type="body" idx="1"/>
          </p:nvPr>
        </p:nvSpPr>
        <p:spPr>
          <a:xfrm>
            <a:off x="1137646" y="3815067"/>
            <a:ext cx="12424050" cy="1968997"/>
          </a:xfrm>
        </p:spPr>
        <p:txBody>
          <a:bodyPr anchor="b">
            <a:normAutofit/>
          </a:bodyPr>
          <a:lstStyle>
            <a:lvl1pPr marL="0" indent="0">
              <a:buNone/>
              <a:defRPr sz="1824" b="0" i="0">
                <a:solidFill>
                  <a:schemeClr val="bg1"/>
                </a:solidFill>
                <a:latin typeface="Source Sans Pro Light"/>
                <a:cs typeface="Source Sans Pro Light"/>
              </a:defRPr>
            </a:lvl1pPr>
            <a:lvl2pPr marL="559449" indent="0">
              <a:buNone/>
              <a:defRPr sz="2279">
                <a:solidFill>
                  <a:schemeClr val="tx1">
                    <a:tint val="75000"/>
                  </a:schemeClr>
                </a:solidFill>
              </a:defRPr>
            </a:lvl2pPr>
            <a:lvl3pPr marL="1118913" indent="0">
              <a:buNone/>
              <a:defRPr sz="1824">
                <a:solidFill>
                  <a:schemeClr val="tx1">
                    <a:tint val="75000"/>
                  </a:schemeClr>
                </a:solidFill>
              </a:defRPr>
            </a:lvl3pPr>
            <a:lvl4pPr marL="1678364" indent="0">
              <a:buNone/>
              <a:defRPr sz="1671">
                <a:solidFill>
                  <a:schemeClr val="tx1">
                    <a:tint val="75000"/>
                  </a:schemeClr>
                </a:solidFill>
              </a:defRPr>
            </a:lvl4pPr>
            <a:lvl5pPr marL="2237820" indent="0">
              <a:buNone/>
              <a:defRPr sz="1671">
                <a:solidFill>
                  <a:schemeClr val="tx1">
                    <a:tint val="75000"/>
                  </a:schemeClr>
                </a:solidFill>
              </a:defRPr>
            </a:lvl5pPr>
            <a:lvl6pPr marL="2797276" indent="0">
              <a:buNone/>
              <a:defRPr sz="1671">
                <a:solidFill>
                  <a:schemeClr val="tx1">
                    <a:tint val="75000"/>
                  </a:schemeClr>
                </a:solidFill>
              </a:defRPr>
            </a:lvl6pPr>
            <a:lvl7pPr marL="3356733" indent="0">
              <a:buNone/>
              <a:defRPr sz="1671">
                <a:solidFill>
                  <a:schemeClr val="tx1">
                    <a:tint val="75000"/>
                  </a:schemeClr>
                </a:solidFill>
              </a:defRPr>
            </a:lvl7pPr>
            <a:lvl8pPr marL="3916187" indent="0">
              <a:buNone/>
              <a:defRPr sz="1671">
                <a:solidFill>
                  <a:schemeClr val="tx1">
                    <a:tint val="75000"/>
                  </a:schemeClr>
                </a:solidFill>
              </a:defRPr>
            </a:lvl8pPr>
            <a:lvl9pPr marL="4475644" indent="0">
              <a:buNone/>
              <a:defRPr sz="167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3056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697975" y="2730970"/>
            <a:ext cx="6544019" cy="5036544"/>
          </a:xfrm>
          <a:effectLst>
            <a:outerShdw blurRad="50800" dist="38100" dir="2700000" algn="tl" rotWithShape="0">
              <a:prstClr val="black">
                <a:alpha val="40000"/>
              </a:prstClr>
            </a:outerShdw>
          </a:effectLst>
        </p:spPr>
        <p:txBody>
          <a:bodyPr>
            <a:normAutofit/>
          </a:bodyPr>
          <a:lstStyle>
            <a:lvl1pPr>
              <a:defRPr sz="1367"/>
            </a:lvl1pPr>
          </a:lstStyle>
          <a:p>
            <a:r>
              <a:rPr lang="en-US" dirty="0"/>
              <a:t>Click icon to add picture</a:t>
            </a:r>
            <a:endParaRPr lang="en-JM" dirty="0"/>
          </a:p>
        </p:txBody>
      </p:sp>
      <p:sp>
        <p:nvSpPr>
          <p:cNvPr id="2" name="Title 1"/>
          <p:cNvSpPr>
            <a:spLocks noGrp="1"/>
          </p:cNvSpPr>
          <p:nvPr>
            <p:ph type="title"/>
          </p:nvPr>
        </p:nvSpPr>
        <p:spPr/>
        <p:txBody>
          <a:bodyPr/>
          <a:lstStyle/>
          <a:p>
            <a:r>
              <a:rPr lang="en-US"/>
              <a:t>Click to edit Master title style</a:t>
            </a:r>
            <a:endParaRPr lang="en-JM" dirty="0"/>
          </a:p>
        </p:txBody>
      </p:sp>
      <p:sp>
        <p:nvSpPr>
          <p:cNvPr id="10" name="Content Placeholder 38"/>
          <p:cNvSpPr>
            <a:spLocks noGrp="1"/>
          </p:cNvSpPr>
          <p:nvPr>
            <p:ph sz="quarter" idx="36"/>
          </p:nvPr>
        </p:nvSpPr>
        <p:spPr>
          <a:xfrm>
            <a:off x="8521681" y="2727438"/>
            <a:ext cx="5054862" cy="457867"/>
          </a:xfrm>
          <a:solidFill>
            <a:schemeClr val="accent3"/>
          </a:solidFill>
        </p:spPr>
        <p:txBody>
          <a:bodyPr anchor="ctr">
            <a:noAutofit/>
          </a:bodyPr>
          <a:lstStyle>
            <a:lvl1pPr algn="l">
              <a:buNone/>
              <a:defRPr sz="1824" b="0" i="0">
                <a:solidFill>
                  <a:schemeClr val="bg1"/>
                </a:solidFill>
                <a:latin typeface="Source Sans Pro Semibold"/>
                <a:cs typeface="Source Sans Pro Semibold"/>
              </a:defRPr>
            </a:lvl1pPr>
          </a:lstStyle>
          <a:p>
            <a:pPr lvl="0"/>
            <a:r>
              <a:rPr lang="en-US"/>
              <a:t>Click to edit Master text styles</a:t>
            </a:r>
          </a:p>
        </p:txBody>
      </p:sp>
      <p:sp>
        <p:nvSpPr>
          <p:cNvPr id="19" name="Text Placeholder 16"/>
          <p:cNvSpPr>
            <a:spLocks noGrp="1"/>
          </p:cNvSpPr>
          <p:nvPr>
            <p:ph type="body" sz="quarter" idx="38"/>
          </p:nvPr>
        </p:nvSpPr>
        <p:spPr>
          <a:xfrm>
            <a:off x="8543598" y="3531078"/>
            <a:ext cx="5054860" cy="3571369"/>
          </a:xfrm>
        </p:spPr>
        <p:txBody>
          <a:bodyPr>
            <a:normAutofit/>
          </a:bodyPr>
          <a:lstStyle>
            <a:lvl1pPr marL="0" indent="0">
              <a:buNone/>
              <a:defRPr sz="1367"/>
            </a:lvl1pPr>
          </a:lstStyle>
          <a:p>
            <a:pPr lvl="0"/>
            <a:r>
              <a:rPr lang="en-US"/>
              <a:t>Click to edit Master text styles</a:t>
            </a:r>
          </a:p>
        </p:txBody>
      </p:sp>
    </p:spTree>
    <p:extLst>
      <p:ext uri="{BB962C8B-B14F-4D97-AF65-F5344CB8AC3E}">
        <p14:creationId xmlns:p14="http://schemas.microsoft.com/office/powerpoint/2010/main" val="417851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90" y="480094"/>
            <a:ext cx="12961620" cy="1500188"/>
          </a:xfrm>
        </p:spPr>
        <p:txBody>
          <a:bodyPr/>
          <a:lstStyle>
            <a:lvl1pPr algn="l">
              <a:defRPr>
                <a:solidFill>
                  <a:schemeClr val="accent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720090" y="2232644"/>
            <a:ext cx="12961620" cy="5940326"/>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273226076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Users\Tyler\Documents\TNS\NCL\NCL Brand Material\NCL_brand_files\NCL_brand_fi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2148" y="8343182"/>
            <a:ext cx="2304256" cy="4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84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2" descr="C:\Users\Tyler\Documents\TNS\NCL\NCL Brand Material\NCL_brand_files\NCL_brand_fina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93388" y="8343182"/>
            <a:ext cx="2304256" cy="405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686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465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3" descr="C:\Users\Tyler\Documents\TNS\Presentations\NCL Pitch\top bor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401800" cy="43005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Tyler\Documents\TNS\Presentations\NCL Pitch\bottom borde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118826"/>
            <a:ext cx="14401800" cy="5918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540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44FF8E-31F6-4522-81D2-0BC7ED1917ED}" type="datetimeFigureOut">
              <a:rPr lang="en-US" smtClean="0"/>
              <a:t>16-09-21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7F808-8295-48F1-88B2-5604F8B7C63C}" type="slidenum">
              <a:rPr lang="en-US" smtClean="0"/>
              <a:t>‹#›</a:t>
            </a:fld>
            <a:endParaRPr lang="en-US"/>
          </a:p>
        </p:txBody>
      </p:sp>
    </p:spTree>
    <p:extLst>
      <p:ext uri="{BB962C8B-B14F-4D97-AF65-F5344CB8AC3E}">
        <p14:creationId xmlns:p14="http://schemas.microsoft.com/office/powerpoint/2010/main" val="4077681887"/>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9" name="Shape 9"/>
          <p:cNvSpPr>
            <a:spLocks noGrp="1"/>
          </p:cNvSpPr>
          <p:nvPr>
            <p:ph type="title"/>
          </p:nvPr>
        </p:nvSpPr>
        <p:spPr>
          <a:xfrm>
            <a:off x="1081050" y="2425480"/>
            <a:ext cx="12251821" cy="2684288"/>
          </a:xfrm>
          <a:prstGeom prst="rect">
            <a:avLst/>
          </a:prstGeom>
        </p:spPr>
        <p:txBody>
          <a:bodyPr/>
          <a:lstStyle/>
          <a:p>
            <a:pPr lvl="0">
              <a:defRPr sz="1800">
                <a:solidFill>
                  <a:srgbClr val="000000"/>
                </a:solidFill>
              </a:defRPr>
            </a:pPr>
            <a:r>
              <a:rPr sz="2583">
                <a:solidFill>
                  <a:srgbClr val="FF6F49"/>
                </a:solidFill>
              </a:rPr>
              <a:t>Title Text</a:t>
            </a:r>
          </a:p>
        </p:txBody>
      </p:sp>
      <p:sp>
        <p:nvSpPr>
          <p:cNvPr id="10" name="Shape 10"/>
          <p:cNvSpPr>
            <a:spLocks noGrp="1"/>
          </p:cNvSpPr>
          <p:nvPr>
            <p:ph type="body" idx="1"/>
          </p:nvPr>
        </p:nvSpPr>
        <p:spPr>
          <a:xfrm>
            <a:off x="2162087" y="5109775"/>
            <a:ext cx="10089734" cy="3891358"/>
          </a:xfrm>
          <a:prstGeom prst="rect">
            <a:avLst/>
          </a:prstGeom>
        </p:spPr>
        <p:txBody>
          <a:bodyPr>
            <a:normAutofit/>
          </a:bodyPr>
          <a:lstStyle>
            <a:lvl1pPr marL="0" indent="0" algn="ctr">
              <a:defRPr sz="1520">
                <a:solidFill>
                  <a:srgbClr val="888888"/>
                </a:solidFill>
              </a:defRPr>
            </a:lvl1pPr>
            <a:lvl2pPr marL="0" indent="560124" algn="ctr">
              <a:buSzTx/>
              <a:buNone/>
              <a:defRPr sz="1520">
                <a:solidFill>
                  <a:srgbClr val="888888"/>
                </a:solidFill>
              </a:defRPr>
            </a:lvl2pPr>
            <a:lvl3pPr marL="0" indent="1120257" algn="ctr">
              <a:buSzTx/>
              <a:buNone/>
              <a:defRPr sz="1520">
                <a:solidFill>
                  <a:srgbClr val="888888"/>
                </a:solidFill>
              </a:defRPr>
            </a:lvl3pPr>
            <a:lvl4pPr marL="0" indent="1680375" algn="ctr">
              <a:buSzTx/>
              <a:buNone/>
              <a:defRPr sz="1520">
                <a:solidFill>
                  <a:srgbClr val="888888"/>
                </a:solidFill>
              </a:defRPr>
            </a:lvl4pPr>
            <a:lvl5pPr marL="0" indent="2240504" algn="ctr">
              <a:buSzTx/>
              <a:buNone/>
              <a:defRPr sz="1520">
                <a:solidFill>
                  <a:srgbClr val="888888"/>
                </a:solidFill>
              </a:defRPr>
            </a:lvl5pPr>
          </a:lstStyle>
          <a:p>
            <a:pPr lvl="0">
              <a:defRPr sz="1800">
                <a:solidFill>
                  <a:srgbClr val="000000"/>
                </a:solidFill>
              </a:defRPr>
            </a:pPr>
            <a:r>
              <a:rPr sz="1520">
                <a:solidFill>
                  <a:srgbClr val="888888"/>
                </a:solidFill>
              </a:rPr>
              <a:t>Body Level One</a:t>
            </a:r>
          </a:p>
          <a:p>
            <a:pPr lvl="1">
              <a:defRPr sz="1800">
                <a:solidFill>
                  <a:srgbClr val="000000"/>
                </a:solidFill>
              </a:defRPr>
            </a:pPr>
            <a:r>
              <a:rPr sz="1520">
                <a:solidFill>
                  <a:srgbClr val="888888"/>
                </a:solidFill>
              </a:rPr>
              <a:t>Body Level Two</a:t>
            </a:r>
          </a:p>
          <a:p>
            <a:pPr lvl="2">
              <a:defRPr sz="1800">
                <a:solidFill>
                  <a:srgbClr val="000000"/>
                </a:solidFill>
              </a:defRPr>
            </a:pPr>
            <a:r>
              <a:rPr sz="1520">
                <a:solidFill>
                  <a:srgbClr val="888888"/>
                </a:solidFill>
              </a:rPr>
              <a:t>Body Level Three</a:t>
            </a:r>
          </a:p>
          <a:p>
            <a:pPr lvl="3">
              <a:defRPr sz="1800">
                <a:solidFill>
                  <a:srgbClr val="000000"/>
                </a:solidFill>
              </a:defRPr>
            </a:pPr>
            <a:r>
              <a:rPr sz="1520">
                <a:solidFill>
                  <a:srgbClr val="888888"/>
                </a:solidFill>
              </a:rPr>
              <a:t>Body Level Four</a:t>
            </a:r>
          </a:p>
          <a:p>
            <a:pPr lvl="4">
              <a:defRPr sz="1800">
                <a:solidFill>
                  <a:srgbClr val="000000"/>
                </a:solidFill>
              </a:defRPr>
            </a:pPr>
            <a:r>
              <a:rPr sz="1520">
                <a:solidFill>
                  <a:srgbClr val="888888"/>
                </a:solidFill>
              </a:rPr>
              <a:t>Body Level Five</a:t>
            </a:r>
          </a:p>
        </p:txBody>
      </p:sp>
      <p:pic>
        <p:nvPicPr>
          <p:cNvPr id="11" name="image2.jpg"/>
          <p:cNvPicPr/>
          <p:nvPr/>
        </p:nvPicPr>
        <p:blipFill rotWithShape="1">
          <a:blip r:embed="rId2" cstate="screen">
            <a:extLst>
              <a:ext uri="{28A0092B-C50C-407E-A947-70E740481C1C}">
                <a14:useLocalDpi xmlns:a14="http://schemas.microsoft.com/office/drawing/2010/main"/>
              </a:ext>
            </a:extLst>
          </a:blip>
          <a:srcRect/>
          <a:stretch/>
        </p:blipFill>
        <p:spPr>
          <a:xfrm>
            <a:off x="-896181" y="2"/>
            <a:ext cx="15645218" cy="9041099"/>
          </a:xfrm>
          <a:prstGeom prst="rect">
            <a:avLst/>
          </a:prstGeom>
          <a:ln w="12700">
            <a:miter lim="400000"/>
          </a:ln>
        </p:spPr>
      </p:pic>
      <p:pic>
        <p:nvPicPr>
          <p:cNvPr id="5" name="Picture 4"/>
          <p:cNvPicPr/>
          <p:nvPr userDrawn="1"/>
        </p:nvPicPr>
        <p:blipFill>
          <a:blip r:embed="rId3" cstate="screen">
            <a:extLst>
              <a:ext uri="{28A0092B-C50C-407E-A947-70E740481C1C}">
                <a14:useLocalDpi xmlns:a14="http://schemas.microsoft.com/office/drawing/2010/main"/>
              </a:ext>
            </a:extLst>
          </a:blip>
          <a:stretch>
            <a:fillRect/>
          </a:stretch>
        </p:blipFill>
        <p:spPr>
          <a:xfrm>
            <a:off x="8709259" y="6324349"/>
            <a:ext cx="5210695" cy="1945374"/>
          </a:xfrm>
          <a:prstGeom prst="rect">
            <a:avLst/>
          </a:prstGeom>
        </p:spPr>
      </p:pic>
    </p:spTree>
    <p:extLst>
      <p:ext uri="{BB962C8B-B14F-4D97-AF65-F5344CB8AC3E}">
        <p14:creationId xmlns:p14="http://schemas.microsoft.com/office/powerpoint/2010/main" val="1344290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JM"/>
          </a:p>
        </p:txBody>
      </p:sp>
      <p:sp>
        <p:nvSpPr>
          <p:cNvPr id="5" name="Slide Number Placeholder 4"/>
          <p:cNvSpPr>
            <a:spLocks noGrp="1"/>
          </p:cNvSpPr>
          <p:nvPr>
            <p:ph type="sldNum" sz="quarter" idx="12"/>
          </p:nvPr>
        </p:nvSpPr>
        <p:spPr>
          <a:xfrm>
            <a:off x="13081642" y="500064"/>
            <a:ext cx="720092" cy="479227"/>
          </a:xfrm>
          <a:prstGeom prst="rect">
            <a:avLst/>
          </a:prstGeom>
        </p:spPr>
        <p:txBody>
          <a:bodyPr lIns="73624" tIns="36812" rIns="73624" bIns="36812"/>
          <a:lstStyle>
            <a:lvl1pPr>
              <a:defRPr>
                <a:latin typeface="Source Sans Pro Light"/>
              </a:defRPr>
            </a:lvl1pPr>
          </a:lstStyle>
          <a:p>
            <a:fld id="{8DF5134D-7C6B-4A7B-B28B-A8C75F870448}" type="slidenum">
              <a:rPr lang="en-JM" smtClean="0"/>
              <a:pPr/>
              <a:t>‹#›</a:t>
            </a:fld>
            <a:endParaRPr lang="en-JM" dirty="0"/>
          </a:p>
        </p:txBody>
      </p:sp>
      <p:sp>
        <p:nvSpPr>
          <p:cNvPr id="9" name="Picture Placeholder 8"/>
          <p:cNvSpPr>
            <a:spLocks noGrp="1"/>
          </p:cNvSpPr>
          <p:nvPr>
            <p:ph type="pic" sz="quarter" idx="13"/>
          </p:nvPr>
        </p:nvSpPr>
        <p:spPr>
          <a:xfrm>
            <a:off x="1697977" y="3139339"/>
            <a:ext cx="6395292" cy="3800475"/>
          </a:xfrm>
          <a:ln w="38100">
            <a:solidFill>
              <a:schemeClr val="bg1"/>
            </a:solidFill>
            <a:miter lim="800000"/>
          </a:ln>
          <a:effectLst>
            <a:outerShdw blurRad="50800" dist="38100" dir="2700000" algn="tl" rotWithShape="0">
              <a:prstClr val="black">
                <a:alpha val="40000"/>
              </a:prstClr>
            </a:outerShdw>
          </a:effectLst>
        </p:spPr>
        <p:txBody>
          <a:bodyPr>
            <a:normAutofit/>
          </a:bodyPr>
          <a:lstStyle>
            <a:lvl1pPr>
              <a:defRPr sz="1671"/>
            </a:lvl1pPr>
          </a:lstStyle>
          <a:p>
            <a:r>
              <a:rPr lang="en-US" dirty="0"/>
              <a:t>Click icon to add picture</a:t>
            </a:r>
            <a:endParaRPr lang="en-JM" dirty="0"/>
          </a:p>
        </p:txBody>
      </p:sp>
      <p:sp>
        <p:nvSpPr>
          <p:cNvPr id="11" name="Text Placeholder 10"/>
          <p:cNvSpPr>
            <a:spLocks noGrp="1"/>
          </p:cNvSpPr>
          <p:nvPr>
            <p:ph type="body" sz="quarter" idx="14"/>
          </p:nvPr>
        </p:nvSpPr>
        <p:spPr>
          <a:xfrm>
            <a:off x="1668553" y="2322597"/>
            <a:ext cx="11927639" cy="600075"/>
          </a:xfrm>
        </p:spPr>
        <p:txBody>
          <a:bodyPr>
            <a:noAutofit/>
          </a:bodyPr>
          <a:lstStyle>
            <a:lvl1pPr>
              <a:buNone/>
              <a:defRPr sz="1671"/>
            </a:lvl1pPr>
            <a:lvl2pPr>
              <a:defRPr sz="1824"/>
            </a:lvl2pPr>
            <a:lvl3pPr>
              <a:defRPr sz="1824"/>
            </a:lvl3pPr>
            <a:lvl4pPr>
              <a:defRPr sz="1824"/>
            </a:lvl4pPr>
            <a:lvl5pPr>
              <a:defRPr sz="1824"/>
            </a:lvl5pPr>
          </a:lstStyle>
          <a:p>
            <a:pPr lvl="0"/>
            <a:r>
              <a:rPr lang="en-US"/>
              <a:t>Click to edit Master text styles</a:t>
            </a:r>
          </a:p>
        </p:txBody>
      </p:sp>
      <p:sp>
        <p:nvSpPr>
          <p:cNvPr id="8" name="Text Placeholder 7"/>
          <p:cNvSpPr>
            <a:spLocks noGrp="1"/>
          </p:cNvSpPr>
          <p:nvPr>
            <p:ph type="body" sz="quarter" idx="15"/>
          </p:nvPr>
        </p:nvSpPr>
        <p:spPr>
          <a:xfrm>
            <a:off x="8390729" y="3139337"/>
            <a:ext cx="5160645" cy="3000375"/>
          </a:xfrm>
        </p:spPr>
        <p:txBody>
          <a:bodyPr>
            <a:normAutofit/>
          </a:bodyPr>
          <a:lstStyle>
            <a:lvl1pPr marL="0" indent="0">
              <a:buNone/>
              <a:defRPr sz="1367"/>
            </a:lvl1pPr>
            <a:lvl2pPr>
              <a:defRPr sz="1824"/>
            </a:lvl2pPr>
            <a:lvl3pPr>
              <a:defRPr sz="1824"/>
            </a:lvl3pPr>
            <a:lvl4pPr>
              <a:defRPr sz="1824"/>
            </a:lvl4pPr>
            <a:lvl5pPr>
              <a:defRPr sz="1824"/>
            </a:lvl5pPr>
          </a:lstStyle>
          <a:p>
            <a:pPr lvl="0"/>
            <a:r>
              <a:rPr lang="en-US"/>
              <a:t>Click to edit Master text styles</a:t>
            </a:r>
          </a:p>
        </p:txBody>
      </p:sp>
    </p:spTree>
    <p:extLst>
      <p:ext uri="{BB962C8B-B14F-4D97-AF65-F5344CB8AC3E}">
        <p14:creationId xmlns:p14="http://schemas.microsoft.com/office/powerpoint/2010/main" val="3259489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omething About Us">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1680219" y="2594847"/>
            <a:ext cx="11915982" cy="4219808"/>
          </a:xfrm>
          <a:ln w="38100">
            <a:solidFill>
              <a:schemeClr val="bg1">
                <a:lumMod val="95000"/>
              </a:schemeClr>
            </a:solidFill>
            <a:miter lim="800000"/>
          </a:ln>
          <a:effectLst>
            <a:outerShdw blurRad="50800" dist="38100" dir="2700000" algn="tl" rotWithShape="0">
              <a:prstClr val="black">
                <a:alpha val="40000"/>
              </a:prstClr>
            </a:outerShdw>
          </a:effectLst>
        </p:spPr>
        <p:txBody>
          <a:bodyPr>
            <a:normAutofit/>
          </a:bodyPr>
          <a:lstStyle>
            <a:lvl1pPr>
              <a:defRPr sz="1367"/>
            </a:lvl1pPr>
          </a:lstStyle>
          <a:p>
            <a:r>
              <a:rPr lang="en-US" dirty="0"/>
              <a:t>Click icon to add picture</a:t>
            </a:r>
            <a:endParaRPr lang="en-JM" dirty="0"/>
          </a:p>
        </p:txBody>
      </p:sp>
      <p:sp>
        <p:nvSpPr>
          <p:cNvPr id="11" name="Content Placeholder 10"/>
          <p:cNvSpPr>
            <a:spLocks noGrp="1"/>
          </p:cNvSpPr>
          <p:nvPr>
            <p:ph sz="quarter" idx="13"/>
          </p:nvPr>
        </p:nvSpPr>
        <p:spPr>
          <a:xfrm>
            <a:off x="6159807" y="7086902"/>
            <a:ext cx="7440928" cy="1200150"/>
          </a:xfrm>
        </p:spPr>
        <p:txBody>
          <a:bodyPr>
            <a:noAutofit/>
          </a:bodyPr>
          <a:lstStyle>
            <a:lvl1pPr marL="0" indent="0" algn="l">
              <a:buNone/>
              <a:defRPr sz="1367"/>
            </a:lvl1pPr>
            <a:lvl2pPr>
              <a:defRPr sz="1824"/>
            </a:lvl2pPr>
            <a:lvl3pPr>
              <a:defRPr sz="1824"/>
            </a:lvl3pPr>
            <a:lvl4pPr>
              <a:defRPr sz="1824"/>
            </a:lvl4pPr>
            <a:lvl5pPr>
              <a:buNone/>
              <a:defRPr sz="1824"/>
            </a:lvl5pPr>
          </a:lstStyle>
          <a:p>
            <a:pPr lvl="0"/>
            <a:r>
              <a:rPr lang="en-US"/>
              <a:t>Click to edit Master text styles</a:t>
            </a:r>
          </a:p>
        </p:txBody>
      </p:sp>
      <p:sp>
        <p:nvSpPr>
          <p:cNvPr id="8" name="Content Placeholder 38"/>
          <p:cNvSpPr>
            <a:spLocks noGrp="1"/>
          </p:cNvSpPr>
          <p:nvPr>
            <p:ph sz="quarter" idx="36"/>
          </p:nvPr>
        </p:nvSpPr>
        <p:spPr>
          <a:xfrm>
            <a:off x="1697985" y="7086900"/>
            <a:ext cx="4440555" cy="500063"/>
          </a:xfrm>
          <a:noFill/>
        </p:spPr>
        <p:txBody>
          <a:bodyPr anchor="ctr">
            <a:noAutofit/>
          </a:bodyPr>
          <a:lstStyle>
            <a:lvl1pPr algn="l">
              <a:buNone/>
              <a:defRPr sz="1671" b="0" i="0">
                <a:solidFill>
                  <a:srgbClr val="0C2648"/>
                </a:solidFill>
                <a:latin typeface="Trade Gothic LT Bold No. 2"/>
                <a:cs typeface="Trade Gothic LT Bold No. 2"/>
              </a:defRPr>
            </a:lvl1pPr>
          </a:lstStyle>
          <a:p>
            <a:pPr lvl="0"/>
            <a:r>
              <a:rPr lang="en-US"/>
              <a:t>Click to edit Master text styles</a:t>
            </a:r>
          </a:p>
        </p:txBody>
      </p:sp>
    </p:spTree>
    <p:extLst>
      <p:ext uri="{BB962C8B-B14F-4D97-AF65-F5344CB8AC3E}">
        <p14:creationId xmlns:p14="http://schemas.microsoft.com/office/powerpoint/2010/main" val="2723426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2">
            <a:alphaModFix/>
          </a:blip>
          <a:srcRect/>
          <a:stretch/>
        </p:blipFill>
        <p:spPr>
          <a:xfrm>
            <a:off x="0" y="-35942"/>
            <a:ext cx="14545714" cy="9091072"/>
          </a:xfrm>
          <a:prstGeom prst="rect">
            <a:avLst/>
          </a:prstGeom>
          <a:noFill/>
          <a:ln>
            <a:noFill/>
          </a:ln>
        </p:spPr>
      </p:pic>
      <p:sp>
        <p:nvSpPr>
          <p:cNvPr id="12" name="Shape 12"/>
          <p:cNvSpPr txBox="1">
            <a:spLocks noGrp="1"/>
          </p:cNvSpPr>
          <p:nvPr>
            <p:ph type="ctrTitle"/>
          </p:nvPr>
        </p:nvSpPr>
        <p:spPr>
          <a:xfrm>
            <a:off x="6192787" y="4904009"/>
            <a:ext cx="7416990" cy="964702"/>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1pPr>
            <a:lvl2pPr marL="0" marR="0" lvl="1" indent="0" algn="l" rtl="0">
              <a:spcBef>
                <a:spcPts val="0"/>
              </a:spcBef>
              <a:buFont typeface="Arial"/>
              <a:buNone/>
              <a:defRPr sz="1418" b="0" i="0" u="none" strike="noStrike" cap="none"/>
            </a:lvl2pPr>
            <a:lvl3pPr marL="0" marR="0" lvl="2" indent="0" algn="l" rtl="0">
              <a:spcBef>
                <a:spcPts val="0"/>
              </a:spcBef>
              <a:buFont typeface="Arial"/>
              <a:buNone/>
              <a:defRPr sz="1418" b="0" i="0" u="none" strike="noStrike" cap="none"/>
            </a:lvl3pPr>
            <a:lvl4pPr marL="0" marR="0" lvl="3" indent="0" algn="l" rtl="0">
              <a:spcBef>
                <a:spcPts val="0"/>
              </a:spcBef>
              <a:buFont typeface="Arial"/>
              <a:buNone/>
              <a:defRPr sz="1418" b="0" i="0" u="none" strike="noStrike" cap="none"/>
            </a:lvl4pPr>
            <a:lvl5pPr marL="0" marR="0" lvl="4" indent="0" algn="l" rtl="0">
              <a:spcBef>
                <a:spcPts val="0"/>
              </a:spcBef>
              <a:buFont typeface="Arial"/>
              <a:buNone/>
              <a:defRPr sz="1418" b="0" i="0" u="none" strike="noStrike" cap="none"/>
            </a:lvl5pPr>
            <a:lvl6pPr marL="0" marR="0" lvl="5" indent="0" algn="l" rtl="0">
              <a:spcBef>
                <a:spcPts val="0"/>
              </a:spcBef>
              <a:buFont typeface="Arial"/>
              <a:buNone/>
              <a:defRPr sz="1418" b="0" i="0" u="none" strike="noStrike" cap="none"/>
            </a:lvl6pPr>
            <a:lvl7pPr marL="0" marR="0" lvl="6" indent="0" algn="l" rtl="0">
              <a:spcBef>
                <a:spcPts val="0"/>
              </a:spcBef>
              <a:buFont typeface="Arial"/>
              <a:buNone/>
              <a:defRPr sz="1418" b="0" i="0" u="none" strike="noStrike" cap="none"/>
            </a:lvl7pPr>
            <a:lvl8pPr marL="0" marR="0" lvl="7" indent="0" algn="l" rtl="0">
              <a:spcBef>
                <a:spcPts val="0"/>
              </a:spcBef>
              <a:buFont typeface="Arial"/>
              <a:buNone/>
              <a:defRPr sz="1418" b="0" i="0" u="none" strike="noStrike" cap="none"/>
            </a:lvl8pPr>
            <a:lvl9pPr marL="0" marR="0" lvl="8" indent="0" algn="l" rtl="0">
              <a:spcBef>
                <a:spcPts val="0"/>
              </a:spcBef>
              <a:buFont typeface="Arial"/>
              <a:buNone/>
              <a:defRPr sz="1418" b="0" i="0" u="none" strike="noStrike" cap="none"/>
            </a:lvl9pPr>
          </a:lstStyle>
          <a:p>
            <a:endParaRPr/>
          </a:p>
        </p:txBody>
      </p:sp>
      <p:sp>
        <p:nvSpPr>
          <p:cNvPr id="13" name="Shape 13"/>
          <p:cNvSpPr txBox="1">
            <a:spLocks noGrp="1"/>
          </p:cNvSpPr>
          <p:nvPr>
            <p:ph type="subTitle" idx="1"/>
          </p:nvPr>
        </p:nvSpPr>
        <p:spPr>
          <a:xfrm>
            <a:off x="7992987" y="5892724"/>
            <a:ext cx="5544685" cy="840084"/>
          </a:xfrm>
          <a:prstGeom prst="rect">
            <a:avLst/>
          </a:prstGeom>
          <a:noFill/>
          <a:ln>
            <a:noFill/>
          </a:ln>
        </p:spPr>
        <p:txBody>
          <a:bodyPr lIns="91425" tIns="91425" rIns="91425" bIns="91425" anchor="t" anchorCtr="0"/>
          <a:lstStyle>
            <a:lvl1pPr marL="0" marR="0" lvl="0" indent="0" algn="r" rtl="0">
              <a:lnSpc>
                <a:spcPct val="100000"/>
              </a:lnSpc>
              <a:spcBef>
                <a:spcPts val="472"/>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1pPr>
            <a:lvl2pPr marL="640080" marR="0" lvl="1" indent="0" algn="ctr" rtl="0">
              <a:lnSpc>
                <a:spcPct val="100000"/>
              </a:lnSpc>
              <a:spcBef>
                <a:spcPts val="788"/>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2pPr>
            <a:lvl3pPr marL="1300163" marR="0" lvl="2" indent="-20003"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3pPr>
            <a:lvl4pPr marL="1940243" marR="0" lvl="3" indent="-20003"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4pPr>
            <a:lvl5pPr marL="2580323" marR="0" lvl="4" indent="0"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5pPr>
            <a:lvl6pPr marL="3240405" marR="0" lvl="5" indent="-20003"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6pPr>
            <a:lvl7pPr marL="3880485" marR="0" lvl="6" indent="-20003"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7pPr>
            <a:lvl8pPr marL="4520565" marR="0" lvl="7" indent="0"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8pPr>
            <a:lvl9pPr marL="5180648" marR="0" lvl="8" indent="-20003" algn="ctr" rtl="0">
              <a:lnSpc>
                <a:spcPct val="100000"/>
              </a:lnSpc>
              <a:spcBef>
                <a:spcPts val="630"/>
              </a:spcBef>
              <a:spcAft>
                <a:spcPts val="0"/>
              </a:spcAft>
              <a:buClr>
                <a:srgbClr val="989697"/>
              </a:buClr>
              <a:buFont typeface="Arial"/>
              <a:buNone/>
              <a:defRPr sz="1418" b="0" i="0" u="none" strike="noStrike" cap="none">
                <a:solidFill>
                  <a:srgbClr val="000000"/>
                </a:solidFill>
                <a:latin typeface="Arial"/>
                <a:ea typeface="Arial"/>
                <a:cs typeface="Arial"/>
                <a:sym typeface="Arial"/>
              </a:defRPr>
            </a:lvl9pPr>
          </a:lstStyle>
          <a:p>
            <a:endParaRPr/>
          </a:p>
        </p:txBody>
      </p:sp>
      <p:sp>
        <p:nvSpPr>
          <p:cNvPr id="14" name="Shape 14"/>
          <p:cNvSpPr txBox="1">
            <a:spLocks noGrp="1"/>
          </p:cNvSpPr>
          <p:nvPr>
            <p:ph type="dt" idx="10"/>
          </p:nvPr>
        </p:nvSpPr>
        <p:spPr>
          <a:xfrm>
            <a:off x="720090" y="8342708"/>
            <a:ext cx="3360417" cy="47922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1pPr>
            <a:lvl2pPr marL="640080" marR="0" lvl="1"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2pPr>
            <a:lvl3pPr marL="1300163" marR="0" lvl="2"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3pPr>
            <a:lvl4pPr marL="1940243" marR="0" lvl="3"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4pPr>
            <a:lvl5pPr marL="2580323" marR="0" lvl="4"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5pPr>
            <a:lvl6pPr marL="3240405" marR="0" lvl="5"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6pPr>
            <a:lvl7pPr marL="3880485" marR="0" lvl="6"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7pPr>
            <a:lvl8pPr marL="4520565" marR="0" lvl="7"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8pPr>
            <a:lvl9pPr marL="5180648" marR="0" lvl="8"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9pPr>
          </a:lstStyle>
          <a:p>
            <a:endParaRPr dirty="0"/>
          </a:p>
        </p:txBody>
      </p:sp>
      <p:sp>
        <p:nvSpPr>
          <p:cNvPr id="15" name="Shape 15"/>
          <p:cNvSpPr txBox="1">
            <a:spLocks noGrp="1"/>
          </p:cNvSpPr>
          <p:nvPr>
            <p:ph type="ftr" idx="11"/>
          </p:nvPr>
        </p:nvSpPr>
        <p:spPr>
          <a:xfrm>
            <a:off x="4920613" y="8342708"/>
            <a:ext cx="4560570" cy="479224"/>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1pPr>
            <a:lvl2pPr marL="640080" marR="0" lvl="1"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2pPr>
            <a:lvl3pPr marL="1300163" marR="0" lvl="2"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3pPr>
            <a:lvl4pPr marL="1940243" marR="0" lvl="3"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4pPr>
            <a:lvl5pPr marL="2580323" marR="0" lvl="4"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5pPr>
            <a:lvl6pPr marL="3240405" marR="0" lvl="5"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6pPr>
            <a:lvl7pPr marL="3880485" marR="0" lvl="6"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7pPr>
            <a:lvl8pPr marL="4520565" marR="0" lvl="7" indent="0"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8pPr>
            <a:lvl9pPr marL="5180648" marR="0" lvl="8" indent="-20003" algn="l" rtl="0">
              <a:lnSpc>
                <a:spcPct val="100000"/>
              </a:lnSpc>
              <a:spcBef>
                <a:spcPts val="0"/>
              </a:spcBef>
              <a:spcAft>
                <a:spcPts val="0"/>
              </a:spcAft>
              <a:buClr>
                <a:srgbClr val="000000"/>
              </a:buClr>
              <a:buFont typeface="Arial"/>
              <a:buNone/>
              <a:defRPr sz="1418" b="0" i="0" u="none" strike="noStrike" cap="none">
                <a:solidFill>
                  <a:srgbClr val="000000"/>
                </a:solidFill>
                <a:latin typeface="Arial"/>
                <a:ea typeface="Arial"/>
                <a:cs typeface="Arial"/>
                <a:sym typeface="Arial"/>
              </a:defRPr>
            </a:lvl9pPr>
          </a:lstStyle>
          <a:p>
            <a:endParaRPr dirty="0"/>
          </a:p>
        </p:txBody>
      </p:sp>
      <p:sp>
        <p:nvSpPr>
          <p:cNvPr id="16" name="Shape 16"/>
          <p:cNvSpPr txBox="1">
            <a:spLocks noGrp="1"/>
          </p:cNvSpPr>
          <p:nvPr>
            <p:ph type="sldNum" idx="12"/>
          </p:nvPr>
        </p:nvSpPr>
        <p:spPr>
          <a:xfrm>
            <a:off x="10321290" y="8342708"/>
            <a:ext cx="3360417" cy="479224"/>
          </a:xfrm>
          <a:prstGeom prst="rect">
            <a:avLst/>
          </a:prstGeom>
          <a:noFill/>
          <a:ln>
            <a:noFill/>
          </a:ln>
        </p:spPr>
        <p:txBody>
          <a:bodyPr lIns="56125" tIns="28050" rIns="56125" bIns="28050" anchor="t" anchorCtr="0">
            <a:noAutofit/>
          </a:bodyPr>
          <a:lstStyle/>
          <a:p>
            <a:pPr algn="l">
              <a:buClr>
                <a:schemeClr val="dk1"/>
              </a:buClr>
              <a:buSzPct val="25000"/>
            </a:pPr>
            <a:fld id="{00000000-1234-1234-1234-123412341234}" type="slidenum">
              <a:rPr lang="en-CA" sz="2520" smtClean="0">
                <a:solidFill>
                  <a:schemeClr val="dk1"/>
                </a:solidFill>
                <a:ea typeface="Arial"/>
                <a:cs typeface="Arial"/>
                <a:sym typeface="Arial"/>
              </a:rPr>
              <a:pPr algn="l">
                <a:buClr>
                  <a:schemeClr val="dk1"/>
                </a:buClr>
                <a:buSzPct val="25000"/>
              </a:pPr>
              <a:t>‹#›</a:t>
            </a:fld>
            <a:endParaRPr lang="en-CA" sz="2520" dirty="0">
              <a:solidFill>
                <a:schemeClr val="dk1"/>
              </a:solidFill>
              <a:ea typeface="Arial"/>
              <a:cs typeface="Arial"/>
              <a:sym typeface="Arial"/>
            </a:endParaRPr>
          </a:p>
        </p:txBody>
      </p:sp>
    </p:spTree>
    <p:extLst>
      <p:ext uri="{BB962C8B-B14F-4D97-AF65-F5344CB8AC3E}">
        <p14:creationId xmlns:p14="http://schemas.microsoft.com/office/powerpoint/2010/main" val="3373852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3382"/>
            <a:ext cx="14401800" cy="9029267"/>
          </a:xfrm>
          <a:prstGeom prst="rect">
            <a:avLst/>
          </a:prstGeom>
        </p:spPr>
      </p:pic>
      <p:sp>
        <p:nvSpPr>
          <p:cNvPr id="2" name="Title 1"/>
          <p:cNvSpPr>
            <a:spLocks noGrp="1"/>
          </p:cNvSpPr>
          <p:nvPr>
            <p:ph type="title"/>
          </p:nvPr>
        </p:nvSpPr>
        <p:spPr>
          <a:xfrm>
            <a:off x="1137646" y="5784072"/>
            <a:ext cx="12424050" cy="1787723"/>
          </a:xfrm>
        </p:spPr>
        <p:txBody>
          <a:bodyPr anchor="t"/>
          <a:lstStyle>
            <a:lvl1pPr algn="l">
              <a:defRPr sz="3040" b="1" i="0" cap="all">
                <a:solidFill>
                  <a:schemeClr val="bg1"/>
                </a:solidFill>
                <a:latin typeface="Source Sans Pro"/>
                <a:cs typeface="Source Sans Pro"/>
              </a:defRPr>
            </a:lvl1pPr>
          </a:lstStyle>
          <a:p>
            <a:r>
              <a:rPr lang="en-US"/>
              <a:t>Click to edit Master title style</a:t>
            </a:r>
            <a:endParaRPr lang="en-JM" dirty="0"/>
          </a:p>
        </p:txBody>
      </p:sp>
      <p:sp>
        <p:nvSpPr>
          <p:cNvPr id="3" name="Text Placeholder 2"/>
          <p:cNvSpPr>
            <a:spLocks noGrp="1"/>
          </p:cNvSpPr>
          <p:nvPr>
            <p:ph type="body" idx="1"/>
          </p:nvPr>
        </p:nvSpPr>
        <p:spPr>
          <a:xfrm>
            <a:off x="1137646" y="3815067"/>
            <a:ext cx="12424050" cy="1968997"/>
          </a:xfrm>
        </p:spPr>
        <p:txBody>
          <a:bodyPr anchor="b">
            <a:normAutofit/>
          </a:bodyPr>
          <a:lstStyle>
            <a:lvl1pPr marL="0" indent="0">
              <a:buNone/>
              <a:defRPr sz="1824" b="0" i="0">
                <a:solidFill>
                  <a:schemeClr val="bg1"/>
                </a:solidFill>
                <a:latin typeface="Source Sans Pro Light"/>
                <a:cs typeface="Source Sans Pro Light"/>
              </a:defRPr>
            </a:lvl1pPr>
            <a:lvl2pPr marL="559449" indent="0">
              <a:buNone/>
              <a:defRPr sz="2279">
                <a:solidFill>
                  <a:schemeClr val="tx1">
                    <a:tint val="75000"/>
                  </a:schemeClr>
                </a:solidFill>
              </a:defRPr>
            </a:lvl2pPr>
            <a:lvl3pPr marL="1118913" indent="0">
              <a:buNone/>
              <a:defRPr sz="1824">
                <a:solidFill>
                  <a:schemeClr val="tx1">
                    <a:tint val="75000"/>
                  </a:schemeClr>
                </a:solidFill>
              </a:defRPr>
            </a:lvl3pPr>
            <a:lvl4pPr marL="1678364" indent="0">
              <a:buNone/>
              <a:defRPr sz="1671">
                <a:solidFill>
                  <a:schemeClr val="tx1">
                    <a:tint val="75000"/>
                  </a:schemeClr>
                </a:solidFill>
              </a:defRPr>
            </a:lvl4pPr>
            <a:lvl5pPr marL="2237820" indent="0">
              <a:buNone/>
              <a:defRPr sz="1671">
                <a:solidFill>
                  <a:schemeClr val="tx1">
                    <a:tint val="75000"/>
                  </a:schemeClr>
                </a:solidFill>
              </a:defRPr>
            </a:lvl5pPr>
            <a:lvl6pPr marL="2797276" indent="0">
              <a:buNone/>
              <a:defRPr sz="1671">
                <a:solidFill>
                  <a:schemeClr val="tx1">
                    <a:tint val="75000"/>
                  </a:schemeClr>
                </a:solidFill>
              </a:defRPr>
            </a:lvl6pPr>
            <a:lvl7pPr marL="3356733" indent="0">
              <a:buNone/>
              <a:defRPr sz="1671">
                <a:solidFill>
                  <a:schemeClr val="tx1">
                    <a:tint val="75000"/>
                  </a:schemeClr>
                </a:solidFill>
              </a:defRPr>
            </a:lvl7pPr>
            <a:lvl8pPr marL="3916187" indent="0">
              <a:buNone/>
              <a:defRPr sz="1671">
                <a:solidFill>
                  <a:schemeClr val="tx1">
                    <a:tint val="75000"/>
                  </a:schemeClr>
                </a:solidFill>
              </a:defRPr>
            </a:lvl8pPr>
            <a:lvl9pPr marL="4475644" indent="0">
              <a:buNone/>
              <a:defRPr sz="167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0719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43" y="5784059"/>
            <a:ext cx="12241530" cy="1787722"/>
          </a:xfrm>
        </p:spPr>
        <p:txBody>
          <a:bodyPr anchor="t"/>
          <a:lstStyle>
            <a:lvl1pPr algn="l">
              <a:defRPr sz="5900" b="1" cap="all"/>
            </a:lvl1pPr>
          </a:lstStyle>
          <a:p>
            <a:r>
              <a:rPr lang="en-US" smtClean="0"/>
              <a:t>Click to edit Master title style</a:t>
            </a:r>
            <a:endParaRPr lang="en-CA"/>
          </a:p>
        </p:txBody>
      </p:sp>
      <p:sp>
        <p:nvSpPr>
          <p:cNvPr id="3" name="Text Placeholder 2"/>
          <p:cNvSpPr>
            <a:spLocks noGrp="1"/>
          </p:cNvSpPr>
          <p:nvPr>
            <p:ph type="body" idx="1"/>
          </p:nvPr>
        </p:nvSpPr>
        <p:spPr>
          <a:xfrm>
            <a:off x="1137643" y="3815062"/>
            <a:ext cx="12241530" cy="1968995"/>
          </a:xfrm>
        </p:spPr>
        <p:txBody>
          <a:bodyPr anchor="b"/>
          <a:lstStyle>
            <a:lvl1pPr marL="0" indent="0">
              <a:buNone/>
              <a:defRPr sz="2900">
                <a:solidFill>
                  <a:schemeClr val="tx1">
                    <a:tint val="75000"/>
                  </a:schemeClr>
                </a:solidFill>
              </a:defRPr>
            </a:lvl1pPr>
            <a:lvl2pPr marL="668655" indent="0">
              <a:buNone/>
              <a:defRPr sz="2600">
                <a:solidFill>
                  <a:schemeClr val="tx1">
                    <a:tint val="75000"/>
                  </a:schemeClr>
                </a:solidFill>
              </a:defRPr>
            </a:lvl2pPr>
            <a:lvl3pPr marL="1337310" indent="0">
              <a:buNone/>
              <a:defRPr sz="2300">
                <a:solidFill>
                  <a:schemeClr val="tx1">
                    <a:tint val="75000"/>
                  </a:schemeClr>
                </a:solidFill>
              </a:defRPr>
            </a:lvl3pPr>
            <a:lvl4pPr marL="2005965" indent="0">
              <a:buNone/>
              <a:defRPr sz="2000">
                <a:solidFill>
                  <a:schemeClr val="tx1">
                    <a:tint val="75000"/>
                  </a:schemeClr>
                </a:solidFill>
              </a:defRPr>
            </a:lvl4pPr>
            <a:lvl5pPr marL="2674620" indent="0">
              <a:buNone/>
              <a:defRPr sz="2000">
                <a:solidFill>
                  <a:schemeClr val="tx1">
                    <a:tint val="75000"/>
                  </a:schemeClr>
                </a:solidFill>
              </a:defRPr>
            </a:lvl5pPr>
            <a:lvl6pPr marL="3343275" indent="0">
              <a:buNone/>
              <a:defRPr sz="2000">
                <a:solidFill>
                  <a:schemeClr val="tx1">
                    <a:tint val="75000"/>
                  </a:schemeClr>
                </a:solidFill>
              </a:defRPr>
            </a:lvl6pPr>
            <a:lvl7pPr marL="4011930" indent="0">
              <a:buNone/>
              <a:defRPr sz="2000">
                <a:solidFill>
                  <a:schemeClr val="tx1">
                    <a:tint val="75000"/>
                  </a:schemeClr>
                </a:solidFill>
              </a:defRPr>
            </a:lvl7pPr>
            <a:lvl8pPr marL="4680585" indent="0">
              <a:buNone/>
              <a:defRPr sz="2000">
                <a:solidFill>
                  <a:schemeClr val="tx1">
                    <a:tint val="75000"/>
                  </a:schemeClr>
                </a:solidFill>
              </a:defRPr>
            </a:lvl8pPr>
            <a:lvl9pPr marL="5349240" indent="0">
              <a:buNone/>
              <a:defRPr sz="20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26045246"/>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roject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697975" y="2730970"/>
            <a:ext cx="6544019" cy="5036544"/>
          </a:xfrm>
          <a:effectLst>
            <a:outerShdw blurRad="50800" dist="38100" dir="2700000" algn="tl" rotWithShape="0">
              <a:prstClr val="black">
                <a:alpha val="40000"/>
              </a:prstClr>
            </a:outerShdw>
          </a:effectLst>
        </p:spPr>
        <p:txBody>
          <a:bodyPr>
            <a:normAutofit/>
          </a:bodyPr>
          <a:lstStyle>
            <a:lvl1pPr>
              <a:defRPr sz="1367"/>
            </a:lvl1pPr>
          </a:lstStyle>
          <a:p>
            <a:r>
              <a:rPr lang="en-US" dirty="0"/>
              <a:t>Click icon to add picture</a:t>
            </a:r>
            <a:endParaRPr lang="en-JM" dirty="0"/>
          </a:p>
        </p:txBody>
      </p:sp>
      <p:sp>
        <p:nvSpPr>
          <p:cNvPr id="2" name="Title 1"/>
          <p:cNvSpPr>
            <a:spLocks noGrp="1"/>
          </p:cNvSpPr>
          <p:nvPr>
            <p:ph type="title"/>
          </p:nvPr>
        </p:nvSpPr>
        <p:spPr/>
        <p:txBody>
          <a:bodyPr/>
          <a:lstStyle/>
          <a:p>
            <a:r>
              <a:rPr lang="en-US"/>
              <a:t>Click to edit Master title style</a:t>
            </a:r>
            <a:endParaRPr lang="en-JM" dirty="0"/>
          </a:p>
        </p:txBody>
      </p:sp>
      <p:sp>
        <p:nvSpPr>
          <p:cNvPr id="10" name="Content Placeholder 38"/>
          <p:cNvSpPr>
            <a:spLocks noGrp="1"/>
          </p:cNvSpPr>
          <p:nvPr>
            <p:ph sz="quarter" idx="36"/>
          </p:nvPr>
        </p:nvSpPr>
        <p:spPr>
          <a:xfrm>
            <a:off x="8521681" y="2727438"/>
            <a:ext cx="5054862" cy="457867"/>
          </a:xfrm>
          <a:solidFill>
            <a:schemeClr val="accent3"/>
          </a:solidFill>
        </p:spPr>
        <p:txBody>
          <a:bodyPr anchor="ctr">
            <a:noAutofit/>
          </a:bodyPr>
          <a:lstStyle>
            <a:lvl1pPr algn="l">
              <a:buNone/>
              <a:defRPr sz="1824" b="0" i="0">
                <a:solidFill>
                  <a:schemeClr val="bg1"/>
                </a:solidFill>
                <a:latin typeface="Source Sans Pro Semibold"/>
                <a:cs typeface="Source Sans Pro Semibold"/>
              </a:defRPr>
            </a:lvl1pPr>
          </a:lstStyle>
          <a:p>
            <a:pPr lvl="0"/>
            <a:r>
              <a:rPr lang="en-US"/>
              <a:t>Click to edit Master text styles</a:t>
            </a:r>
          </a:p>
        </p:txBody>
      </p:sp>
      <p:sp>
        <p:nvSpPr>
          <p:cNvPr id="19" name="Text Placeholder 16"/>
          <p:cNvSpPr>
            <a:spLocks noGrp="1"/>
          </p:cNvSpPr>
          <p:nvPr>
            <p:ph type="body" sz="quarter" idx="38"/>
          </p:nvPr>
        </p:nvSpPr>
        <p:spPr>
          <a:xfrm>
            <a:off x="8543598" y="3531078"/>
            <a:ext cx="5054860" cy="3571369"/>
          </a:xfrm>
        </p:spPr>
        <p:txBody>
          <a:bodyPr>
            <a:normAutofit/>
          </a:bodyPr>
          <a:lstStyle>
            <a:lvl1pPr marL="0" indent="0">
              <a:buNone/>
              <a:defRPr sz="1367"/>
            </a:lvl1pPr>
          </a:lstStyle>
          <a:p>
            <a:pPr lvl="0"/>
            <a:r>
              <a:rPr lang="en-US"/>
              <a:t>Click to edit Master text styles</a:t>
            </a:r>
          </a:p>
        </p:txBody>
      </p:sp>
    </p:spTree>
    <p:extLst>
      <p:ext uri="{BB962C8B-B14F-4D97-AF65-F5344CB8AC3E}">
        <p14:creationId xmlns:p14="http://schemas.microsoft.com/office/powerpoint/2010/main" val="207032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20090" y="2100265"/>
            <a:ext cx="6360795" cy="5940326"/>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7320915" y="2100265"/>
            <a:ext cx="6360795" cy="5940326"/>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47746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720090" y="2014836"/>
            <a:ext cx="6363296" cy="839689"/>
          </a:xfrm>
        </p:spPr>
        <p:txBody>
          <a:bodyPr anchor="b"/>
          <a:lstStyle>
            <a:lvl1pPr marL="0" indent="0">
              <a:buNone/>
              <a:defRPr sz="3500" b="1"/>
            </a:lvl1pPr>
            <a:lvl2pPr marL="668655" indent="0">
              <a:buNone/>
              <a:defRPr sz="2900" b="1"/>
            </a:lvl2pPr>
            <a:lvl3pPr marL="1337310" indent="0">
              <a:buNone/>
              <a:defRPr sz="2600" b="1"/>
            </a:lvl3pPr>
            <a:lvl4pPr marL="2005965" indent="0">
              <a:buNone/>
              <a:defRPr sz="2300" b="1"/>
            </a:lvl4pPr>
            <a:lvl5pPr marL="2674620" indent="0">
              <a:buNone/>
              <a:defRPr sz="2300" b="1"/>
            </a:lvl5pPr>
            <a:lvl6pPr marL="3343275" indent="0">
              <a:buNone/>
              <a:defRPr sz="2300" b="1"/>
            </a:lvl6pPr>
            <a:lvl7pPr marL="4011930" indent="0">
              <a:buNone/>
              <a:defRPr sz="2300" b="1"/>
            </a:lvl7pPr>
            <a:lvl8pPr marL="4680585" indent="0">
              <a:buNone/>
              <a:defRPr sz="2300" b="1"/>
            </a:lvl8pPr>
            <a:lvl9pPr marL="534924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20090" y="2854523"/>
            <a:ext cx="6363296" cy="518606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7315920" y="2014836"/>
            <a:ext cx="6365796" cy="839689"/>
          </a:xfrm>
        </p:spPr>
        <p:txBody>
          <a:bodyPr anchor="b"/>
          <a:lstStyle>
            <a:lvl1pPr marL="0" indent="0">
              <a:buNone/>
              <a:defRPr sz="3500" b="1"/>
            </a:lvl1pPr>
            <a:lvl2pPr marL="668655" indent="0">
              <a:buNone/>
              <a:defRPr sz="2900" b="1"/>
            </a:lvl2pPr>
            <a:lvl3pPr marL="1337310" indent="0">
              <a:buNone/>
              <a:defRPr sz="2600" b="1"/>
            </a:lvl3pPr>
            <a:lvl4pPr marL="2005965" indent="0">
              <a:buNone/>
              <a:defRPr sz="2300" b="1"/>
            </a:lvl4pPr>
            <a:lvl5pPr marL="2674620" indent="0">
              <a:buNone/>
              <a:defRPr sz="2300" b="1"/>
            </a:lvl5pPr>
            <a:lvl6pPr marL="3343275" indent="0">
              <a:buNone/>
              <a:defRPr sz="2300" b="1"/>
            </a:lvl6pPr>
            <a:lvl7pPr marL="4011930" indent="0">
              <a:buNone/>
              <a:defRPr sz="2300" b="1"/>
            </a:lvl7pPr>
            <a:lvl8pPr marL="4680585" indent="0">
              <a:buNone/>
              <a:defRPr sz="2300" b="1"/>
            </a:lvl8pPr>
            <a:lvl9pPr marL="534924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315920" y="2854523"/>
            <a:ext cx="6365796" cy="518606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4192196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399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66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2050" name="Picture 2" descr="G:\TNS\NCL\NCL Brand Material\NCL_powerpoint_Folder\NCL_powerpoint-0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087"/>
            <a:ext cx="14454741" cy="903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03134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720090" y="480090"/>
            <a:ext cx="12961620" cy="1500188"/>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1418" b="0" i="0" u="none" strike="noStrike" cap="none">
                <a:solidFill>
                  <a:srgbClr val="000000"/>
                </a:solidFill>
                <a:latin typeface="Arial"/>
                <a:ea typeface="Arial"/>
                <a:cs typeface="Arial"/>
                <a:sym typeface="Arial"/>
              </a:defRPr>
            </a:lvl1pPr>
            <a:lvl2pPr marL="0" marR="0" lvl="1" indent="0" algn="l" rtl="0">
              <a:spcBef>
                <a:spcPts val="0"/>
              </a:spcBef>
              <a:buNone/>
              <a:defRPr sz="1418" b="0" i="0" u="none" strike="noStrike" cap="none"/>
            </a:lvl2pPr>
            <a:lvl3pPr marL="0" marR="0" lvl="2" indent="0" algn="l" rtl="0">
              <a:spcBef>
                <a:spcPts val="0"/>
              </a:spcBef>
              <a:buNone/>
              <a:defRPr sz="1418" b="0" i="0" u="none" strike="noStrike" cap="none"/>
            </a:lvl3pPr>
            <a:lvl4pPr marL="0" marR="0" lvl="3" indent="0" algn="l" rtl="0">
              <a:spcBef>
                <a:spcPts val="0"/>
              </a:spcBef>
              <a:buNone/>
              <a:defRPr sz="1418" b="0" i="0" u="none" strike="noStrike" cap="none"/>
            </a:lvl4pPr>
            <a:lvl5pPr marL="0" marR="0" lvl="4" indent="0" algn="l" rtl="0">
              <a:spcBef>
                <a:spcPts val="0"/>
              </a:spcBef>
              <a:buNone/>
              <a:defRPr sz="1418" b="0" i="0" u="none" strike="noStrike" cap="none"/>
            </a:lvl5pPr>
            <a:lvl6pPr marL="0" marR="0" lvl="5" indent="0" algn="l" rtl="0">
              <a:spcBef>
                <a:spcPts val="0"/>
              </a:spcBef>
              <a:buNone/>
              <a:defRPr sz="1418" b="0" i="0" u="none" strike="noStrike" cap="none"/>
            </a:lvl6pPr>
            <a:lvl7pPr marL="0" marR="0" lvl="6" indent="0" algn="l" rtl="0">
              <a:spcBef>
                <a:spcPts val="0"/>
              </a:spcBef>
              <a:buNone/>
              <a:defRPr sz="1418" b="0" i="0" u="none" strike="noStrike" cap="none"/>
            </a:lvl7pPr>
            <a:lvl8pPr marL="0" marR="0" lvl="7" indent="0" algn="l" rtl="0">
              <a:spcBef>
                <a:spcPts val="0"/>
              </a:spcBef>
              <a:buNone/>
              <a:defRPr sz="1418" b="0" i="0" u="none" strike="noStrike" cap="none"/>
            </a:lvl8pPr>
            <a:lvl9pPr marL="0" marR="0" lvl="8" indent="0" algn="l" rtl="0">
              <a:spcBef>
                <a:spcPts val="0"/>
              </a:spcBef>
              <a:buNone/>
              <a:defRPr sz="1418" b="0" i="0" u="none" strike="noStrike" cap="none"/>
            </a:lvl9pPr>
          </a:lstStyle>
          <a:p>
            <a:endParaRPr/>
          </a:p>
        </p:txBody>
      </p:sp>
      <p:sp>
        <p:nvSpPr>
          <p:cNvPr id="19" name="Shape 19"/>
          <p:cNvSpPr txBox="1">
            <a:spLocks noGrp="1"/>
          </p:cNvSpPr>
          <p:nvPr>
            <p:ph type="body" idx="1"/>
          </p:nvPr>
        </p:nvSpPr>
        <p:spPr>
          <a:xfrm>
            <a:off x="720090" y="2232642"/>
            <a:ext cx="12961620" cy="5940324"/>
          </a:xfrm>
          <a:prstGeom prst="rect">
            <a:avLst/>
          </a:prstGeom>
          <a:noFill/>
          <a:ln>
            <a:noFill/>
          </a:ln>
        </p:spPr>
        <p:txBody>
          <a:bodyPr lIns="91425" tIns="91425" rIns="91425" bIns="91425" anchor="t" anchorCtr="0"/>
          <a:lstStyle>
            <a:lvl1pPr marL="480060" marR="0" lvl="0" indent="-30004" algn="l" rtl="0">
              <a:lnSpc>
                <a:spcPct val="100000"/>
              </a:lnSpc>
              <a:spcBef>
                <a:spcPts val="945"/>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1pPr>
            <a:lvl2pPr marL="1060133" marR="0" lvl="1" indent="-10001" algn="l" rtl="0">
              <a:lnSpc>
                <a:spcPct val="100000"/>
              </a:lnSpc>
              <a:spcBef>
                <a:spcPts val="788"/>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2pPr>
            <a:lvl3pPr marL="1620203" marR="0" lvl="2" indent="50006"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3pPr>
            <a:lvl4pPr marL="2260283" marR="0" lvl="3" indent="10001"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4pPr>
            <a:lvl5pPr marL="2900363" marR="0" lvl="4" indent="30004"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5pPr>
            <a:lvl6pPr marL="3560445" marR="0" lvl="5" indent="10001"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6pPr>
            <a:lvl7pPr marL="4200525" marR="0" lvl="6" indent="10001"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7pPr>
            <a:lvl8pPr marL="4840605" marR="0" lvl="7" indent="30004"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8pPr>
            <a:lvl9pPr marL="5500688" marR="0" lvl="8" indent="10001" algn="l" rtl="0">
              <a:lnSpc>
                <a:spcPct val="100000"/>
              </a:lnSpc>
              <a:spcBef>
                <a:spcPts val="630"/>
              </a:spcBef>
              <a:spcAft>
                <a:spcPts val="0"/>
              </a:spcAft>
              <a:buClr>
                <a:schemeClr val="dk1"/>
              </a:buClr>
              <a:buSzPct val="100000"/>
              <a:buFont typeface="Arial"/>
              <a:buChar char="•"/>
              <a:defRPr sz="1418"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13476933" y="8312238"/>
            <a:ext cx="864203" cy="688800"/>
          </a:xfrm>
          <a:prstGeom prst="rect">
            <a:avLst/>
          </a:prstGeom>
        </p:spPr>
        <p:txBody>
          <a:bodyPr lIns="91425" tIns="91425" rIns="91425" bIns="91425" anchor="ctr" anchorCtr="0">
            <a:noAutofit/>
          </a:bodyPr>
          <a:lstStyle/>
          <a:p>
            <a:fld id="{00000000-1234-1234-1234-123412341234}" type="slidenum">
              <a:rPr lang="en-CA" smtClean="0"/>
              <a:pPr/>
              <a:t>‹#›</a:t>
            </a:fld>
            <a:endParaRPr lang="en-CA" dirty="0"/>
          </a:p>
        </p:txBody>
      </p:sp>
    </p:spTree>
    <p:extLst>
      <p:ext uri="{BB962C8B-B14F-4D97-AF65-F5344CB8AC3E}">
        <p14:creationId xmlns:p14="http://schemas.microsoft.com/office/powerpoint/2010/main" val="2309722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3" Type="http://schemas.openxmlformats.org/officeDocument/2006/relationships/image" Target="../media/image5.jp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G:\TNS\NCL\NCL Brand Material\NCL_powerpoint_Folder\NCL_powerpoint-02.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 y="-10063"/>
            <a:ext cx="14417899" cy="90111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720090" y="360461"/>
            <a:ext cx="12961620" cy="1500188"/>
          </a:xfrm>
          <a:prstGeom prst="rect">
            <a:avLst/>
          </a:prstGeom>
        </p:spPr>
        <p:txBody>
          <a:bodyPr vert="horz" lIns="133731" tIns="66866" rIns="133731" bIns="66866"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720090" y="2100265"/>
            <a:ext cx="12961620" cy="5940326"/>
          </a:xfrm>
          <a:prstGeom prst="rect">
            <a:avLst/>
          </a:prstGeom>
        </p:spPr>
        <p:txBody>
          <a:bodyPr vert="horz" lIns="133731" tIns="66866" rIns="133731" bIns="6686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extLst>
      <p:ext uri="{BB962C8B-B14F-4D97-AF65-F5344CB8AC3E}">
        <p14:creationId xmlns:p14="http://schemas.microsoft.com/office/powerpoint/2010/main" val="83647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timing>
    <p:tnLst>
      <p:par>
        <p:cTn xmlns:p14="http://schemas.microsoft.com/office/powerpoint/2010/main" id="1" dur="indefinite" restart="never" nodeType="tmRoot"/>
      </p:par>
    </p:tnLst>
  </p:timing>
  <p:txStyles>
    <p:titleStyle>
      <a:lvl1pPr algn="l" defTabSz="1337310" rtl="0" eaLnBrk="1" latinLnBrk="0" hangingPunct="1">
        <a:spcBef>
          <a:spcPct val="0"/>
        </a:spcBef>
        <a:buNone/>
        <a:defRPr sz="5400" b="1" kern="1200">
          <a:solidFill>
            <a:schemeClr val="tx1"/>
          </a:solidFill>
          <a:latin typeface="+mj-lt"/>
          <a:ea typeface="+mj-ea"/>
          <a:cs typeface="+mj-cs"/>
        </a:defRPr>
      </a:lvl1pPr>
    </p:titleStyle>
    <p:bodyStyle>
      <a:lvl1pPr marL="501491" indent="-501491" algn="l" defTabSz="1337310" rtl="0" eaLnBrk="1" latinLnBrk="0" hangingPunct="1">
        <a:spcBef>
          <a:spcPct val="20000"/>
        </a:spcBef>
        <a:buFont typeface="Arial" panose="020B0604020202020204" pitchFamily="34" charset="0"/>
        <a:buChar char="•"/>
        <a:defRPr sz="4700" kern="1200">
          <a:solidFill>
            <a:schemeClr val="tx1"/>
          </a:solidFill>
          <a:latin typeface="+mn-lt"/>
          <a:ea typeface="+mn-ea"/>
          <a:cs typeface="+mn-cs"/>
        </a:defRPr>
      </a:lvl1pPr>
      <a:lvl2pPr marL="1086564" indent="-417909" algn="l" defTabSz="1337310" rtl="0" eaLnBrk="1" latinLnBrk="0" hangingPunct="1">
        <a:spcBef>
          <a:spcPct val="20000"/>
        </a:spcBef>
        <a:buFont typeface="Arial" panose="020B0604020202020204" pitchFamily="34" charset="0"/>
        <a:buChar char="–"/>
        <a:defRPr sz="4100" kern="1200">
          <a:solidFill>
            <a:schemeClr val="tx1"/>
          </a:solidFill>
          <a:latin typeface="+mn-lt"/>
          <a:ea typeface="+mn-ea"/>
          <a:cs typeface="+mn-cs"/>
        </a:defRPr>
      </a:lvl2pPr>
      <a:lvl3pPr marL="1671638" indent="-334328" algn="l" defTabSz="133731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3pPr>
      <a:lvl4pPr marL="2340293" indent="-334328" algn="l" defTabSz="13373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3008948" indent="-334328" algn="l" defTabSz="13373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677603" indent="-334328" algn="l" defTabSz="13373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346258" indent="-334328" algn="l" defTabSz="13373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5014913" indent="-334328" algn="l" defTabSz="13373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683568" indent="-334328" algn="l" defTabSz="133731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37310" rtl="0" eaLnBrk="1" latinLnBrk="0" hangingPunct="1">
        <a:defRPr sz="2600" kern="1200">
          <a:solidFill>
            <a:schemeClr val="tx1"/>
          </a:solidFill>
          <a:latin typeface="+mn-lt"/>
          <a:ea typeface="+mn-ea"/>
          <a:cs typeface="+mn-cs"/>
        </a:defRPr>
      </a:lvl1pPr>
      <a:lvl2pPr marL="668655" algn="l" defTabSz="1337310" rtl="0" eaLnBrk="1" latinLnBrk="0" hangingPunct="1">
        <a:defRPr sz="2600" kern="1200">
          <a:solidFill>
            <a:schemeClr val="tx1"/>
          </a:solidFill>
          <a:latin typeface="+mn-lt"/>
          <a:ea typeface="+mn-ea"/>
          <a:cs typeface="+mn-cs"/>
        </a:defRPr>
      </a:lvl2pPr>
      <a:lvl3pPr marL="1337310" algn="l" defTabSz="1337310" rtl="0" eaLnBrk="1" latinLnBrk="0" hangingPunct="1">
        <a:defRPr sz="2600" kern="1200">
          <a:solidFill>
            <a:schemeClr val="tx1"/>
          </a:solidFill>
          <a:latin typeface="+mn-lt"/>
          <a:ea typeface="+mn-ea"/>
          <a:cs typeface="+mn-cs"/>
        </a:defRPr>
      </a:lvl3pPr>
      <a:lvl4pPr marL="2005965" algn="l" defTabSz="1337310" rtl="0" eaLnBrk="1" latinLnBrk="0" hangingPunct="1">
        <a:defRPr sz="2600" kern="1200">
          <a:solidFill>
            <a:schemeClr val="tx1"/>
          </a:solidFill>
          <a:latin typeface="+mn-lt"/>
          <a:ea typeface="+mn-ea"/>
          <a:cs typeface="+mn-cs"/>
        </a:defRPr>
      </a:lvl4pPr>
      <a:lvl5pPr marL="2674620" algn="l" defTabSz="1337310" rtl="0" eaLnBrk="1" latinLnBrk="0" hangingPunct="1">
        <a:defRPr sz="2600" kern="1200">
          <a:solidFill>
            <a:schemeClr val="tx1"/>
          </a:solidFill>
          <a:latin typeface="+mn-lt"/>
          <a:ea typeface="+mn-ea"/>
          <a:cs typeface="+mn-cs"/>
        </a:defRPr>
      </a:lvl5pPr>
      <a:lvl6pPr marL="3343275" algn="l" defTabSz="1337310" rtl="0" eaLnBrk="1" latinLnBrk="0" hangingPunct="1">
        <a:defRPr sz="2600" kern="1200">
          <a:solidFill>
            <a:schemeClr val="tx1"/>
          </a:solidFill>
          <a:latin typeface="+mn-lt"/>
          <a:ea typeface="+mn-ea"/>
          <a:cs typeface="+mn-cs"/>
        </a:defRPr>
      </a:lvl6pPr>
      <a:lvl7pPr marL="4011930" algn="l" defTabSz="1337310" rtl="0" eaLnBrk="1" latinLnBrk="0" hangingPunct="1">
        <a:defRPr sz="2600" kern="1200">
          <a:solidFill>
            <a:schemeClr val="tx1"/>
          </a:solidFill>
          <a:latin typeface="+mn-lt"/>
          <a:ea typeface="+mn-ea"/>
          <a:cs typeface="+mn-cs"/>
        </a:defRPr>
      </a:lvl7pPr>
      <a:lvl8pPr marL="4680585" algn="l" defTabSz="1337310" rtl="0" eaLnBrk="1" latinLnBrk="0" hangingPunct="1">
        <a:defRPr sz="2600" kern="1200">
          <a:solidFill>
            <a:schemeClr val="tx1"/>
          </a:solidFill>
          <a:latin typeface="+mn-lt"/>
          <a:ea typeface="+mn-ea"/>
          <a:cs typeface="+mn-cs"/>
        </a:defRPr>
      </a:lvl8pPr>
      <a:lvl9pPr marL="5349240" algn="l" defTabSz="133731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13">
            <a:alphaModFix/>
          </a:blip>
          <a:srcRect/>
          <a:stretch/>
        </p:blipFill>
        <p:spPr>
          <a:xfrm>
            <a:off x="0" y="-10062"/>
            <a:ext cx="14417900" cy="9011186"/>
          </a:xfrm>
          <a:prstGeom prst="rect">
            <a:avLst/>
          </a:prstGeom>
          <a:noFill/>
          <a:ln>
            <a:noFill/>
          </a:ln>
        </p:spPr>
      </p:pic>
      <p:sp>
        <p:nvSpPr>
          <p:cNvPr id="7" name="Shape 7"/>
          <p:cNvSpPr txBox="1">
            <a:spLocks noGrp="1"/>
          </p:cNvSpPr>
          <p:nvPr>
            <p:ph type="title"/>
          </p:nvPr>
        </p:nvSpPr>
        <p:spPr>
          <a:xfrm>
            <a:off x="720090" y="360460"/>
            <a:ext cx="12961620" cy="150018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900" b="0" i="0" u="none" strike="noStrike" cap="none">
                <a:solidFill>
                  <a:srgbClr val="000000"/>
                </a:solidFill>
                <a:latin typeface="Arial"/>
                <a:ea typeface="Arial"/>
                <a:cs typeface="Arial"/>
                <a:sym typeface="Arial"/>
              </a:defRPr>
            </a:lvl1pPr>
            <a:lvl2pPr marL="0" marR="0" lvl="1" indent="0" algn="l" rtl="0">
              <a:spcBef>
                <a:spcPts val="0"/>
              </a:spcBef>
              <a:buNone/>
              <a:defRPr sz="900" b="0" i="0" u="none" strike="noStrike" cap="none"/>
            </a:lvl2pPr>
            <a:lvl3pPr marL="0" marR="0" lvl="2" indent="0" algn="l" rtl="0">
              <a:spcBef>
                <a:spcPts val="0"/>
              </a:spcBef>
              <a:buNone/>
              <a:defRPr sz="900" b="0" i="0" u="none" strike="noStrike" cap="none"/>
            </a:lvl3pPr>
            <a:lvl4pPr marL="0" marR="0" lvl="3" indent="0" algn="l" rtl="0">
              <a:spcBef>
                <a:spcPts val="0"/>
              </a:spcBef>
              <a:buNone/>
              <a:defRPr sz="900" b="0" i="0" u="none" strike="noStrike" cap="none"/>
            </a:lvl4pPr>
            <a:lvl5pPr marL="0" marR="0" lvl="4" indent="0" algn="l" rtl="0">
              <a:spcBef>
                <a:spcPts val="0"/>
              </a:spcBef>
              <a:buNone/>
              <a:defRPr sz="900" b="0" i="0" u="none" strike="noStrike" cap="none"/>
            </a:lvl5pPr>
            <a:lvl6pPr marL="0" marR="0" lvl="5" indent="0" algn="l" rtl="0">
              <a:spcBef>
                <a:spcPts val="0"/>
              </a:spcBef>
              <a:buNone/>
              <a:defRPr sz="900" b="0" i="0" u="none" strike="noStrike" cap="none"/>
            </a:lvl6pPr>
            <a:lvl7pPr marL="0" marR="0" lvl="6" indent="0" algn="l" rtl="0">
              <a:spcBef>
                <a:spcPts val="0"/>
              </a:spcBef>
              <a:buNone/>
              <a:defRPr sz="900" b="0" i="0" u="none" strike="noStrike" cap="none"/>
            </a:lvl7pPr>
            <a:lvl8pPr marL="0" marR="0" lvl="7" indent="0" algn="l" rtl="0">
              <a:spcBef>
                <a:spcPts val="0"/>
              </a:spcBef>
              <a:buNone/>
              <a:defRPr sz="900" b="0" i="0" u="none" strike="noStrike" cap="none"/>
            </a:lvl8pPr>
            <a:lvl9pPr marL="0" marR="0" lvl="8" indent="0" algn="l" rtl="0">
              <a:spcBef>
                <a:spcPts val="0"/>
              </a:spcBef>
              <a:buNone/>
              <a:defRPr sz="900" b="0" i="0" u="none" strike="noStrike" cap="none"/>
            </a:lvl9pPr>
          </a:lstStyle>
          <a:p>
            <a:endParaRPr/>
          </a:p>
        </p:txBody>
      </p:sp>
      <p:sp>
        <p:nvSpPr>
          <p:cNvPr id="8" name="Shape 8"/>
          <p:cNvSpPr txBox="1">
            <a:spLocks noGrp="1"/>
          </p:cNvSpPr>
          <p:nvPr>
            <p:ph type="body" idx="1"/>
          </p:nvPr>
        </p:nvSpPr>
        <p:spPr>
          <a:xfrm>
            <a:off x="720090" y="2100264"/>
            <a:ext cx="12961620" cy="5940324"/>
          </a:xfrm>
          <a:prstGeom prst="rect">
            <a:avLst/>
          </a:prstGeom>
          <a:noFill/>
          <a:ln>
            <a:noFill/>
          </a:ln>
        </p:spPr>
        <p:txBody>
          <a:bodyPr lIns="91425" tIns="91425" rIns="91425" bIns="91425" anchor="t" anchorCtr="0"/>
          <a:lstStyle>
            <a:lvl1pPr marL="304800" marR="0" lvl="0" indent="-19050" algn="l" rtl="0">
              <a:lnSpc>
                <a:spcPct val="100000"/>
              </a:lnSpc>
              <a:spcBef>
                <a:spcPts val="6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1pPr>
            <a:lvl2pPr marL="673100" marR="0" lvl="1" indent="-6350" algn="l" rtl="0">
              <a:lnSpc>
                <a:spcPct val="100000"/>
              </a:lnSpc>
              <a:spcBef>
                <a:spcPts val="5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2pPr>
            <a:lvl3pPr marL="1028700" marR="0" lvl="2" indent="317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3pPr>
            <a:lvl4pPr marL="1435100" marR="0" lvl="3" indent="63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4pPr>
            <a:lvl5pPr marL="1841500" marR="0" lvl="4" indent="190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5pPr>
            <a:lvl6pPr marL="2260600" marR="0" lvl="5" indent="63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6pPr>
            <a:lvl7pPr marL="2667000" marR="0" lvl="6" indent="63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7pPr>
            <a:lvl8pPr marL="3073400" marR="0" lvl="7" indent="190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8pPr>
            <a:lvl9pPr marL="3492500" marR="0" lvl="8" indent="63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sldNum" idx="12"/>
          </p:nvPr>
        </p:nvSpPr>
        <p:spPr>
          <a:xfrm>
            <a:off x="13476933" y="8312238"/>
            <a:ext cx="864203" cy="688800"/>
          </a:xfrm>
          <a:prstGeom prst="rect">
            <a:avLst/>
          </a:prstGeom>
          <a:noFill/>
          <a:ln>
            <a:noFill/>
          </a:ln>
        </p:spPr>
        <p:txBody>
          <a:bodyPr lIns="91425" tIns="91425" rIns="91425" bIns="91425" anchor="ctr" anchorCtr="0">
            <a:noAutofit/>
          </a:bodyPr>
          <a:lstStyle/>
          <a:p>
            <a:pPr algn="r"/>
            <a:fld id="{00000000-1234-1234-1234-123412341234}" type="slidenum">
              <a:rPr lang="en-CA" sz="2048" smtClean="0"/>
              <a:pPr algn="r"/>
              <a:t>‹#›</a:t>
            </a:fld>
            <a:endParaRPr lang="en-CA" sz="2048" dirty="0"/>
          </a:p>
        </p:txBody>
      </p:sp>
    </p:spTree>
    <p:extLst>
      <p:ext uri="{BB962C8B-B14F-4D97-AF65-F5344CB8AC3E}">
        <p14:creationId xmlns:p14="http://schemas.microsoft.com/office/powerpoint/2010/main" val="1096796685"/>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iming>
    <p:tnLst>
      <p:par>
        <p:cTn xmlns:p14="http://schemas.microsoft.com/office/powerpoint/2010/mai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2205"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725" y="360363"/>
            <a:ext cx="12960350" cy="150018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0725" y="2100263"/>
            <a:ext cx="12960350" cy="59404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20725" y="8342313"/>
            <a:ext cx="3359150" cy="479425"/>
          </a:xfrm>
          <a:prstGeom prst="rect">
            <a:avLst/>
          </a:prstGeom>
        </p:spPr>
        <p:txBody>
          <a:bodyPr vert="horz" lIns="91440" tIns="45720" rIns="91440" bIns="45720" rtlCol="0" anchor="ctr"/>
          <a:lstStyle>
            <a:lvl1pPr algn="l">
              <a:defRPr sz="1200">
                <a:solidFill>
                  <a:schemeClr val="tx1">
                    <a:tint val="75000"/>
                  </a:schemeClr>
                </a:solidFill>
              </a:defRPr>
            </a:lvl1pPr>
          </a:lstStyle>
          <a:p>
            <a:fld id="{D744FF8E-31F6-4522-81D2-0BC7ED1917ED}" type="datetimeFigureOut">
              <a:rPr lang="en-US" smtClean="0"/>
              <a:t>16-09-21</a:t>
            </a:fld>
            <a:endParaRPr lang="en-US"/>
          </a:p>
        </p:txBody>
      </p:sp>
      <p:sp>
        <p:nvSpPr>
          <p:cNvPr id="5" name="Footer Placeholder 4"/>
          <p:cNvSpPr>
            <a:spLocks noGrp="1"/>
          </p:cNvSpPr>
          <p:nvPr>
            <p:ph type="ftr" sz="quarter" idx="3"/>
          </p:nvPr>
        </p:nvSpPr>
        <p:spPr>
          <a:xfrm>
            <a:off x="4921250" y="8342313"/>
            <a:ext cx="4559300" cy="4794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21925" y="8342313"/>
            <a:ext cx="3359150" cy="4794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7F808-8295-48F1-88B2-5604F8B7C63C}" type="slidenum">
              <a:rPr lang="en-US" smtClean="0"/>
              <a:t>‹#›</a:t>
            </a:fld>
            <a:endParaRPr lang="en-US"/>
          </a:p>
        </p:txBody>
      </p:sp>
    </p:spTree>
    <p:extLst>
      <p:ext uri="{BB962C8B-B14F-4D97-AF65-F5344CB8AC3E}">
        <p14:creationId xmlns:p14="http://schemas.microsoft.com/office/powerpoint/2010/main" val="3087684396"/>
      </p:ext>
    </p:extLst>
  </p:cSld>
  <p:clrMap bg1="lt1" tx1="dk1" bg2="lt2" tx2="dk2" accent1="accent1" accent2="accent2" accent3="accent3" accent4="accent4" accent5="accent5" accent6="accent6" hlink="hlink" folHlink="folHlink"/>
  <p:sldLayoutIdLst>
    <p:sldLayoutId id="2147483667" r:id="rId1"/>
    <p:sldLayoutId id="2147483684" r:id="rId2"/>
    <p:sldLayoutId id="2147483685" r:id="rId3"/>
    <p:sldLayoutId id="2147483686" r:id="rId4"/>
    <p:sldLayoutId id="2147483662" r:id="rId5"/>
    <p:sldLayoutId id="2147483687" r:id="rId6"/>
    <p:sldLayoutId id="2147483688" r:id="rId7"/>
    <p:sldLayoutId id="2147483689" r:id="rId8"/>
    <p:sldLayoutId id="2147483690" r:id="rId9"/>
    <p:sldLayoutId id="2147483691" r:id="rId10"/>
    <p:sldLayoutId id="2147483692"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gif"/><Relationship Id="rId9" Type="http://schemas.openxmlformats.org/officeDocument/2006/relationships/image" Target="../media/image24.jpeg"/><Relationship Id="rId10" Type="http://schemas.openxmlformats.org/officeDocument/2006/relationships/image" Target="../media/image25.png"/><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28.jpeg"/></Relationships>
</file>

<file path=ppt/slides/_rels/slide15.xml.rels><?xml version="1.0" encoding="UTF-8" standalone="yes"?>
<Relationships xmlns="http://schemas.openxmlformats.org/package/2006/relationships"><Relationship Id="rId20" Type="http://schemas.openxmlformats.org/officeDocument/2006/relationships/image" Target="../media/image46.jpeg"/><Relationship Id="rId21" Type="http://schemas.openxmlformats.org/officeDocument/2006/relationships/image" Target="../media/image47.jpeg"/><Relationship Id="rId22" Type="http://schemas.openxmlformats.org/officeDocument/2006/relationships/image" Target="../media/image48.jpeg"/><Relationship Id="rId23" Type="http://schemas.openxmlformats.org/officeDocument/2006/relationships/image" Target="../media/image49.jpeg"/><Relationship Id="rId24" Type="http://schemas.openxmlformats.org/officeDocument/2006/relationships/image" Target="../media/image50.png"/><Relationship Id="rId25" Type="http://schemas.openxmlformats.org/officeDocument/2006/relationships/image" Target="../media/image51.gif"/><Relationship Id="rId26" Type="http://schemas.openxmlformats.org/officeDocument/2006/relationships/image" Target="../media/image52.jpeg"/><Relationship Id="rId27" Type="http://schemas.openxmlformats.org/officeDocument/2006/relationships/image" Target="../media/image53.jpeg"/><Relationship Id="rId28" Type="http://schemas.openxmlformats.org/officeDocument/2006/relationships/image" Target="../media/image54.jpeg"/><Relationship Id="rId29" Type="http://schemas.openxmlformats.org/officeDocument/2006/relationships/image" Target="../media/image55.jpeg"/><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30" Type="http://schemas.openxmlformats.org/officeDocument/2006/relationships/image" Target="../media/image56.png"/><Relationship Id="rId31" Type="http://schemas.openxmlformats.org/officeDocument/2006/relationships/image" Target="../media/image57.jpeg"/><Relationship Id="rId32" Type="http://schemas.openxmlformats.org/officeDocument/2006/relationships/image" Target="../media/image58.png"/><Relationship Id="rId9" Type="http://schemas.openxmlformats.org/officeDocument/2006/relationships/image" Target="../media/image35.pn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png"/><Relationship Id="rId33" Type="http://schemas.openxmlformats.org/officeDocument/2006/relationships/image" Target="../media/image59.jpg"/><Relationship Id="rId34" Type="http://schemas.openxmlformats.org/officeDocument/2006/relationships/image" Target="../media/image60.jpeg"/><Relationship Id="rId35" Type="http://schemas.openxmlformats.org/officeDocument/2006/relationships/image" Target="../media/image61.jpeg"/><Relationship Id="rId36" Type="http://schemas.openxmlformats.org/officeDocument/2006/relationships/image" Target="../media/image62.png"/><Relationship Id="rId10" Type="http://schemas.openxmlformats.org/officeDocument/2006/relationships/image" Target="../media/image36.jpeg"/><Relationship Id="rId11" Type="http://schemas.openxmlformats.org/officeDocument/2006/relationships/image" Target="../media/image37.jpeg"/><Relationship Id="rId12" Type="http://schemas.openxmlformats.org/officeDocument/2006/relationships/image" Target="../media/image38.jpeg"/><Relationship Id="rId13" Type="http://schemas.openxmlformats.org/officeDocument/2006/relationships/image" Target="../media/image39.jpeg"/><Relationship Id="rId14" Type="http://schemas.openxmlformats.org/officeDocument/2006/relationships/image" Target="../media/image40.png"/><Relationship Id="rId15" Type="http://schemas.openxmlformats.org/officeDocument/2006/relationships/image" Target="../media/image41.jpeg"/><Relationship Id="rId16" Type="http://schemas.openxmlformats.org/officeDocument/2006/relationships/image" Target="../media/image42.jpeg"/><Relationship Id="rId17" Type="http://schemas.openxmlformats.org/officeDocument/2006/relationships/image" Target="../media/image43.jpeg"/><Relationship Id="rId18" Type="http://schemas.openxmlformats.org/officeDocument/2006/relationships/image" Target="../media/image44.jpeg"/><Relationship Id="rId19" Type="http://schemas.openxmlformats.org/officeDocument/2006/relationships/image" Target="../media/image45.png"/><Relationship Id="rId37" Type="http://schemas.openxmlformats.org/officeDocument/2006/relationships/image" Target="../media/image63.png"/><Relationship Id="rId38" Type="http://schemas.openxmlformats.org/officeDocument/2006/relationships/image" Target="../media/image64.jpeg"/><Relationship Id="rId39" Type="http://schemas.openxmlformats.org/officeDocument/2006/relationships/image" Target="../media/image6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20" Type="http://schemas.openxmlformats.org/officeDocument/2006/relationships/image" Target="../media/image82.png"/><Relationship Id="rId21" Type="http://schemas.openxmlformats.org/officeDocument/2006/relationships/image" Target="../media/image83.jpeg"/><Relationship Id="rId22" Type="http://schemas.openxmlformats.org/officeDocument/2006/relationships/image" Target="../media/image84.jpeg"/><Relationship Id="rId23" Type="http://schemas.openxmlformats.org/officeDocument/2006/relationships/image" Target="../media/image85.jpeg"/><Relationship Id="rId24" Type="http://schemas.openxmlformats.org/officeDocument/2006/relationships/image" Target="../media/image86.gif"/><Relationship Id="rId25" Type="http://schemas.openxmlformats.org/officeDocument/2006/relationships/image" Target="../media/image87.jpeg"/><Relationship Id="rId26" Type="http://schemas.openxmlformats.org/officeDocument/2006/relationships/image" Target="../media/image88.png"/><Relationship Id="rId27" Type="http://schemas.openxmlformats.org/officeDocument/2006/relationships/image" Target="../media/image89.jpg"/><Relationship Id="rId28" Type="http://schemas.openxmlformats.org/officeDocument/2006/relationships/image" Target="../media/image90.jpg"/><Relationship Id="rId29" Type="http://schemas.openxmlformats.org/officeDocument/2006/relationships/image" Target="../media/image91.jpeg"/><Relationship Id="rId1" Type="http://schemas.openxmlformats.org/officeDocument/2006/relationships/slideLayout" Target="../slideLayouts/slideLayout20.xml"/><Relationship Id="rId2" Type="http://schemas.openxmlformats.org/officeDocument/2006/relationships/image" Target="../media/image66.png"/><Relationship Id="rId3" Type="http://schemas.openxmlformats.org/officeDocument/2006/relationships/image" Target="../media/image67.jpeg"/><Relationship Id="rId4" Type="http://schemas.openxmlformats.org/officeDocument/2006/relationships/image" Target="../media/image68.png"/><Relationship Id="rId5" Type="http://schemas.openxmlformats.org/officeDocument/2006/relationships/image" Target="../media/image69.jpeg"/><Relationship Id="rId30" Type="http://schemas.openxmlformats.org/officeDocument/2006/relationships/image" Target="../media/image92.jpeg"/><Relationship Id="rId31" Type="http://schemas.openxmlformats.org/officeDocument/2006/relationships/image" Target="../media/image93.png"/><Relationship Id="rId32" Type="http://schemas.openxmlformats.org/officeDocument/2006/relationships/image" Target="../media/image94.jpeg"/><Relationship Id="rId9" Type="http://schemas.openxmlformats.org/officeDocument/2006/relationships/image" Target="../media/image51.gif"/><Relationship Id="rId6" Type="http://schemas.openxmlformats.org/officeDocument/2006/relationships/image" Target="../media/image70.jpeg"/><Relationship Id="rId7" Type="http://schemas.openxmlformats.org/officeDocument/2006/relationships/image" Target="../media/image71.jpeg"/><Relationship Id="rId8" Type="http://schemas.openxmlformats.org/officeDocument/2006/relationships/image" Target="../media/image50.png"/><Relationship Id="rId33" Type="http://schemas.openxmlformats.org/officeDocument/2006/relationships/image" Target="../media/image95.jpeg"/><Relationship Id="rId34" Type="http://schemas.openxmlformats.org/officeDocument/2006/relationships/image" Target="../media/image96.jpeg"/><Relationship Id="rId35" Type="http://schemas.openxmlformats.org/officeDocument/2006/relationships/image" Target="../media/image97.png"/><Relationship Id="rId10" Type="http://schemas.openxmlformats.org/officeDocument/2006/relationships/image" Target="../media/image72.jpeg"/><Relationship Id="rId11" Type="http://schemas.openxmlformats.org/officeDocument/2006/relationships/image" Target="../media/image73.png"/><Relationship Id="rId12" Type="http://schemas.openxmlformats.org/officeDocument/2006/relationships/image" Target="../media/image74.gif"/><Relationship Id="rId13" Type="http://schemas.openxmlformats.org/officeDocument/2006/relationships/image" Target="../media/image75.jpeg"/><Relationship Id="rId14" Type="http://schemas.openxmlformats.org/officeDocument/2006/relationships/image" Target="../media/image76.jpeg"/><Relationship Id="rId15" Type="http://schemas.openxmlformats.org/officeDocument/2006/relationships/image" Target="../media/image77.jpeg"/><Relationship Id="rId16" Type="http://schemas.openxmlformats.org/officeDocument/2006/relationships/image" Target="../media/image78.png"/><Relationship Id="rId17" Type="http://schemas.openxmlformats.org/officeDocument/2006/relationships/image" Target="../media/image79.jpeg"/><Relationship Id="rId18" Type="http://schemas.openxmlformats.org/officeDocument/2006/relationships/image" Target="../media/image80.GIF"/><Relationship Id="rId19" Type="http://schemas.openxmlformats.org/officeDocument/2006/relationships/image" Target="../media/image8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99.png"/><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0.jpeg"/><Relationship Id="rId4" Type="http://schemas.openxmlformats.org/officeDocument/2006/relationships/image" Target="../media/image101.jpg"/><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7.xml"/><Relationship Id="rId3" Type="http://schemas.openxmlformats.org/officeDocument/2006/relationships/image" Target="../media/image10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10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10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102.jpeg"/></Relationships>
</file>

<file path=ppt/slides/_rels/slide26.xml.rels><?xml version="1.0" encoding="UTF-8" standalone="yes"?>
<Relationships xmlns="http://schemas.openxmlformats.org/package/2006/relationships"><Relationship Id="rId3" Type="http://schemas.openxmlformats.org/officeDocument/2006/relationships/image" Target="../media/image103.jpg"/><Relationship Id="rId4" Type="http://schemas.openxmlformats.org/officeDocument/2006/relationships/image" Target="../media/image104.jpeg"/><Relationship Id="rId1" Type="http://schemas.openxmlformats.org/officeDocument/2006/relationships/slideLayout" Target="../slideLayouts/slideLayout24.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04.jpeg"/><Relationship Id="rId4" Type="http://schemas.openxmlformats.org/officeDocument/2006/relationships/image" Target="../media/image105.png"/><Relationship Id="rId5" Type="http://schemas.openxmlformats.org/officeDocument/2006/relationships/image" Target="../media/image106.png"/><Relationship Id="rId6" Type="http://schemas.openxmlformats.org/officeDocument/2006/relationships/image" Target="../media/image107.png"/><Relationship Id="rId1" Type="http://schemas.openxmlformats.org/officeDocument/2006/relationships/slideLayout" Target="../slideLayouts/slideLayout30.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 Id="rId3" Type="http://schemas.openxmlformats.org/officeDocument/2006/relationships/image" Target="../media/image108.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98.jpeg"/><Relationship Id="rId4" Type="http://schemas.openxmlformats.org/officeDocument/2006/relationships/image" Target="../media/image109.png"/><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110.png"/><Relationship Id="rId4" Type="http://schemas.openxmlformats.org/officeDocument/2006/relationships/image" Target="../media/image98.jpeg"/><Relationship Id="rId5" Type="http://schemas.openxmlformats.org/officeDocument/2006/relationships/image" Target="../media/image111.png"/><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116.wmf"/><Relationship Id="rId4" Type="http://schemas.openxmlformats.org/officeDocument/2006/relationships/image" Target="../media/image117.emf"/><Relationship Id="rId5" Type="http://schemas.openxmlformats.org/officeDocument/2006/relationships/image" Target="../media/image118.tiff"/><Relationship Id="rId1" Type="http://schemas.openxmlformats.org/officeDocument/2006/relationships/slideLayout" Target="../slideLayouts/slideLayout24.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3" Type="http://schemas.openxmlformats.org/officeDocument/2006/relationships/hyperlink" Target="http://eepurl.com/b4YjN1" TargetMode="External"/><Relationship Id="rId4" Type="http://schemas.openxmlformats.org/officeDocument/2006/relationships/image" Target="../media/image119.png"/><Relationship Id="rId1" Type="http://schemas.openxmlformats.org/officeDocument/2006/relationships/slideLayout" Target="../slideLayouts/slideLayout24.xml"/><Relationship Id="rId2" Type="http://schemas.openxmlformats.org/officeDocument/2006/relationships/image" Target="../media/image10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8.xml"/><Relationship Id="rId3" Type="http://schemas.openxmlformats.org/officeDocument/2006/relationships/hyperlink" Target="http://www.naturalcapitalcoalition.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 Id="rId3" Type="http://schemas.openxmlformats.org/officeDocument/2006/relationships/image" Target="../media/image1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1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aturalcapitallab.com/natural-capital-lab-innovators-application-for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naturalcapitallab.co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4.xml.rels><?xml version="1.0" encoding="UTF-8" standalone="yes"?>
<Relationships xmlns="http://schemas.openxmlformats.org/package/2006/relationships"><Relationship Id="rId3" Type="http://schemas.openxmlformats.org/officeDocument/2006/relationships/hyperlink" Target="https://drive.google.com/file/d/0B7EEwIm6cDjMSFBRUEpOX0pNY2c/view?usp=sharing" TargetMode="External"/><Relationship Id="rId4" Type="http://schemas.openxmlformats.org/officeDocument/2006/relationships/hyperlink" Target="https://drive.google.com/file/d/0B7EEwIm6cDjMbDBuazh4THhaME0/view?usp=sharing" TargetMode="External"/><Relationship Id="rId5" Type="http://schemas.openxmlformats.org/officeDocument/2006/relationships/hyperlink" Target="https://youtu.be/ARcRLm2qoAg" TargetMode="External"/><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6684" y="4856013"/>
            <a:ext cx="8353098" cy="964704"/>
          </a:xfrm>
        </p:spPr>
        <p:txBody>
          <a:bodyPr>
            <a:noAutofit/>
          </a:bodyPr>
          <a:lstStyle/>
          <a:p>
            <a:r>
              <a:rPr lang="en-US" sz="2800" dirty="0">
                <a:solidFill>
                  <a:schemeClr val="accent4">
                    <a:lumMod val="50000"/>
                  </a:schemeClr>
                </a:solidFill>
              </a:rPr>
              <a:t> Accounting for Canada’s Natural Capital</a:t>
            </a:r>
            <a:r>
              <a:rPr lang="en-US" sz="2800" dirty="0" smtClean="0">
                <a:solidFill>
                  <a:schemeClr val="accent4">
                    <a:lumMod val="50000"/>
                  </a:schemeClr>
                </a:solidFill>
              </a:rPr>
              <a:t>:</a:t>
            </a:r>
            <a:endParaRPr lang="en-US" sz="2800" dirty="0">
              <a:solidFill>
                <a:schemeClr val="accent4">
                  <a:lumMod val="50000"/>
                </a:schemeClr>
              </a:solidFill>
            </a:endParaRPr>
          </a:p>
        </p:txBody>
      </p:sp>
      <p:sp>
        <p:nvSpPr>
          <p:cNvPr id="4" name="Subtitle 3"/>
          <p:cNvSpPr>
            <a:spLocks noGrp="1"/>
          </p:cNvSpPr>
          <p:nvPr>
            <p:ph type="subTitle" idx="1"/>
          </p:nvPr>
        </p:nvSpPr>
        <p:spPr>
          <a:xfrm>
            <a:off x="6696844" y="5676701"/>
            <a:ext cx="6840830" cy="840085"/>
          </a:xfrm>
        </p:spPr>
        <p:txBody>
          <a:bodyPr>
            <a:noAutofit/>
          </a:bodyPr>
          <a:lstStyle/>
          <a:p>
            <a:r>
              <a:rPr lang="en-US" sz="2800" dirty="0">
                <a:solidFill>
                  <a:schemeClr val="accent4">
                    <a:lumMod val="50000"/>
                  </a:schemeClr>
                </a:solidFill>
              </a:rPr>
              <a:t>Introducing the Natural Capital Protocol </a:t>
            </a:r>
            <a:endParaRPr lang="en-US" sz="2800" dirty="0"/>
          </a:p>
        </p:txBody>
      </p:sp>
    </p:spTree>
    <p:extLst>
      <p:ext uri="{BB962C8B-B14F-4D97-AF65-F5344CB8AC3E}">
        <p14:creationId xmlns:p14="http://schemas.microsoft.com/office/powerpoint/2010/main" val="41715324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Sector-based </a:t>
            </a:r>
            <a:r>
              <a:rPr lang="en-US" dirty="0" smtClean="0"/>
              <a:t>work streams</a:t>
            </a:r>
            <a:endParaRPr lang="en-US" dirty="0"/>
          </a:p>
        </p:txBody>
      </p:sp>
      <p:sp>
        <p:nvSpPr>
          <p:cNvPr id="3" name="Content Placeholder 2"/>
          <p:cNvSpPr>
            <a:spLocks noGrp="1"/>
          </p:cNvSpPr>
          <p:nvPr>
            <p:ph idx="1"/>
          </p:nvPr>
        </p:nvSpPr>
        <p:spPr>
          <a:xfrm>
            <a:off x="720090" y="1728588"/>
            <a:ext cx="12961620" cy="1331814"/>
          </a:xfrm>
        </p:spPr>
        <p:txBody>
          <a:bodyPr>
            <a:normAutofit fontScale="55000" lnSpcReduction="20000"/>
          </a:bodyPr>
          <a:lstStyle/>
          <a:p>
            <a:pPr marL="0" indent="0">
              <a:lnSpc>
                <a:spcPct val="120000"/>
              </a:lnSpc>
              <a:buNone/>
            </a:pPr>
            <a:r>
              <a:rPr lang="en-US" dirty="0"/>
              <a:t>Natural Capital Innovators will participate in one of three sector-based work streams, who will define a collective vision, transition strategy, mandate, and innovative solution(s) to prototype and pilot</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564" y="2484338"/>
            <a:ext cx="6079430" cy="5100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Shape 85"/>
          <p:cNvSpPr/>
          <p:nvPr/>
        </p:nvSpPr>
        <p:spPr>
          <a:xfrm>
            <a:off x="432148" y="3420442"/>
            <a:ext cx="3986767" cy="1106399"/>
          </a:xfrm>
          <a:prstGeom prst="roundRect">
            <a:avLst>
              <a:gd name="adj" fmla="val 10178"/>
            </a:avLst>
          </a:prstGeom>
          <a:solidFill>
            <a:srgbClr val="F8D459"/>
          </a:solidFill>
          <a:ln>
            <a:noFill/>
          </a:ln>
        </p:spPr>
        <p:txBody>
          <a:bodyPr lIns="36000" tIns="36000" rIns="36000" bIns="360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ct val="25000"/>
              <a:buFont typeface="Arial"/>
              <a:buNone/>
              <a:tabLst/>
              <a:defRPr/>
            </a:pPr>
            <a:r>
              <a:rPr kumimoji="0" lang="en-CA" sz="3600" i="0" u="none" strike="noStrike" kern="0" cap="none" spc="0" normalizeH="0" baseline="0" noProof="0" dirty="0" smtClean="0">
                <a:ln>
                  <a:noFill/>
                </a:ln>
                <a:solidFill>
                  <a:srgbClr val="FFFFFF"/>
                </a:solidFill>
                <a:effectLst/>
                <a:uLnTx/>
                <a:uFillTx/>
                <a:latin typeface="+mj-lt"/>
                <a:ea typeface="Arial"/>
                <a:cs typeface="Arial"/>
                <a:sym typeface="Arial"/>
              </a:rPr>
              <a:t>Corporate</a:t>
            </a:r>
          </a:p>
        </p:txBody>
      </p:sp>
      <p:sp>
        <p:nvSpPr>
          <p:cNvPr id="69" name="Shape 99"/>
          <p:cNvSpPr txBox="1"/>
          <p:nvPr/>
        </p:nvSpPr>
        <p:spPr>
          <a:xfrm>
            <a:off x="360140" y="4572570"/>
            <a:ext cx="4032448" cy="1944216"/>
          </a:xfrm>
          <a:prstGeom prst="rect">
            <a:avLst/>
          </a:prstGeom>
          <a:noFill/>
          <a:ln>
            <a:noFill/>
          </a:ln>
        </p:spPr>
        <p:txBody>
          <a:bodyPr lIns="91425" tIns="91425" rIns="91425" bIns="91425" anchor="t" anchorCtr="0">
            <a:noAutofit/>
          </a:bodyPr>
          <a:lstStyle/>
          <a:p>
            <a:pPr defTabSz="914400">
              <a:buClr>
                <a:srgbClr val="000000"/>
              </a:buClr>
              <a:buSzPct val="25000"/>
              <a:buFont typeface="Arial"/>
              <a:buNone/>
            </a:pPr>
            <a:r>
              <a:rPr lang="en-CA" sz="1800" kern="0" dirty="0">
                <a:solidFill>
                  <a:srgbClr val="000000"/>
                </a:solidFill>
                <a:ea typeface="Arial"/>
                <a:cs typeface="Arial"/>
                <a:sym typeface="Arial"/>
              </a:rPr>
              <a:t>Collaboration across companies and associations to improve natural capital training, management and reporting, primarily in resource intensive sectors such as mining, oil and gas, agriculture, and consumer business</a:t>
            </a:r>
          </a:p>
        </p:txBody>
      </p:sp>
      <p:sp>
        <p:nvSpPr>
          <p:cNvPr id="70" name="Shape 85"/>
          <p:cNvSpPr/>
          <p:nvPr/>
        </p:nvSpPr>
        <p:spPr>
          <a:xfrm>
            <a:off x="10009212" y="3420442"/>
            <a:ext cx="3986767" cy="1106399"/>
          </a:xfrm>
          <a:prstGeom prst="roundRect">
            <a:avLst>
              <a:gd name="adj" fmla="val 10178"/>
            </a:avLst>
          </a:prstGeom>
          <a:solidFill>
            <a:schemeClr val="accent4">
              <a:lumMod val="40000"/>
              <a:lumOff val="60000"/>
            </a:schemeClr>
          </a:solidFill>
          <a:ln>
            <a:noFill/>
          </a:ln>
        </p:spPr>
        <p:txBody>
          <a:bodyPr lIns="36000" tIns="36000" rIns="36000" bIns="360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ct val="25000"/>
              <a:buFont typeface="Arial"/>
              <a:buNone/>
              <a:tabLst/>
              <a:defRPr/>
            </a:pPr>
            <a:r>
              <a:rPr lang="en-CA" sz="3600" kern="0" dirty="0" smtClean="0">
                <a:solidFill>
                  <a:srgbClr val="FFFFFF"/>
                </a:solidFill>
                <a:latin typeface="+mj-lt"/>
                <a:ea typeface="Arial"/>
                <a:cs typeface="Arial"/>
                <a:sym typeface="Arial"/>
              </a:rPr>
              <a:t>Municipal</a:t>
            </a:r>
            <a:endParaRPr kumimoji="0" lang="en-CA" sz="3600" i="0" u="none" strike="noStrike" kern="0" cap="none" spc="0" normalizeH="0" baseline="0" noProof="0" dirty="0" smtClean="0">
              <a:ln>
                <a:noFill/>
              </a:ln>
              <a:solidFill>
                <a:srgbClr val="FFFFFF"/>
              </a:solidFill>
              <a:effectLst/>
              <a:uLnTx/>
              <a:uFillTx/>
              <a:latin typeface="+mj-lt"/>
              <a:ea typeface="Arial"/>
              <a:cs typeface="Arial"/>
              <a:sym typeface="Arial"/>
            </a:endParaRPr>
          </a:p>
        </p:txBody>
      </p:sp>
      <p:sp>
        <p:nvSpPr>
          <p:cNvPr id="71" name="Shape 99"/>
          <p:cNvSpPr txBox="1"/>
          <p:nvPr/>
        </p:nvSpPr>
        <p:spPr>
          <a:xfrm>
            <a:off x="9937204" y="4572570"/>
            <a:ext cx="4032448" cy="1944216"/>
          </a:xfrm>
          <a:prstGeom prst="rect">
            <a:avLst/>
          </a:prstGeom>
          <a:noFill/>
          <a:ln>
            <a:noFill/>
          </a:ln>
        </p:spPr>
        <p:txBody>
          <a:bodyPr lIns="91425" tIns="91425" rIns="91425" bIns="91425" anchor="t" anchorCtr="0">
            <a:noAutofit/>
          </a:bodyPr>
          <a:lstStyle/>
          <a:p>
            <a:pPr lvl="0">
              <a:buClr>
                <a:srgbClr val="000000"/>
              </a:buClr>
              <a:buSzPct val="25000"/>
            </a:pPr>
            <a:r>
              <a:rPr lang="en-CA" sz="1800" dirty="0">
                <a:solidFill>
                  <a:srgbClr val="000000"/>
                </a:solidFill>
                <a:latin typeface="Arial"/>
                <a:ea typeface="Arial"/>
                <a:cs typeface="Arial"/>
                <a:sym typeface="Arial"/>
              </a:rPr>
              <a:t>Collaboration across municipalities to understand natural capital assets and develop tools to measure and manage natural capital</a:t>
            </a:r>
          </a:p>
        </p:txBody>
      </p:sp>
      <p:sp>
        <p:nvSpPr>
          <p:cNvPr id="72" name="Shape 85"/>
          <p:cNvSpPr/>
          <p:nvPr/>
        </p:nvSpPr>
        <p:spPr>
          <a:xfrm>
            <a:off x="5040660" y="7631406"/>
            <a:ext cx="3986767" cy="1106399"/>
          </a:xfrm>
          <a:prstGeom prst="roundRect">
            <a:avLst>
              <a:gd name="adj" fmla="val 10178"/>
            </a:avLst>
          </a:prstGeom>
          <a:solidFill>
            <a:schemeClr val="tx2"/>
          </a:solidFill>
          <a:ln>
            <a:noFill/>
          </a:ln>
        </p:spPr>
        <p:txBody>
          <a:bodyPr lIns="36000" tIns="36000" rIns="36000" bIns="360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ct val="25000"/>
              <a:buFont typeface="Arial"/>
              <a:buNone/>
              <a:tabLst/>
              <a:defRPr/>
            </a:pPr>
            <a:r>
              <a:rPr lang="en-CA" sz="2800" kern="0" noProof="0" dirty="0" smtClean="0">
                <a:solidFill>
                  <a:srgbClr val="FFFFFF"/>
                </a:solidFill>
                <a:latin typeface="+mj-lt"/>
                <a:ea typeface="Arial"/>
                <a:cs typeface="Arial"/>
                <a:sym typeface="Arial"/>
              </a:rPr>
              <a:t>Federal and Provincial/Territorial</a:t>
            </a:r>
            <a:endParaRPr kumimoji="0" lang="en-CA" sz="2800" i="0" u="none" strike="noStrike" kern="0" cap="none" spc="0" normalizeH="0" baseline="0" noProof="0" dirty="0" smtClean="0">
              <a:ln>
                <a:noFill/>
              </a:ln>
              <a:solidFill>
                <a:srgbClr val="FFFFFF"/>
              </a:solidFill>
              <a:effectLst/>
              <a:uLnTx/>
              <a:uFillTx/>
              <a:latin typeface="+mj-lt"/>
              <a:ea typeface="Arial"/>
              <a:cs typeface="Arial"/>
              <a:sym typeface="Arial"/>
            </a:endParaRPr>
          </a:p>
        </p:txBody>
      </p:sp>
      <p:sp>
        <p:nvSpPr>
          <p:cNvPr id="73" name="Shape 99"/>
          <p:cNvSpPr txBox="1"/>
          <p:nvPr/>
        </p:nvSpPr>
        <p:spPr>
          <a:xfrm>
            <a:off x="9145116" y="7597333"/>
            <a:ext cx="4608512" cy="1295717"/>
          </a:xfrm>
          <a:prstGeom prst="rect">
            <a:avLst/>
          </a:prstGeom>
          <a:noFill/>
          <a:ln>
            <a:noFill/>
          </a:ln>
        </p:spPr>
        <p:txBody>
          <a:bodyPr lIns="91425" tIns="91425" rIns="91425" bIns="91425" anchor="t" anchorCtr="0">
            <a:noAutofit/>
          </a:bodyPr>
          <a:lstStyle/>
          <a:p>
            <a:pPr lvl="0">
              <a:buClr>
                <a:srgbClr val="000000"/>
              </a:buClr>
              <a:buSzPct val="25000"/>
            </a:pPr>
            <a:r>
              <a:rPr lang="en-US" sz="1800" dirty="0">
                <a:solidFill>
                  <a:srgbClr val="000000"/>
                </a:solidFill>
                <a:latin typeface="Arial"/>
                <a:ea typeface="Arial"/>
                <a:cs typeface="Arial"/>
                <a:sym typeface="Arial"/>
              </a:rPr>
              <a:t>Collaboration across government agencies focused on developing systems of accounts and policy instruments to incent improved natural capital management practices</a:t>
            </a:r>
          </a:p>
        </p:txBody>
      </p:sp>
    </p:spTree>
    <p:extLst>
      <p:ext uri="{BB962C8B-B14F-4D97-AF65-F5344CB8AC3E}">
        <p14:creationId xmlns:p14="http://schemas.microsoft.com/office/powerpoint/2010/main" val="42678283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6165" y="4783421"/>
            <a:ext cx="4656615" cy="15225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Tyler\Documents\TNS\Brand Material\TNS 2016\TNS 2016 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5569" y="3256948"/>
            <a:ext cx="3910663" cy="6385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yler\Documents\TNS\Presentations\NCL Pitch\Images\1000px-Deloitte.svg.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6007824" y="5443567"/>
            <a:ext cx="2764713" cy="60270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505156" y="5079024"/>
            <a:ext cx="4176464" cy="13317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68156" y="6844222"/>
            <a:ext cx="1568848" cy="14007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8191" y="4232352"/>
            <a:ext cx="12745416" cy="584775"/>
          </a:xfrm>
          <a:prstGeom prst="rect">
            <a:avLst/>
          </a:prstGeom>
          <a:noFill/>
        </p:spPr>
        <p:txBody>
          <a:bodyPr wrap="square" rtlCol="0">
            <a:spAutoFit/>
          </a:bodyPr>
          <a:lstStyle/>
          <a:p>
            <a:pPr algn="ctr"/>
            <a:r>
              <a:rPr lang="en-US" sz="3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lang="en-US" sz="3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n collaboration with our Founding Partners and Funders:</a:t>
            </a:r>
            <a:endParaRPr lang="en-US" sz="3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2055" name="Picture 7" descr="C:\Users\Tyler\Documents\TNS\Presentations\NCL Pitch\Images\sustainable prosperity.gif"/>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10333219" y="7214990"/>
            <a:ext cx="2556313" cy="720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yler\Desktop\OTFHORIZcolour.jpg"/>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1368252" y="6660802"/>
            <a:ext cx="3544217" cy="16414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2078" y="2268314"/>
            <a:ext cx="13897644" cy="584775"/>
          </a:xfrm>
          <a:prstGeom prst="rect">
            <a:avLst/>
          </a:prstGeom>
          <a:noFill/>
        </p:spPr>
        <p:txBody>
          <a:bodyPr wrap="square" rtlCol="0">
            <a:spAutoFit/>
          </a:bodyPr>
          <a:lstStyle/>
          <a:p>
            <a:pPr algn="ctr"/>
            <a:r>
              <a:rPr lang="en-US" sz="3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a:t>
            </a:r>
            <a:r>
              <a:rPr lang="en-US" sz="3200" dirty="0" smtClean="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 powered by</a:t>
            </a:r>
            <a:endParaRPr lang="en-US" sz="3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028" name="Picture 4" descr="C:\Users\Tyler\Documents\TNS\NCL\NCL Brand Material\NCL_brand_files\NCL_brand_final.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6351" y="756146"/>
            <a:ext cx="6132457"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992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7445247" y="7883664"/>
            <a:ext cx="5471364" cy="665708"/>
          </a:xfrm>
          <a:prstGeom prst="rect">
            <a:avLst/>
          </a:prstGeom>
        </p:spPr>
        <p:txBody>
          <a:bodyPr vert="horz" lIns="111849" tIns="55924" rIns="111849" bIns="55924" rtlCol="0" anchor="ctr">
            <a:noAutofit/>
          </a:bodyPr>
          <a:lstStyle>
            <a:lvl1pPr algn="l" defTabSz="736264" rtl="0" eaLnBrk="1" latinLnBrk="0" hangingPunct="1">
              <a:spcBef>
                <a:spcPct val="0"/>
              </a:spcBef>
              <a:buNone/>
              <a:defRPr sz="1700" b="0" i="0" kern="1200">
                <a:solidFill>
                  <a:schemeClr val="accent2"/>
                </a:solidFill>
                <a:latin typeface="Source Sans Pro"/>
                <a:ea typeface="+mj-ea"/>
                <a:cs typeface="Source Sans Pro"/>
              </a:defRPr>
            </a:lvl1pPr>
          </a:lstStyle>
          <a:p>
            <a:r>
              <a:rPr lang="nl-NL" sz="2279" dirty="0">
                <a:solidFill>
                  <a:schemeClr val="tx1"/>
                </a:solidFill>
                <a:latin typeface="Verdana" panose="020B0604030504040204" pitchFamily="34" charset="0"/>
                <a:ea typeface="Verdana" panose="020B0604030504040204" pitchFamily="34" charset="0"/>
                <a:cs typeface="Verdana" panose="020B0604030504040204" pitchFamily="34" charset="0"/>
              </a:rPr>
              <a:t>@NatCapCoalition #NatCapProtocol</a:t>
            </a:r>
            <a:endParaRPr lang="en-GB" sz="2279"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2" descr="C:\Users\ica0859t\AppData\Local\Temp\wzb6bf\brand guideline logos\TwitterLogo_#55ace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16865" y="7902315"/>
            <a:ext cx="640382" cy="6403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58115" y="1874307"/>
            <a:ext cx="9957882" cy="3179909"/>
          </a:xfrm>
          <a:prstGeom prst="rect">
            <a:avLst/>
          </a:prstGeom>
        </p:spPr>
        <p:txBody>
          <a:bodyPr wrap="square">
            <a:spAutoFit/>
          </a:bodyPr>
          <a:lstStyle/>
          <a:p>
            <a:endParaRPr lang="en-US" sz="364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364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5472"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GB" sz="364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Natural Capital Protocol</a:t>
            </a:r>
            <a:endParaRPr lang="en-GB" sz="2128" b="1"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US" sz="364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09315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53707" y="4690012"/>
            <a:ext cx="4183641" cy="333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671637" y="1344339"/>
            <a:ext cx="8030936" cy="6110761"/>
            <a:chOff x="-118354" y="914817"/>
            <a:chExt cx="6798676" cy="5173130"/>
          </a:xfrm>
        </p:grpSpPr>
        <p:sp>
          <p:nvSpPr>
            <p:cNvPr id="22" name="Puzzle3"/>
            <p:cNvSpPr>
              <a:spLocks noEditPoints="1" noChangeArrowheads="1"/>
            </p:cNvSpPr>
            <p:nvPr/>
          </p:nvSpPr>
          <p:spPr bwMode="auto">
            <a:xfrm rot="18900000">
              <a:off x="3420615" y="953795"/>
              <a:ext cx="1563156" cy="24826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71219899 h 21600"/>
                <a:gd name="T10" fmla="*/ 378767321 w 21600"/>
                <a:gd name="T11" fmla="*/ 2147483647 h 21600"/>
                <a:gd name="T12" fmla="*/ 2147483647 w 21600"/>
                <a:gd name="T13" fmla="*/ 2147483647 h 21600"/>
                <a:gd name="T14" fmla="*/ 378767321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F799"/>
            </a:solidFill>
            <a:ln w="28575">
              <a:solidFill>
                <a:schemeClr val="bg1"/>
              </a:solidFill>
              <a:miter lim="800000"/>
              <a:headEnd/>
              <a:tailEnd/>
            </a:ln>
          </p:spPr>
          <p:txBody>
            <a:bodyPr/>
            <a:lstStyle/>
            <a:p>
              <a:pPr defTabSz="1079199"/>
              <a:endParaRPr lang="en-GB" sz="2432" dirty="0">
                <a:solidFill>
                  <a:prstClr val="black"/>
                </a:solidFill>
              </a:endParaRPr>
            </a:p>
          </p:txBody>
        </p:sp>
        <p:sp>
          <p:nvSpPr>
            <p:cNvPr id="31" name="Puzzle3"/>
            <p:cNvSpPr>
              <a:spLocks noEditPoints="1" noChangeArrowheads="1"/>
            </p:cNvSpPr>
            <p:nvPr/>
          </p:nvSpPr>
          <p:spPr bwMode="auto">
            <a:xfrm rot="18900000">
              <a:off x="1404323" y="2989524"/>
              <a:ext cx="1563426" cy="248252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71219899 h 21600"/>
                <a:gd name="T10" fmla="*/ 378767321 w 21600"/>
                <a:gd name="T11" fmla="*/ 2147483647 h 21600"/>
                <a:gd name="T12" fmla="*/ 2147483647 w 21600"/>
                <a:gd name="T13" fmla="*/ 2147483647 h 21600"/>
                <a:gd name="T14" fmla="*/ 378767321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16C0F3"/>
            </a:solidFill>
            <a:ln w="28575">
              <a:solidFill>
                <a:schemeClr val="bg1"/>
              </a:solidFill>
              <a:miter lim="800000"/>
              <a:headEnd/>
              <a:tailEnd/>
            </a:ln>
          </p:spPr>
          <p:txBody>
            <a:bodyPr/>
            <a:lstStyle/>
            <a:p>
              <a:pPr defTabSz="1079199"/>
              <a:endParaRPr lang="en-GB" sz="2432" dirty="0">
                <a:solidFill>
                  <a:prstClr val="black"/>
                </a:solidFill>
              </a:endParaRPr>
            </a:p>
          </p:txBody>
        </p:sp>
        <p:sp>
          <p:nvSpPr>
            <p:cNvPr id="32" name="Puzzle2"/>
            <p:cNvSpPr>
              <a:spLocks noEditPoints="1" noChangeArrowheads="1"/>
            </p:cNvSpPr>
            <p:nvPr/>
          </p:nvSpPr>
          <p:spPr bwMode="auto">
            <a:xfrm rot="18900000">
              <a:off x="-118354" y="2022729"/>
              <a:ext cx="2496144" cy="2262368"/>
            </a:xfrm>
            <a:custGeom>
              <a:avLst/>
              <a:gdLst>
                <a:gd name="T0" fmla="*/ 24510459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9026062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799"/>
            </a:solidFill>
            <a:ln w="28575">
              <a:solidFill>
                <a:schemeClr val="bg1"/>
              </a:solidFill>
              <a:miter lim="800000"/>
              <a:headEnd/>
              <a:tailEnd/>
            </a:ln>
          </p:spPr>
          <p:txBody>
            <a:bodyPr/>
            <a:lstStyle/>
            <a:p>
              <a:pPr defTabSz="1079199"/>
              <a:endParaRPr lang="en-GB" sz="2432" dirty="0">
                <a:solidFill>
                  <a:prstClr val="black"/>
                </a:solidFill>
              </a:endParaRPr>
            </a:p>
          </p:txBody>
        </p:sp>
        <p:sp>
          <p:nvSpPr>
            <p:cNvPr id="33" name="Puzzle4"/>
            <p:cNvSpPr>
              <a:spLocks noEditPoints="1" noChangeArrowheads="1"/>
            </p:cNvSpPr>
            <p:nvPr/>
          </p:nvSpPr>
          <p:spPr bwMode="auto">
            <a:xfrm rot="18900000">
              <a:off x="3827784" y="3196322"/>
              <a:ext cx="1504429" cy="2891625"/>
            </a:xfrm>
            <a:custGeom>
              <a:avLst/>
              <a:gdLst>
                <a:gd name="T0" fmla="*/ 2147483647 w 21600"/>
                <a:gd name="T1" fmla="*/ 2147483647 h 21600"/>
                <a:gd name="T2" fmla="*/ 220924575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3809537 h 21600"/>
                <a:gd name="T14" fmla="*/ 220924575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16C0F3"/>
            </a:solidFill>
            <a:ln w="28575">
              <a:solidFill>
                <a:schemeClr val="bg1"/>
              </a:solidFill>
              <a:miter lim="800000"/>
              <a:headEnd/>
              <a:tailEnd/>
            </a:ln>
          </p:spPr>
          <p:txBody>
            <a:bodyPr/>
            <a:lstStyle/>
            <a:p>
              <a:pPr defTabSz="1079199"/>
              <a:endParaRPr lang="en-GB" sz="2432" dirty="0">
                <a:solidFill>
                  <a:prstClr val="black"/>
                </a:solidFill>
              </a:endParaRPr>
            </a:p>
          </p:txBody>
        </p:sp>
        <p:sp>
          <p:nvSpPr>
            <p:cNvPr id="34" name="Puzzle1"/>
            <p:cNvSpPr>
              <a:spLocks noEditPoints="1" noChangeArrowheads="1"/>
            </p:cNvSpPr>
            <p:nvPr/>
          </p:nvSpPr>
          <p:spPr bwMode="auto">
            <a:xfrm rot="18900000">
              <a:off x="2178885" y="2639760"/>
              <a:ext cx="2527048" cy="1723474"/>
            </a:xfrm>
            <a:custGeom>
              <a:avLst/>
              <a:gdLst>
                <a:gd name="T0" fmla="*/ 2147483647 w 21600"/>
                <a:gd name="T1" fmla="*/ 2147483647 h 21600"/>
                <a:gd name="T2" fmla="*/ 2147483647 w 21600"/>
                <a:gd name="T3" fmla="*/ 238748188 h 21600"/>
                <a:gd name="T4" fmla="*/ 2147483647 w 21600"/>
                <a:gd name="T5" fmla="*/ 392266911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129434208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DAF18"/>
            </a:solidFill>
            <a:ln w="28575">
              <a:solidFill>
                <a:schemeClr val="bg1"/>
              </a:solidFill>
              <a:miter lim="800000"/>
              <a:headEnd/>
              <a:tailEnd/>
            </a:ln>
          </p:spPr>
          <p:txBody>
            <a:bodyPr/>
            <a:lstStyle/>
            <a:p>
              <a:pPr defTabSz="1079199"/>
              <a:endParaRPr lang="en-GB" sz="2432" dirty="0">
                <a:solidFill>
                  <a:prstClr val="black"/>
                </a:solidFill>
              </a:endParaRPr>
            </a:p>
          </p:txBody>
        </p:sp>
        <p:sp>
          <p:nvSpPr>
            <p:cNvPr id="35" name="Puzzle4"/>
            <p:cNvSpPr>
              <a:spLocks noEditPoints="1" noChangeArrowheads="1"/>
            </p:cNvSpPr>
            <p:nvPr/>
          </p:nvSpPr>
          <p:spPr bwMode="auto">
            <a:xfrm rot="18900000">
              <a:off x="1574407" y="914817"/>
              <a:ext cx="1504431" cy="2891625"/>
            </a:xfrm>
            <a:custGeom>
              <a:avLst/>
              <a:gdLst>
                <a:gd name="T0" fmla="*/ 2147483647 w 21600"/>
                <a:gd name="T1" fmla="*/ 2147483647 h 21600"/>
                <a:gd name="T2" fmla="*/ 220924575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3809537 h 21600"/>
                <a:gd name="T14" fmla="*/ 220924575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B0D360"/>
            </a:solidFill>
            <a:ln w="28575">
              <a:solidFill>
                <a:schemeClr val="bg1"/>
              </a:solidFill>
              <a:miter lim="800000"/>
              <a:headEnd/>
              <a:tailEnd/>
            </a:ln>
          </p:spPr>
          <p:txBody>
            <a:bodyPr/>
            <a:lstStyle/>
            <a:p>
              <a:pPr defTabSz="1079199"/>
              <a:endParaRPr lang="en-GB" sz="2432" dirty="0">
                <a:solidFill>
                  <a:prstClr val="black"/>
                </a:solidFill>
              </a:endParaRPr>
            </a:p>
          </p:txBody>
        </p:sp>
        <p:sp>
          <p:nvSpPr>
            <p:cNvPr id="36" name="Text Box 24"/>
            <p:cNvSpPr txBox="1">
              <a:spLocks noChangeArrowheads="1"/>
            </p:cNvSpPr>
            <p:nvPr/>
          </p:nvSpPr>
          <p:spPr bwMode="auto">
            <a:xfrm rot="18900000">
              <a:off x="1416451" y="3938431"/>
              <a:ext cx="1289845" cy="320868"/>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algn="ctr" defTabSz="1079199"/>
              <a:r>
                <a:rPr lang="en-GB" sz="1216" b="1" dirty="0">
                  <a:solidFill>
                    <a:srgbClr val="FFFFFF"/>
                  </a:solidFill>
                  <a:latin typeface="Verdana"/>
                  <a:ea typeface="Verdana"/>
                  <a:cs typeface="Verdana"/>
                </a:rPr>
                <a:t>Science and academia</a:t>
              </a:r>
              <a:endParaRPr lang="en-GB" sz="1824" dirty="0">
                <a:solidFill>
                  <a:prstClr val="black"/>
                </a:solidFill>
                <a:latin typeface="Times New Roman"/>
                <a:ea typeface="Times New Roman"/>
              </a:endParaRPr>
            </a:p>
          </p:txBody>
        </p:sp>
        <p:sp>
          <p:nvSpPr>
            <p:cNvPr id="37" name="Text Box 30"/>
            <p:cNvSpPr txBox="1">
              <a:spLocks noChangeArrowheads="1"/>
            </p:cNvSpPr>
            <p:nvPr/>
          </p:nvSpPr>
          <p:spPr bwMode="auto">
            <a:xfrm rot="18900000">
              <a:off x="345989" y="2833220"/>
              <a:ext cx="1337718" cy="41395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algn="ctr" defTabSz="1079199"/>
              <a:r>
                <a:rPr lang="en-GB" sz="1216" b="1" dirty="0">
                  <a:solidFill>
                    <a:srgbClr val="FFC000"/>
                  </a:solidFill>
                  <a:latin typeface="Verdana"/>
                  <a:ea typeface="Verdana"/>
                  <a:cs typeface="Verdana"/>
                </a:rPr>
                <a:t>Conservation bodies &amp; NGOs</a:t>
              </a:r>
              <a:endParaRPr lang="en-GB" sz="1824" dirty="0">
                <a:solidFill>
                  <a:prstClr val="black"/>
                </a:solidFill>
                <a:latin typeface="Times New Roman"/>
                <a:ea typeface="Times New Roman"/>
              </a:endParaRPr>
            </a:p>
          </p:txBody>
        </p:sp>
        <p:sp>
          <p:nvSpPr>
            <p:cNvPr id="38" name="Text Box 33"/>
            <p:cNvSpPr txBox="1">
              <a:spLocks noChangeArrowheads="1"/>
            </p:cNvSpPr>
            <p:nvPr/>
          </p:nvSpPr>
          <p:spPr bwMode="auto">
            <a:xfrm rot="18900000">
              <a:off x="3018914" y="3325381"/>
              <a:ext cx="932470" cy="32086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algn="ctr" defTabSz="1079199"/>
              <a:r>
                <a:rPr lang="en-GB" sz="1216" b="1" dirty="0">
                  <a:solidFill>
                    <a:srgbClr val="FFFFFF"/>
                  </a:solidFill>
                  <a:latin typeface="Verdana"/>
                  <a:ea typeface="Verdana"/>
                  <a:cs typeface="Verdana"/>
                </a:rPr>
                <a:t>Business</a:t>
              </a:r>
              <a:endParaRPr lang="en-GB" sz="1824" dirty="0">
                <a:solidFill>
                  <a:prstClr val="black"/>
                </a:solidFill>
                <a:latin typeface="Times New Roman"/>
                <a:ea typeface="Times New Roman"/>
              </a:endParaRPr>
            </a:p>
          </p:txBody>
        </p:sp>
        <p:sp>
          <p:nvSpPr>
            <p:cNvPr id="25" name="Text Box 32"/>
            <p:cNvSpPr txBox="1">
              <a:spLocks noChangeArrowheads="1"/>
            </p:cNvSpPr>
            <p:nvPr/>
          </p:nvSpPr>
          <p:spPr bwMode="auto">
            <a:xfrm rot="18900000">
              <a:off x="3434910" y="1861708"/>
              <a:ext cx="1371216" cy="540139"/>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algn="ctr" defTabSz="1079199"/>
              <a:r>
                <a:rPr lang="en-GB" sz="1216" b="1" dirty="0">
                  <a:solidFill>
                    <a:srgbClr val="FDAF18"/>
                  </a:solidFill>
                  <a:latin typeface="Verdana"/>
                  <a:ea typeface="Verdana"/>
                  <a:cs typeface="Verdana"/>
                </a:rPr>
                <a:t>Membership</a:t>
              </a:r>
              <a:endParaRPr lang="en-GB" sz="1824" dirty="0">
                <a:solidFill>
                  <a:prstClr val="black"/>
                </a:solidFill>
                <a:latin typeface="Times New Roman"/>
                <a:ea typeface="Times New Roman"/>
              </a:endParaRPr>
            </a:p>
            <a:p>
              <a:pPr algn="ctr" defTabSz="1079199"/>
              <a:r>
                <a:rPr lang="en-GB" sz="1216" b="1" dirty="0">
                  <a:solidFill>
                    <a:srgbClr val="FDAF18"/>
                  </a:solidFill>
                  <a:latin typeface="Verdana"/>
                  <a:ea typeface="Verdana"/>
                  <a:cs typeface="Verdana"/>
                </a:rPr>
                <a:t>Organizations</a:t>
              </a:r>
              <a:endParaRPr lang="en-GB" sz="1824" dirty="0">
                <a:solidFill>
                  <a:prstClr val="black"/>
                </a:solidFill>
                <a:latin typeface="Times New Roman"/>
                <a:ea typeface="Times New Roman"/>
              </a:endParaRPr>
            </a:p>
          </p:txBody>
        </p:sp>
        <p:sp>
          <p:nvSpPr>
            <p:cNvPr id="27" name="Text Box 24"/>
            <p:cNvSpPr txBox="1">
              <a:spLocks noChangeArrowheads="1"/>
            </p:cNvSpPr>
            <p:nvPr/>
          </p:nvSpPr>
          <p:spPr bwMode="auto">
            <a:xfrm rot="18900000">
              <a:off x="1585937" y="1876888"/>
              <a:ext cx="834605" cy="32086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algn="ctr" defTabSz="1079199"/>
              <a:r>
                <a:rPr lang="en-GB" sz="1216" b="1" dirty="0">
                  <a:solidFill>
                    <a:srgbClr val="FFFFFF"/>
                  </a:solidFill>
                  <a:latin typeface="Verdana"/>
                  <a:ea typeface="Verdana"/>
                  <a:cs typeface="Verdana"/>
                </a:rPr>
                <a:t>Policy</a:t>
              </a:r>
              <a:endParaRPr lang="en-GB" sz="1824" dirty="0">
                <a:solidFill>
                  <a:prstClr val="black"/>
                </a:solidFill>
                <a:latin typeface="Times New Roman"/>
                <a:ea typeface="Times New Roman"/>
              </a:endParaRPr>
            </a:p>
          </p:txBody>
        </p:sp>
        <p:sp>
          <p:nvSpPr>
            <p:cNvPr id="28" name="Text Box 30"/>
            <p:cNvSpPr txBox="1">
              <a:spLocks noChangeArrowheads="1"/>
            </p:cNvSpPr>
            <p:nvPr/>
          </p:nvSpPr>
          <p:spPr bwMode="auto">
            <a:xfrm rot="18900000">
              <a:off x="3860526" y="4123842"/>
              <a:ext cx="891541" cy="320867"/>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algn="ctr" defTabSz="1079199"/>
              <a:r>
                <a:rPr lang="en-GB" sz="1216" b="1" dirty="0">
                  <a:solidFill>
                    <a:srgbClr val="FFFFFF"/>
                  </a:solidFill>
                  <a:latin typeface="Verdana"/>
                  <a:ea typeface="Verdana"/>
                  <a:cs typeface="Verdana"/>
                </a:rPr>
                <a:t>Finance</a:t>
              </a:r>
              <a:endParaRPr lang="en-GB" sz="1824" dirty="0">
                <a:solidFill>
                  <a:prstClr val="black"/>
                </a:solidFill>
                <a:latin typeface="Times New Roman"/>
                <a:ea typeface="Times New Roman"/>
              </a:endParaRPr>
            </a:p>
          </p:txBody>
        </p:sp>
        <p:sp>
          <p:nvSpPr>
            <p:cNvPr id="40" name="Puzzle2"/>
            <p:cNvSpPr>
              <a:spLocks noEditPoints="1" noChangeArrowheads="1"/>
            </p:cNvSpPr>
            <p:nvPr/>
          </p:nvSpPr>
          <p:spPr bwMode="auto">
            <a:xfrm rot="18900000">
              <a:off x="4184178" y="2271611"/>
              <a:ext cx="2496144" cy="2262368"/>
            </a:xfrm>
            <a:custGeom>
              <a:avLst/>
              <a:gdLst>
                <a:gd name="T0" fmla="*/ 24510459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9026062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B0D360"/>
            </a:solidFill>
            <a:ln w="28575">
              <a:solidFill>
                <a:schemeClr val="bg1"/>
              </a:solidFill>
              <a:miter lim="800000"/>
              <a:headEnd/>
              <a:tailEnd/>
            </a:ln>
          </p:spPr>
          <p:txBody>
            <a:bodyPr/>
            <a:lstStyle/>
            <a:p>
              <a:pPr defTabSz="1079199"/>
              <a:endParaRPr lang="en-GB" sz="2432" dirty="0">
                <a:solidFill>
                  <a:prstClr val="black"/>
                </a:solidFill>
              </a:endParaRPr>
            </a:p>
          </p:txBody>
        </p:sp>
        <p:sp>
          <p:nvSpPr>
            <p:cNvPr id="41" name="Text Box 30"/>
            <p:cNvSpPr txBox="1">
              <a:spLocks noChangeArrowheads="1"/>
            </p:cNvSpPr>
            <p:nvPr/>
          </p:nvSpPr>
          <p:spPr bwMode="auto">
            <a:xfrm rot="18900000">
              <a:off x="4530726" y="3139124"/>
              <a:ext cx="1427091" cy="275506"/>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algn="ctr" defTabSz="1079199"/>
              <a:r>
                <a:rPr lang="en-GB" sz="1216" b="1" dirty="0">
                  <a:solidFill>
                    <a:schemeClr val="bg1"/>
                  </a:solidFill>
                  <a:latin typeface="Verdana"/>
                  <a:ea typeface="Verdana"/>
                  <a:cs typeface="Verdana"/>
                </a:rPr>
                <a:t>Standard Setters &amp; disclosure</a:t>
              </a:r>
              <a:endParaRPr lang="en-GB" sz="1824" dirty="0">
                <a:solidFill>
                  <a:schemeClr val="bg1"/>
                </a:solidFill>
                <a:latin typeface="Times New Roman"/>
                <a:ea typeface="Times New Roman"/>
              </a:endParaRPr>
            </a:p>
          </p:txBody>
        </p:sp>
      </p:grpSp>
      <p:sp>
        <p:nvSpPr>
          <p:cNvPr id="2" name="Rectangle 1"/>
          <p:cNvSpPr/>
          <p:nvPr/>
        </p:nvSpPr>
        <p:spPr>
          <a:xfrm>
            <a:off x="4299066" y="780036"/>
            <a:ext cx="5746460" cy="885948"/>
          </a:xfrm>
          <a:prstGeom prst="rect">
            <a:avLst/>
          </a:prstGeom>
        </p:spPr>
        <p:txBody>
          <a:bodyPr>
            <a:spAutoFit/>
          </a:bodyPr>
          <a:lstStyle/>
          <a:p>
            <a:pPr>
              <a:spcAft>
                <a:spcPts val="912"/>
              </a:spcAft>
            </a:pPr>
            <a:r>
              <a:rPr lang="en-US" sz="2583" dirty="0">
                <a:solidFill>
                  <a:srgbClr val="FDAF18"/>
                </a:solidFill>
                <a:latin typeface="Verdana" panose="020B0604030504040204" pitchFamily="34" charset="0"/>
                <a:ea typeface="Verdana" panose="020B0604030504040204" pitchFamily="34" charset="0"/>
                <a:cs typeface="Verdana" panose="020B0604030504040204" pitchFamily="34" charset="0"/>
              </a:rPr>
              <a:t>Who makes up the Coalition?</a:t>
            </a:r>
          </a:p>
          <a:p>
            <a:r>
              <a:rPr lang="en-US" sz="1824" dirty="0">
                <a:solidFill>
                  <a:srgbClr val="FDAF18"/>
                </a:solidFill>
                <a:latin typeface="Verdana" panose="020B0604030504040204" pitchFamily="34" charset="0"/>
                <a:ea typeface="Verdana" panose="020B0604030504040204" pitchFamily="34" charset="0"/>
                <a:cs typeface="Verdana" panose="020B0604030504040204" pitchFamily="34" charset="0"/>
              </a:rPr>
              <a:t>Putting the puzzle together</a:t>
            </a:r>
          </a:p>
        </p:txBody>
      </p:sp>
      <p:sp>
        <p:nvSpPr>
          <p:cNvPr id="20" name="Rectangle 19"/>
          <p:cNvSpPr/>
          <p:nvPr/>
        </p:nvSpPr>
        <p:spPr>
          <a:xfrm>
            <a:off x="1620109" y="6251400"/>
            <a:ext cx="6018502" cy="2100108"/>
          </a:xfrm>
          <a:prstGeom prst="rect">
            <a:avLst/>
          </a:prstGeom>
        </p:spPr>
        <p:txBody>
          <a:bodyPr wrap="square" lIns="134028" tIns="67015" rIns="134028" bIns="67015">
            <a:spAutoFit/>
          </a:bodyPr>
          <a:lstStyle/>
          <a:p>
            <a:pPr defTabSz="1079199"/>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Coalition is purpose </a:t>
            </a:r>
          </a:p>
          <a:p>
            <a:pPr defTabSz="1079199"/>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driven, bringing together a </a:t>
            </a:r>
          </a:p>
          <a:p>
            <a:pPr defTabSz="1079199"/>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wide range of stakeholders who agree to collaborate on activities to help create a world where business conserves and enhances natural capital.</a:t>
            </a:r>
            <a:endParaRPr lang="en-GB" sz="2128"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354176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937" y="998890"/>
            <a:ext cx="9495012" cy="665708"/>
          </a:xfrm>
        </p:spPr>
        <p:txBody>
          <a:bodyPr>
            <a:normAutofit fontScale="90000"/>
          </a:bodyPr>
          <a:lstStyle/>
          <a:p>
            <a:r>
              <a:rPr lang="en-GB" dirty="0" smtClean="0"/>
              <a:t>Harmonization</a:t>
            </a:r>
            <a:endParaRPr lang="en-US" dirty="0"/>
          </a:p>
        </p:txBody>
      </p:sp>
      <p:sp>
        <p:nvSpPr>
          <p:cNvPr id="4" name="Rectangle 3"/>
          <p:cNvSpPr/>
          <p:nvPr/>
        </p:nvSpPr>
        <p:spPr>
          <a:xfrm>
            <a:off x="2866903" y="1976676"/>
            <a:ext cx="8667994" cy="1117724"/>
          </a:xfrm>
          <a:prstGeom prst="rect">
            <a:avLst/>
          </a:prstGeom>
        </p:spPr>
        <p:txBody>
          <a:bodyPr wrap="square" lIns="134028" tIns="67015" rIns="134028" bIns="67015">
            <a:spAutoFit/>
          </a:bodyPr>
          <a:lstStyle/>
          <a:p>
            <a:pPr algn="ctr" defTabSz="1079199"/>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There are many different approaches to natural capital and a lot of work has been carried out already. The Natural Capital Protocol standardizes this into a single global framework</a:t>
            </a:r>
            <a:endParaRPr lang="en-GB" sz="2128"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0530" y="3406290"/>
            <a:ext cx="6800744" cy="4947714"/>
          </a:xfrm>
          <a:prstGeom prst="rect">
            <a:avLst/>
          </a:prstGeom>
        </p:spPr>
      </p:pic>
    </p:spTree>
    <p:extLst>
      <p:ext uri="{BB962C8B-B14F-4D97-AF65-F5344CB8AC3E}">
        <p14:creationId xmlns:p14="http://schemas.microsoft.com/office/powerpoint/2010/main" val="38084769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3190307" y="2069896"/>
            <a:ext cx="3572886" cy="462801"/>
          </a:xfrm>
          <a:prstGeom prst="rect">
            <a:avLst/>
          </a:prstGeom>
        </p:spPr>
        <p:txBody>
          <a:bodyPr wrap="square" lIns="134028" tIns="67015" rIns="134028" bIns="67015">
            <a:spAutoFit/>
          </a:bodyPr>
          <a:lstStyle/>
          <a:p>
            <a:pPr algn="ctr" defTabSz="1079199"/>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Developed the Protocol</a:t>
            </a:r>
          </a:p>
        </p:txBody>
      </p:sp>
      <p:sp>
        <p:nvSpPr>
          <p:cNvPr id="60" name="Rectangle 59"/>
          <p:cNvSpPr/>
          <p:nvPr/>
        </p:nvSpPr>
        <p:spPr>
          <a:xfrm>
            <a:off x="7310329" y="2069896"/>
            <a:ext cx="4655358" cy="1117724"/>
          </a:xfrm>
          <a:prstGeom prst="rect">
            <a:avLst/>
          </a:prstGeom>
        </p:spPr>
        <p:txBody>
          <a:bodyPr wrap="square" lIns="134028" tIns="67015" rIns="134028" bIns="67015">
            <a:spAutoFit/>
          </a:bodyPr>
          <a:lstStyle/>
          <a:p>
            <a:pPr algn="ctr" defTabSz="1079199"/>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Developed the sector guides, and managed the business engagement and pilot testing</a:t>
            </a:r>
            <a:endParaRPr lang="en-GB" sz="2128"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55" name="Title 1"/>
          <p:cNvSpPr>
            <a:spLocks noGrp="1"/>
          </p:cNvSpPr>
          <p:nvPr>
            <p:ph type="title"/>
          </p:nvPr>
        </p:nvSpPr>
        <p:spPr>
          <a:xfrm>
            <a:off x="4136937" y="998890"/>
            <a:ext cx="9495012" cy="665708"/>
          </a:xfrm>
        </p:spPr>
        <p:txBody>
          <a:bodyPr>
            <a:normAutofit fontScale="90000"/>
          </a:bodyPr>
          <a:lstStyle/>
          <a:p>
            <a:r>
              <a:rPr lang="en-GB" dirty="0"/>
              <a:t>A unique collaborative process</a:t>
            </a:r>
            <a:endParaRPr lang="en-US" dirty="0"/>
          </a:p>
        </p:txBody>
      </p:sp>
      <p:sp>
        <p:nvSpPr>
          <p:cNvPr id="2" name="Rectangle 1"/>
          <p:cNvSpPr/>
          <p:nvPr/>
        </p:nvSpPr>
        <p:spPr>
          <a:xfrm>
            <a:off x="7416924" y="8171059"/>
            <a:ext cx="9520173" cy="361317"/>
          </a:xfrm>
          <a:prstGeom prst="rect">
            <a:avLst/>
          </a:prstGeom>
        </p:spPr>
        <p:txBody>
          <a:bodyPr wrap="square">
            <a:spAutoFit/>
          </a:bodyPr>
          <a:lstStyle/>
          <a:p>
            <a:pPr>
              <a:lnSpc>
                <a:spcPct val="115000"/>
              </a:lnSpc>
              <a:spcAft>
                <a:spcPts val="912"/>
              </a:spcAft>
            </a:pPr>
            <a:r>
              <a:rPr lang="en-GB" sz="1520" i="1" dirty="0">
                <a:solidFill>
                  <a:schemeClr val="tx1">
                    <a:lumMod val="50000"/>
                    <a:lumOff val="50000"/>
                  </a:schemeClr>
                </a:solidFill>
                <a:latin typeface="Verdana" panose="020B0604030504040204" pitchFamily="34" charset="0"/>
                <a:ea typeface="Calibri" panose="020F0502020204030204" pitchFamily="34" charset="0"/>
                <a:cs typeface="Arial" panose="020B0604020202020204" pitchFamily="34" charset="0"/>
              </a:rPr>
              <a:t>The Coalition is hosted by ICAEW.</a:t>
            </a:r>
            <a:endParaRPr lang="en-GB" sz="1520" dirty="0">
              <a:solidFill>
                <a:schemeClr val="tx1">
                  <a:lumMod val="50000"/>
                  <a:lumOff val="50000"/>
                </a:schemeClr>
              </a:solidFill>
              <a:latin typeface="Calibri" panose="020F0502020204030204" pitchFamily="34" charset="0"/>
              <a:ea typeface="Calibri" panose="020F0502020204030204" pitchFamily="34" charset="0"/>
              <a:cs typeface="Arial" panose="020B0604020202020204" pitchFamily="34" charset="0"/>
            </a:endParaRPr>
          </a:p>
        </p:txBody>
      </p:sp>
      <p:grpSp>
        <p:nvGrpSpPr>
          <p:cNvPr id="56" name="Group 55"/>
          <p:cNvGrpSpPr>
            <a:grpSpLocks noChangeAspect="1"/>
          </p:cNvGrpSpPr>
          <p:nvPr/>
        </p:nvGrpSpPr>
        <p:grpSpPr>
          <a:xfrm>
            <a:off x="2690919" y="3078009"/>
            <a:ext cx="4202352" cy="4376605"/>
            <a:chOff x="2161034" y="-176463"/>
            <a:chExt cx="7476903" cy="7786938"/>
          </a:xfrm>
        </p:grpSpPr>
        <p:grpSp>
          <p:nvGrpSpPr>
            <p:cNvPr id="57" name="Group 56"/>
            <p:cNvGrpSpPr/>
            <p:nvPr/>
          </p:nvGrpSpPr>
          <p:grpSpPr>
            <a:xfrm>
              <a:off x="2240063" y="-101714"/>
              <a:ext cx="7318844" cy="2149732"/>
              <a:chOff x="2588188" y="-101714"/>
              <a:chExt cx="7318844" cy="2149732"/>
            </a:xfrm>
          </p:grpSpPr>
          <p:grpSp>
            <p:nvGrpSpPr>
              <p:cNvPr id="106" name="Group 105"/>
              <p:cNvGrpSpPr/>
              <p:nvPr/>
            </p:nvGrpSpPr>
            <p:grpSpPr>
              <a:xfrm>
                <a:off x="2588188" y="1101610"/>
                <a:ext cx="7318844" cy="946408"/>
                <a:chOff x="2019318" y="1057562"/>
                <a:chExt cx="7318844" cy="946408"/>
              </a:xfrm>
            </p:grpSpPr>
            <p:pic>
              <p:nvPicPr>
                <p:cNvPr id="108" name="Picture 107"/>
                <p:cNvPicPr>
                  <a:picLocks noChangeAspect="1"/>
                </p:cNvPicPr>
                <p:nvPr/>
              </p:nvPicPr>
              <p:blipFill>
                <a:blip r:embed="rId3"/>
                <a:stretch>
                  <a:fillRect/>
                </a:stretch>
              </p:blipFill>
              <p:spPr>
                <a:xfrm>
                  <a:off x="2019318" y="1190767"/>
                  <a:ext cx="1990829" cy="679998"/>
                </a:xfrm>
                <a:prstGeom prst="rect">
                  <a:avLst/>
                </a:prstGeom>
              </p:spPr>
            </p:pic>
            <p:pic>
              <p:nvPicPr>
                <p:cNvPr id="109" name="Picture 6" descr="http://www.forster.co.uk/wp-content/uploads/TheBTeam-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7646" y="1057562"/>
                  <a:ext cx="1646447" cy="94640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9"/>
                <p:cNvPicPr>
                  <a:picLocks noChangeAspect="1"/>
                </p:cNvPicPr>
                <p:nvPr/>
              </p:nvPicPr>
              <p:blipFill>
                <a:blip r:embed="rId5"/>
                <a:stretch>
                  <a:fillRect/>
                </a:stretch>
              </p:blipFill>
              <p:spPr>
                <a:xfrm>
                  <a:off x="8045218" y="1162706"/>
                  <a:ext cx="1292944" cy="736120"/>
                </a:xfrm>
                <a:prstGeom prst="rect">
                  <a:avLst/>
                </a:prstGeom>
              </p:spPr>
            </p:pic>
            <p:pic>
              <p:nvPicPr>
                <p:cNvPr id="111" name="Picture 48" descr="http://www.norexeco.com/wp-content/uploads/pwc-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1592" y="1106010"/>
                  <a:ext cx="1046129" cy="849513"/>
                </a:xfrm>
                <a:prstGeom prst="rect">
                  <a:avLst/>
                </a:prstGeom>
                <a:noFill/>
                <a:extLst>
                  <a:ext uri="{909E8E84-426E-40dd-AFC4-6F175D3DCCD1}">
                    <a14:hiddenFill xmlns:a14="http://schemas.microsoft.com/office/drawing/2010/main">
                      <a:solidFill>
                        <a:srgbClr val="FFFFFF"/>
                      </a:solidFill>
                    </a14:hiddenFill>
                  </a:ext>
                </a:extLst>
              </p:spPr>
            </p:pic>
          </p:grpSp>
          <p:pic>
            <p:nvPicPr>
              <p:cNvPr id="107" name="Picture 106"/>
              <p:cNvPicPr>
                <a:picLocks noChangeAspect="1"/>
              </p:cNvPicPr>
              <p:nvPr/>
            </p:nvPicPr>
            <p:blipFill rotWithShape="1">
              <a:blip r:embed="rId7" cstate="print">
                <a:extLst>
                  <a:ext uri="{28A0092B-C50C-407E-A947-70E740481C1C}">
                    <a14:useLocalDpi xmlns:a14="http://schemas.microsoft.com/office/drawing/2010/main" val="0"/>
                  </a:ext>
                </a:extLst>
              </a:blip>
              <a:srcRect l="7887" t="26421" r="8071" b="26576"/>
              <a:stretch/>
            </p:blipFill>
            <p:spPr>
              <a:xfrm>
                <a:off x="4697413" y="-101714"/>
                <a:ext cx="3100394" cy="1040400"/>
              </a:xfrm>
              <a:prstGeom prst="rect">
                <a:avLst/>
              </a:prstGeom>
            </p:spPr>
          </p:pic>
        </p:grpSp>
        <p:grpSp>
          <p:nvGrpSpPr>
            <p:cNvPr id="58" name="Group 57"/>
            <p:cNvGrpSpPr/>
            <p:nvPr/>
          </p:nvGrpSpPr>
          <p:grpSpPr>
            <a:xfrm>
              <a:off x="2279511" y="2240521"/>
              <a:ext cx="7126748" cy="2062518"/>
              <a:chOff x="2976379" y="2240521"/>
              <a:chExt cx="7126748" cy="2062518"/>
            </a:xfrm>
          </p:grpSpPr>
          <p:grpSp>
            <p:nvGrpSpPr>
              <p:cNvPr id="95" name="Group 94"/>
              <p:cNvGrpSpPr/>
              <p:nvPr/>
            </p:nvGrpSpPr>
            <p:grpSpPr>
              <a:xfrm>
                <a:off x="4923964" y="3224345"/>
                <a:ext cx="5179163" cy="1078694"/>
                <a:chOff x="4257721" y="3224345"/>
                <a:chExt cx="5179163" cy="1078694"/>
              </a:xfrm>
            </p:grpSpPr>
            <p:pic>
              <p:nvPicPr>
                <p:cNvPr id="102" name="Picture 34" descr="http://www.comlsecretariat.org/wp-content/uploads/2010/11/WWF-logo-250x248.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87063" y="3224345"/>
                  <a:ext cx="1015920" cy="1078694"/>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2" descr="http://www.cbd.int/images/logos/org/logo-org-1637-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8346" y="3260899"/>
                  <a:ext cx="1165533" cy="1005586"/>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4" descr="https://lh4.googleusercontent.com/-0nJ16iVBQVM/AAAAAAAAAAI/AAAAAAAAACo/CR5xmkuZG7c/phot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57721" y="3316447"/>
                  <a:ext cx="837441" cy="89449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10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16167" y="3442630"/>
                  <a:ext cx="1520717" cy="642122"/>
                </a:xfrm>
                <a:prstGeom prst="rect">
                  <a:avLst/>
                </a:prstGeom>
              </p:spPr>
            </p:pic>
          </p:grpSp>
          <p:grpSp>
            <p:nvGrpSpPr>
              <p:cNvPr id="96" name="Group 95"/>
              <p:cNvGrpSpPr/>
              <p:nvPr/>
            </p:nvGrpSpPr>
            <p:grpSpPr>
              <a:xfrm>
                <a:off x="2976379" y="2240521"/>
                <a:ext cx="7087581" cy="1766879"/>
                <a:chOff x="3072136" y="2240521"/>
                <a:chExt cx="7087581" cy="1766879"/>
              </a:xfrm>
            </p:grpSpPr>
            <p:pic>
              <p:nvPicPr>
                <p:cNvPr id="97" name="Picture 20" descr="https://encrypted-tbn2.gstatic.com/images?q=tbn:ANd9GcRn0mJnPodFdan3t_1GruslkE3nVnwGEkQ0yda7a8osWIDy7Cc3hbOjT0M"/>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72136" y="3519984"/>
                  <a:ext cx="1734402" cy="48741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6" descr="http://vamanufacturers.com/wp-content/uploads/2012/05/ERM-logo-2in-wpcf_300x394.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75686" y="2240521"/>
                  <a:ext cx="684031" cy="961563"/>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9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67222" y="2380382"/>
                  <a:ext cx="825937" cy="681843"/>
                </a:xfrm>
                <a:prstGeom prst="rect">
                  <a:avLst/>
                </a:prstGeom>
              </p:spPr>
            </p:pic>
            <p:pic>
              <p:nvPicPr>
                <p:cNvPr id="100" name="Picture 9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35563" y="2578141"/>
                  <a:ext cx="2699999" cy="286328"/>
                </a:xfrm>
                <a:prstGeom prst="rect">
                  <a:avLst/>
                </a:prstGeom>
              </p:spPr>
            </p:pic>
            <p:pic>
              <p:nvPicPr>
                <p:cNvPr id="101" name="Picture 10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77965" y="2271304"/>
                  <a:ext cx="2355318" cy="900002"/>
                </a:xfrm>
                <a:prstGeom prst="rect">
                  <a:avLst/>
                </a:prstGeom>
              </p:spPr>
            </p:pic>
          </p:grpSp>
        </p:grpSp>
        <p:grpSp>
          <p:nvGrpSpPr>
            <p:cNvPr id="61" name="Group 60"/>
            <p:cNvGrpSpPr/>
            <p:nvPr/>
          </p:nvGrpSpPr>
          <p:grpSpPr>
            <a:xfrm>
              <a:off x="2206081" y="4600446"/>
              <a:ext cx="7386808" cy="2935693"/>
              <a:chOff x="1107416" y="4600446"/>
              <a:chExt cx="7386808" cy="2935693"/>
            </a:xfrm>
          </p:grpSpPr>
          <p:grpSp>
            <p:nvGrpSpPr>
              <p:cNvPr id="78" name="Group 77"/>
              <p:cNvGrpSpPr/>
              <p:nvPr/>
            </p:nvGrpSpPr>
            <p:grpSpPr>
              <a:xfrm>
                <a:off x="1117117" y="4600446"/>
                <a:ext cx="7367406" cy="998671"/>
                <a:chOff x="1058811" y="4600446"/>
                <a:chExt cx="7367406" cy="998671"/>
              </a:xfrm>
            </p:grpSpPr>
            <p:pic>
              <p:nvPicPr>
                <p:cNvPr id="90" name="Picture 44" descr="http://thecostaricanews.com/wp-content/uploads/2013/01/deloitte.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95897" y="4915924"/>
                  <a:ext cx="1290749" cy="36771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70" descr="ENI.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68107" y="4758151"/>
                  <a:ext cx="558110" cy="68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9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58811" y="4600446"/>
                  <a:ext cx="1800000" cy="998671"/>
                </a:xfrm>
                <a:prstGeom prst="rect">
                  <a:avLst/>
                </a:prstGeom>
              </p:spPr>
            </p:pic>
            <p:pic>
              <p:nvPicPr>
                <p:cNvPr id="93" name="Picture 9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80886" y="4740117"/>
                  <a:ext cx="1392936" cy="719328"/>
                </a:xfrm>
                <a:prstGeom prst="rect">
                  <a:avLst/>
                </a:prstGeom>
              </p:spPr>
            </p:pic>
            <p:pic>
              <p:nvPicPr>
                <p:cNvPr id="94" name="Picture 9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508721" y="4899981"/>
                  <a:ext cx="1037312" cy="399600"/>
                </a:xfrm>
                <a:prstGeom prst="rect">
                  <a:avLst/>
                </a:prstGeom>
              </p:spPr>
            </p:pic>
          </p:grpSp>
          <p:grpSp>
            <p:nvGrpSpPr>
              <p:cNvPr id="79" name="Group 78"/>
              <p:cNvGrpSpPr/>
              <p:nvPr/>
            </p:nvGrpSpPr>
            <p:grpSpPr>
              <a:xfrm>
                <a:off x="1979941" y="6907180"/>
                <a:ext cx="5641759" cy="628959"/>
                <a:chOff x="1991023" y="6907180"/>
                <a:chExt cx="5641759" cy="628959"/>
              </a:xfrm>
            </p:grpSpPr>
            <p:pic>
              <p:nvPicPr>
                <p:cNvPr id="86" name="Picture 30" descr="http://upload.wikimedia.org/wikipedia/en/0/0b/World_Resources_Institute_logo.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149790" y="6946082"/>
                  <a:ext cx="1482992" cy="55115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p:cNvPicPr>
                  <a:picLocks noChangeAspect="1"/>
                </p:cNvPicPr>
                <p:nvPr/>
              </p:nvPicPr>
              <p:blipFill>
                <a:blip r:embed="rId23"/>
                <a:stretch>
                  <a:fillRect/>
                </a:stretch>
              </p:blipFill>
              <p:spPr>
                <a:xfrm>
                  <a:off x="4268826" y="6907180"/>
                  <a:ext cx="1530065" cy="628959"/>
                </a:xfrm>
                <a:prstGeom prst="rect">
                  <a:avLst/>
                </a:prstGeom>
              </p:spPr>
            </p:pic>
            <p:pic>
              <p:nvPicPr>
                <p:cNvPr id="88" name="Picture 8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251924" y="6915659"/>
                  <a:ext cx="666001" cy="612000"/>
                </a:xfrm>
                <a:prstGeom prst="rect">
                  <a:avLst/>
                </a:prstGeom>
              </p:spPr>
            </p:pic>
            <p:pic>
              <p:nvPicPr>
                <p:cNvPr id="89" name="Picture 8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991023" y="6987659"/>
                  <a:ext cx="910000" cy="468000"/>
                </a:xfrm>
                <a:prstGeom prst="rect">
                  <a:avLst/>
                </a:prstGeom>
              </p:spPr>
            </p:pic>
          </p:grpSp>
          <p:grpSp>
            <p:nvGrpSpPr>
              <p:cNvPr id="80" name="Group 79"/>
              <p:cNvGrpSpPr/>
              <p:nvPr/>
            </p:nvGrpSpPr>
            <p:grpSpPr>
              <a:xfrm>
                <a:off x="1107416" y="5770749"/>
                <a:ext cx="7386808" cy="964800"/>
                <a:chOff x="1156021" y="5647094"/>
                <a:chExt cx="7386808" cy="964800"/>
              </a:xfrm>
            </p:grpSpPr>
            <p:pic>
              <p:nvPicPr>
                <p:cNvPr id="81" name="Picture 18" descr="http://gistadvisory.com/images/logo.jpg"/>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r="5092"/>
                <a:stretch/>
              </p:blipFill>
              <p:spPr bwMode="auto">
                <a:xfrm>
                  <a:off x="1156021" y="5695893"/>
                  <a:ext cx="1571915" cy="867203"/>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923010" y="5647094"/>
                  <a:ext cx="1556129" cy="964800"/>
                </a:xfrm>
                <a:prstGeom prst="rect">
                  <a:avLst/>
                </a:prstGeom>
              </p:spPr>
            </p:pic>
            <p:pic>
              <p:nvPicPr>
                <p:cNvPr id="83" name="Picture 8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221076" y="5852294"/>
                  <a:ext cx="1321753" cy="554400"/>
                </a:xfrm>
                <a:prstGeom prst="rect">
                  <a:avLst/>
                </a:prstGeom>
              </p:spPr>
            </p:pic>
            <p:pic>
              <p:nvPicPr>
                <p:cNvPr id="84" name="Picture 8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149790" y="5855894"/>
                  <a:ext cx="720385" cy="547200"/>
                </a:xfrm>
                <a:prstGeom prst="rect">
                  <a:avLst/>
                </a:prstGeom>
              </p:spPr>
            </p:pic>
            <p:pic>
              <p:nvPicPr>
                <p:cNvPr id="85" name="Picture 8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538891" y="5769494"/>
                  <a:ext cx="1259998" cy="720000"/>
                </a:xfrm>
                <a:prstGeom prst="rect">
                  <a:avLst/>
                </a:prstGeom>
              </p:spPr>
            </p:pic>
          </p:grpSp>
        </p:grpSp>
        <p:grpSp>
          <p:nvGrpSpPr>
            <p:cNvPr id="62" name="Group 61"/>
            <p:cNvGrpSpPr/>
            <p:nvPr/>
          </p:nvGrpSpPr>
          <p:grpSpPr>
            <a:xfrm>
              <a:off x="2161034" y="-176463"/>
              <a:ext cx="7476903" cy="7786938"/>
              <a:chOff x="2161034" y="-176463"/>
              <a:chExt cx="7476903" cy="7786938"/>
            </a:xfrm>
          </p:grpSpPr>
          <p:sp>
            <p:nvSpPr>
              <p:cNvPr id="63" name="Rounded Rectangle 62"/>
              <p:cNvSpPr/>
              <p:nvPr/>
            </p:nvSpPr>
            <p:spPr>
              <a:xfrm>
                <a:off x="2161034" y="-176463"/>
                <a:ext cx="7476902" cy="2278984"/>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28"/>
              </a:p>
            </p:txBody>
          </p:sp>
          <p:sp>
            <p:nvSpPr>
              <p:cNvPr id="65" name="Rounded Rectangle 64"/>
              <p:cNvSpPr/>
              <p:nvPr/>
            </p:nvSpPr>
            <p:spPr>
              <a:xfrm>
                <a:off x="2161035" y="2155357"/>
                <a:ext cx="7476902" cy="2292065"/>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28"/>
              </a:p>
            </p:txBody>
          </p:sp>
          <p:sp>
            <p:nvSpPr>
              <p:cNvPr id="77" name="Rounded Rectangle 76"/>
              <p:cNvSpPr/>
              <p:nvPr/>
            </p:nvSpPr>
            <p:spPr>
              <a:xfrm>
                <a:off x="2161034" y="4520008"/>
                <a:ext cx="7476902" cy="3090467"/>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28"/>
              </a:p>
            </p:txBody>
          </p:sp>
        </p:grpSp>
      </p:grpSp>
      <p:grpSp>
        <p:nvGrpSpPr>
          <p:cNvPr id="112" name="Group 111"/>
          <p:cNvGrpSpPr>
            <a:grpSpLocks noChangeAspect="1"/>
          </p:cNvGrpSpPr>
          <p:nvPr/>
        </p:nvGrpSpPr>
        <p:grpSpPr>
          <a:xfrm>
            <a:off x="8308139" y="3734085"/>
            <a:ext cx="2682672" cy="3282454"/>
            <a:chOff x="3086100" y="352425"/>
            <a:chExt cx="4865349" cy="5953125"/>
          </a:xfrm>
        </p:grpSpPr>
        <p:grpSp>
          <p:nvGrpSpPr>
            <p:cNvPr id="113" name="Group 112"/>
            <p:cNvGrpSpPr/>
            <p:nvPr/>
          </p:nvGrpSpPr>
          <p:grpSpPr>
            <a:xfrm>
              <a:off x="3266954" y="478303"/>
              <a:ext cx="4684495" cy="5467082"/>
              <a:chOff x="3266954" y="478303"/>
              <a:chExt cx="4684495" cy="5467082"/>
            </a:xfrm>
          </p:grpSpPr>
          <p:pic>
            <p:nvPicPr>
              <p:cNvPr id="115" name="Picture 114"/>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4994817" y="478303"/>
                <a:ext cx="1228768" cy="1170000"/>
              </a:xfrm>
              <a:prstGeom prst="rect">
                <a:avLst/>
              </a:prstGeom>
            </p:spPr>
          </p:pic>
          <p:grpSp>
            <p:nvGrpSpPr>
              <p:cNvPr id="116" name="Group 115"/>
              <p:cNvGrpSpPr/>
              <p:nvPr/>
            </p:nvGrpSpPr>
            <p:grpSpPr>
              <a:xfrm>
                <a:off x="3487663" y="4865385"/>
                <a:ext cx="4243076" cy="1080000"/>
                <a:chOff x="3558772" y="4103385"/>
                <a:chExt cx="4243076" cy="1080000"/>
              </a:xfrm>
            </p:grpSpPr>
            <p:pic>
              <p:nvPicPr>
                <p:cNvPr id="124" name="Picture 12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558772" y="4103385"/>
                  <a:ext cx="1080000" cy="1080000"/>
                </a:xfrm>
                <a:prstGeom prst="rect">
                  <a:avLst/>
                </a:prstGeom>
              </p:spPr>
            </p:pic>
            <p:pic>
              <p:nvPicPr>
                <p:cNvPr id="125" name="Picture 12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344667" y="4103385"/>
                  <a:ext cx="2457181" cy="1080000"/>
                </a:xfrm>
                <a:prstGeom prst="rect">
                  <a:avLst/>
                </a:prstGeom>
              </p:spPr>
            </p:pic>
          </p:grpSp>
          <p:grpSp>
            <p:nvGrpSpPr>
              <p:cNvPr id="117" name="Group 116"/>
              <p:cNvGrpSpPr/>
              <p:nvPr/>
            </p:nvGrpSpPr>
            <p:grpSpPr>
              <a:xfrm>
                <a:off x="3509660" y="1845074"/>
                <a:ext cx="4199083" cy="1080000"/>
                <a:chOff x="3558772" y="1059450"/>
                <a:chExt cx="4199083" cy="1080000"/>
              </a:xfrm>
            </p:grpSpPr>
            <p:pic>
              <p:nvPicPr>
                <p:cNvPr id="122" name="Picture 121"/>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388659" y="1194450"/>
                  <a:ext cx="2369196" cy="810000"/>
                </a:xfrm>
                <a:prstGeom prst="rect">
                  <a:avLst/>
                </a:prstGeom>
              </p:spPr>
            </p:pic>
            <p:pic>
              <p:nvPicPr>
                <p:cNvPr id="123" name="Picture 122"/>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558772" y="1059450"/>
                  <a:ext cx="1080000" cy="1080000"/>
                </a:xfrm>
                <a:prstGeom prst="rect">
                  <a:avLst/>
                </a:prstGeom>
              </p:spPr>
            </p:pic>
          </p:grpSp>
          <p:grpSp>
            <p:nvGrpSpPr>
              <p:cNvPr id="118" name="Group 117"/>
              <p:cNvGrpSpPr/>
              <p:nvPr/>
            </p:nvGrpSpPr>
            <p:grpSpPr>
              <a:xfrm>
                <a:off x="3266954" y="3121845"/>
                <a:ext cx="4684495" cy="900000"/>
                <a:chOff x="3266954" y="2358609"/>
                <a:chExt cx="4684495" cy="900000"/>
              </a:xfrm>
            </p:grpSpPr>
            <p:pic>
              <p:nvPicPr>
                <p:cNvPr id="120" name="Picture 119"/>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266954" y="2358609"/>
                  <a:ext cx="1663637" cy="900000"/>
                </a:xfrm>
                <a:prstGeom prst="rect">
                  <a:avLst/>
                </a:prstGeom>
              </p:spPr>
            </p:pic>
            <p:pic>
              <p:nvPicPr>
                <p:cNvPr id="121" name="Picture 120"/>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195066" y="2403609"/>
                  <a:ext cx="2756383" cy="810000"/>
                </a:xfrm>
                <a:prstGeom prst="rect">
                  <a:avLst/>
                </a:prstGeom>
              </p:spPr>
            </p:pic>
          </p:grpSp>
          <p:pic>
            <p:nvPicPr>
              <p:cNvPr id="119" name="Picture 118"/>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744546" y="4218616"/>
                <a:ext cx="3729310" cy="450000"/>
              </a:xfrm>
              <a:prstGeom prst="rect">
                <a:avLst/>
              </a:prstGeom>
            </p:spPr>
          </p:pic>
        </p:grpSp>
        <p:sp>
          <p:nvSpPr>
            <p:cNvPr id="114" name="Rounded Rectangle 113"/>
            <p:cNvSpPr/>
            <p:nvPr/>
          </p:nvSpPr>
          <p:spPr>
            <a:xfrm>
              <a:off x="3086100" y="352425"/>
              <a:ext cx="4865349" cy="5953125"/>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28"/>
            </a:p>
          </p:txBody>
        </p:sp>
      </p:grpSp>
      <p:pic>
        <p:nvPicPr>
          <p:cNvPr id="3" name="Picture 2"/>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0585276" y="7550958"/>
            <a:ext cx="1229765" cy="1641227"/>
          </a:xfrm>
          <a:prstGeom prst="rect">
            <a:avLst/>
          </a:prstGeom>
        </p:spPr>
      </p:pic>
    </p:spTree>
    <p:extLst>
      <p:ext uri="{BB962C8B-B14F-4D97-AF65-F5344CB8AC3E}">
        <p14:creationId xmlns:p14="http://schemas.microsoft.com/office/powerpoint/2010/main" val="108961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06470" y="1949652"/>
            <a:ext cx="3166662" cy="16043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8913" tIns="69459" rIns="138913" bIns="69459" rtlCol="0" anchor="ctr">
            <a:spAutoFit/>
          </a:bodyPr>
          <a:lstStyle/>
          <a:p>
            <a:pPr lvl="2" algn="ctr"/>
            <a:r>
              <a:rPr lang="en-US" sz="2128" b="1" dirty="0">
                <a:solidFill>
                  <a:srgbClr val="4D4D4F"/>
                </a:solidFill>
                <a:latin typeface="Verdana" panose="020B0604030504040204" pitchFamily="34" charset="0"/>
                <a:ea typeface="Verdana" panose="020B0604030504040204" pitchFamily="34" charset="0"/>
                <a:cs typeface="Verdana" panose="020B0604030504040204" pitchFamily="34" charset="0"/>
              </a:rPr>
              <a:t>8 </a:t>
            </a:r>
          </a:p>
          <a:p>
            <a:pPr lvl="2" algn="ctr"/>
            <a:r>
              <a:rPr lang="en-US" sz="2128" b="1" dirty="0">
                <a:solidFill>
                  <a:srgbClr val="4D4D4F"/>
                </a:solidFill>
                <a:latin typeface="Verdana" panose="020B0604030504040204" pitchFamily="34" charset="0"/>
                <a:ea typeface="Verdana" panose="020B0604030504040204" pitchFamily="34" charset="0"/>
                <a:cs typeface="Verdana" panose="020B0604030504040204" pitchFamily="34" charset="0"/>
              </a:rPr>
              <a:t>Adoption Factors</a:t>
            </a:r>
          </a:p>
        </p:txBody>
      </p:sp>
      <p:sp>
        <p:nvSpPr>
          <p:cNvPr id="15" name="Double Bracket 14"/>
          <p:cNvSpPr>
            <a:spLocks noChangeArrowheads="1"/>
          </p:cNvSpPr>
          <p:nvPr/>
        </p:nvSpPr>
        <p:spPr bwMode="auto">
          <a:xfrm>
            <a:off x="1838964" y="2749703"/>
            <a:ext cx="3611100" cy="5252532"/>
          </a:xfrm>
          <a:prstGeom prst="bracketPair">
            <a:avLst>
              <a:gd name="adj" fmla="val 8051"/>
            </a:avLst>
          </a:prstGeom>
          <a:noFill/>
          <a:ln w="38100">
            <a:solidFill>
              <a:srgbClr val="FDAF18"/>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9BBB59">
                      <a:gamma/>
                      <a:shade val="60000"/>
                      <a:invGamma/>
                    </a:srgbClr>
                  </a:outerShdw>
                </a:effectLst>
              </a14:hiddenEffects>
            </a:ext>
          </a:extLst>
        </p:spPr>
        <p:txBody>
          <a:bodyPr rot="0" vert="horz" wrap="square" lIns="69459" tIns="69459" rIns="69459" bIns="69459" numCol="1" anchor="t" anchorCtr="0" upright="1">
            <a:noAutofit/>
          </a:bodyPr>
          <a:lstStyle/>
          <a:p>
            <a:pPr indent="-1118897"/>
            <a:endParaRPr lang="en-US" sz="1824" b="1" u="sng"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marL="434122" indent="-434122">
              <a:buFontTx/>
              <a:buChar char="-"/>
            </a:pPr>
            <a:endParaRPr lang="en-US" sz="1824" dirty="0">
              <a:latin typeface="Verdana" panose="020B0604030504040204" pitchFamily="34" charset="0"/>
              <a:ea typeface="Verdana" panose="020B0604030504040204" pitchFamily="34" charset="0"/>
              <a:cs typeface="Verdana" panose="020B0604030504040204" pitchFamily="34" charset="0"/>
            </a:endParaRPr>
          </a:p>
          <a:p>
            <a:pPr marL="434122" indent="-434122">
              <a:buFontTx/>
              <a:buChar char="-"/>
            </a:pPr>
            <a:r>
              <a:rPr lang="en-US" sz="1824" dirty="0">
                <a:latin typeface="Verdana" panose="020B0604030504040204" pitchFamily="34" charset="0"/>
                <a:ea typeface="Verdana" panose="020B0604030504040204" pitchFamily="34" charset="0"/>
                <a:cs typeface="Verdana" panose="020B0604030504040204" pitchFamily="34" charset="0"/>
              </a:rPr>
              <a:t>Accessible</a:t>
            </a:r>
          </a:p>
          <a:p>
            <a:pPr marL="434122" indent="-434122">
              <a:buFontTx/>
              <a:buChar char="-"/>
            </a:pPr>
            <a:r>
              <a:rPr lang="en-US" sz="1824" dirty="0">
                <a:latin typeface="Verdana" panose="020B0604030504040204" pitchFamily="34" charset="0"/>
                <a:ea typeface="Verdana" panose="020B0604030504040204" pitchFamily="34" charset="0"/>
                <a:cs typeface="Verdana" panose="020B0604030504040204" pitchFamily="34" charset="0"/>
              </a:rPr>
              <a:t>Flexible</a:t>
            </a:r>
          </a:p>
          <a:p>
            <a:pPr marL="434122" indent="-434122">
              <a:buFontTx/>
              <a:buChar char="-"/>
            </a:pPr>
            <a:r>
              <a:rPr lang="en-US" sz="1824" dirty="0">
                <a:latin typeface="Verdana" panose="020B0604030504040204" pitchFamily="34" charset="0"/>
                <a:ea typeface="Verdana" panose="020B0604030504040204" pitchFamily="34" charset="0"/>
                <a:cs typeface="Verdana" panose="020B0604030504040204" pitchFamily="34" charset="0"/>
              </a:rPr>
              <a:t>Aligned</a:t>
            </a:r>
          </a:p>
          <a:p>
            <a:pPr marL="434122" indent="-434122">
              <a:buFontTx/>
              <a:buChar char="-"/>
            </a:pPr>
            <a:endParaRPr lang="en-US" sz="1824" dirty="0">
              <a:latin typeface="Verdana" panose="020B0604030504040204" pitchFamily="34" charset="0"/>
              <a:ea typeface="Verdana" panose="020B0604030504040204" pitchFamily="34" charset="0"/>
              <a:cs typeface="Verdana" panose="020B0604030504040204" pitchFamily="34" charset="0"/>
            </a:endParaRPr>
          </a:p>
          <a:p>
            <a:pPr marL="434122" indent="-434122">
              <a:buFontTx/>
              <a:buChar char="-"/>
            </a:pPr>
            <a:endParaRPr lang="en-US" sz="1824" dirty="0">
              <a:latin typeface="Verdana" panose="020B0604030504040204" pitchFamily="34" charset="0"/>
              <a:ea typeface="Verdana" panose="020B0604030504040204" pitchFamily="34" charset="0"/>
              <a:cs typeface="Verdana" panose="020B0604030504040204" pitchFamily="34" charset="0"/>
            </a:endParaRPr>
          </a:p>
          <a:p>
            <a:pPr marL="434122" indent="-434122">
              <a:buFontTx/>
              <a:buChar char="-"/>
            </a:pPr>
            <a:endParaRPr lang="en-US" sz="1824" dirty="0">
              <a:latin typeface="Verdana" panose="020B0604030504040204" pitchFamily="34" charset="0"/>
              <a:ea typeface="Verdana" panose="020B0604030504040204" pitchFamily="34" charset="0"/>
              <a:cs typeface="Verdana" panose="020B0604030504040204" pitchFamily="34" charset="0"/>
            </a:endParaRPr>
          </a:p>
          <a:p>
            <a:pPr marL="434122" indent="-434122">
              <a:buFontTx/>
              <a:buChar char="-"/>
            </a:pPr>
            <a:r>
              <a:rPr lang="en-US" sz="1824" dirty="0">
                <a:latin typeface="Verdana" panose="020B0604030504040204" pitchFamily="34" charset="0"/>
                <a:ea typeface="Verdana" panose="020B0604030504040204" pitchFamily="34" charset="0"/>
                <a:cs typeface="Verdana" panose="020B0604030504040204" pitchFamily="34" charset="0"/>
              </a:rPr>
              <a:t>Credibility</a:t>
            </a:r>
          </a:p>
          <a:p>
            <a:pPr marL="434122" indent="-434122">
              <a:buFontTx/>
              <a:buChar char="-"/>
            </a:pPr>
            <a:r>
              <a:rPr lang="en-US" sz="1824" dirty="0">
                <a:latin typeface="Verdana" panose="020B0604030504040204" pitchFamily="34" charset="0"/>
                <a:ea typeface="Verdana" panose="020B0604030504040204" pitchFamily="34" charset="0"/>
                <a:cs typeface="Verdana" panose="020B0604030504040204" pitchFamily="34" charset="0"/>
              </a:rPr>
              <a:t>Relevance</a:t>
            </a:r>
          </a:p>
          <a:p>
            <a:pPr marL="434122" indent="-434122">
              <a:buFontTx/>
              <a:buChar char="-"/>
            </a:pPr>
            <a:endParaRPr lang="en-US" sz="1824" dirty="0">
              <a:latin typeface="Verdana" panose="020B0604030504040204" pitchFamily="34" charset="0"/>
              <a:ea typeface="Verdana" panose="020B0604030504040204" pitchFamily="34" charset="0"/>
              <a:cs typeface="Verdana" panose="020B0604030504040204" pitchFamily="34" charset="0"/>
            </a:endParaRPr>
          </a:p>
          <a:p>
            <a:pPr marL="434122" indent="-434122">
              <a:buFontTx/>
              <a:buChar char="-"/>
            </a:pPr>
            <a:endParaRPr lang="en-US" sz="1824" dirty="0">
              <a:latin typeface="Verdana" panose="020B0604030504040204" pitchFamily="34" charset="0"/>
              <a:ea typeface="Verdana" panose="020B0604030504040204" pitchFamily="34" charset="0"/>
              <a:cs typeface="Verdana" panose="020B0604030504040204" pitchFamily="34" charset="0"/>
            </a:endParaRPr>
          </a:p>
          <a:p>
            <a:pPr marL="434122" indent="-434122">
              <a:buFontTx/>
              <a:buChar char="-"/>
            </a:pPr>
            <a:endParaRPr lang="en-US" sz="1824" dirty="0">
              <a:latin typeface="Verdana" panose="020B0604030504040204" pitchFamily="34" charset="0"/>
              <a:ea typeface="Verdana" panose="020B0604030504040204" pitchFamily="34" charset="0"/>
              <a:cs typeface="Verdana" panose="020B0604030504040204" pitchFamily="34" charset="0"/>
            </a:endParaRPr>
          </a:p>
          <a:p>
            <a:pPr marL="434122" indent="-434122">
              <a:buFontTx/>
              <a:buChar char="-"/>
            </a:pPr>
            <a:r>
              <a:rPr lang="en-US" sz="1824" dirty="0">
                <a:latin typeface="Verdana" panose="020B0604030504040204" pitchFamily="34" charset="0"/>
                <a:ea typeface="Verdana" panose="020B0604030504040204" pitchFamily="34" charset="0"/>
                <a:cs typeface="Verdana" panose="020B0604030504040204" pitchFamily="34" charset="0"/>
              </a:rPr>
              <a:t>Comparable</a:t>
            </a:r>
          </a:p>
          <a:p>
            <a:pPr marL="434122" indent="-434122">
              <a:buFontTx/>
              <a:buChar char="-"/>
            </a:pPr>
            <a:r>
              <a:rPr lang="en-US" sz="1824" dirty="0">
                <a:latin typeface="Verdana" panose="020B0604030504040204" pitchFamily="34" charset="0"/>
                <a:ea typeface="Verdana" panose="020B0604030504040204" pitchFamily="34" charset="0"/>
                <a:cs typeface="Verdana" panose="020B0604030504040204" pitchFamily="34" charset="0"/>
              </a:rPr>
              <a:t>Decision-useful</a:t>
            </a:r>
          </a:p>
          <a:p>
            <a:pPr marL="434122" indent="-434122">
              <a:buFontTx/>
              <a:buChar char="-"/>
            </a:pPr>
            <a:r>
              <a:rPr lang="en-US" sz="1824" dirty="0">
                <a:latin typeface="Verdana" panose="020B0604030504040204" pitchFamily="34" charset="0"/>
                <a:ea typeface="Verdana" panose="020B0604030504040204" pitchFamily="34" charset="0"/>
                <a:cs typeface="Verdana" panose="020B0604030504040204" pitchFamily="34" charset="0"/>
              </a:rPr>
              <a:t>Unlocks value</a:t>
            </a: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6106629" y="1949653"/>
            <a:ext cx="2626254" cy="16043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8913" tIns="69459" rIns="138913" bIns="69459" rtlCol="0" anchor="ctr">
            <a:spAutoFit/>
          </a:bodyPr>
          <a:lstStyle/>
          <a:p>
            <a:pPr lvl="2" algn="ctr"/>
            <a:r>
              <a:rPr lang="en-US" sz="2128" b="1" dirty="0">
                <a:solidFill>
                  <a:srgbClr val="4D4D4F"/>
                </a:solidFill>
                <a:latin typeface="Verdana" panose="020B0604030504040204" pitchFamily="34" charset="0"/>
                <a:ea typeface="Verdana" panose="020B0604030504040204" pitchFamily="34" charset="0"/>
                <a:cs typeface="Verdana" panose="020B0604030504040204" pitchFamily="34" charset="0"/>
              </a:rPr>
              <a:t>6 </a:t>
            </a:r>
          </a:p>
          <a:p>
            <a:pPr lvl="2" algn="ctr"/>
            <a:r>
              <a:rPr lang="en-US" sz="2128" b="1" dirty="0">
                <a:solidFill>
                  <a:srgbClr val="4D4D4F"/>
                </a:solidFill>
                <a:latin typeface="Verdana" panose="020B0604030504040204" pitchFamily="34" charset="0"/>
                <a:ea typeface="Verdana" panose="020B0604030504040204" pitchFamily="34" charset="0"/>
                <a:cs typeface="Verdana" panose="020B0604030504040204" pitchFamily="34" charset="0"/>
              </a:rPr>
              <a:t>Primary Uses</a:t>
            </a:r>
          </a:p>
        </p:txBody>
      </p:sp>
      <p:sp>
        <p:nvSpPr>
          <p:cNvPr id="17" name="Double Bracket 16"/>
          <p:cNvSpPr>
            <a:spLocks noChangeArrowheads="1"/>
          </p:cNvSpPr>
          <p:nvPr/>
        </p:nvSpPr>
        <p:spPr bwMode="auto">
          <a:xfrm>
            <a:off x="5668918" y="2749702"/>
            <a:ext cx="3404986" cy="5252531"/>
          </a:xfrm>
          <a:prstGeom prst="bracketPair">
            <a:avLst>
              <a:gd name="adj" fmla="val 8051"/>
            </a:avLst>
          </a:prstGeom>
          <a:noFill/>
          <a:ln w="38100">
            <a:solidFill>
              <a:srgbClr val="FDAF18"/>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9BBB59">
                      <a:gamma/>
                      <a:shade val="60000"/>
                      <a:invGamma/>
                    </a:srgbClr>
                  </a:outerShdw>
                </a:effectLst>
              </a14:hiddenEffects>
            </a:ext>
          </a:extLst>
        </p:spPr>
        <p:txBody>
          <a:bodyPr rot="0" vert="horz" wrap="square" lIns="69459" tIns="69459" rIns="69459" bIns="69459" numCol="1" anchor="t" anchorCtr="0" upright="1">
            <a:noAutofit/>
          </a:bodyPr>
          <a:lstStyle/>
          <a:p>
            <a:pPr indent="-1118897"/>
            <a:endParaRPr lang="en-US" sz="1824" b="1" u="sng" dirty="0">
              <a:latin typeface="Verdana" panose="020B0604030504040204" pitchFamily="34" charset="0"/>
              <a:ea typeface="Verdana" panose="020B0604030504040204" pitchFamily="34" charset="0"/>
              <a:cs typeface="Verdana" panose="020B0604030504040204" pitchFamily="34" charset="0"/>
            </a:endParaRPr>
          </a:p>
          <a:p>
            <a:pPr indent="-1118897"/>
            <a:r>
              <a:rPr lang="en-US" sz="1824" dirty="0">
                <a:latin typeface="Verdana" panose="020B0604030504040204" pitchFamily="34" charset="0"/>
                <a:ea typeface="Verdana" panose="020B0604030504040204" pitchFamily="34" charset="0"/>
                <a:cs typeface="Verdana" panose="020B0604030504040204" pitchFamily="34" charset="0"/>
              </a:rPr>
              <a:t>		</a:t>
            </a:r>
          </a:p>
          <a:p>
            <a:pPr marL="270120" indent="-270120">
              <a:spcAft>
                <a:spcPts val="304"/>
              </a:spcAft>
              <a:buFontTx/>
              <a:buChar char="-"/>
              <a:defRPr/>
            </a:pPr>
            <a:r>
              <a:rPr lang="en-US" sz="1824" dirty="0">
                <a:latin typeface="Verdana" panose="020B0604030504040204" pitchFamily="34" charset="0"/>
                <a:ea typeface="Verdana" panose="020B0604030504040204" pitchFamily="34" charset="0"/>
                <a:cs typeface="Verdana" panose="020B0604030504040204" pitchFamily="34" charset="0"/>
              </a:rPr>
              <a:t>Strategic planning and decision making</a:t>
            </a:r>
            <a:br>
              <a:rPr lang="en-US" sz="1824" dirty="0">
                <a:latin typeface="Verdana" panose="020B0604030504040204" pitchFamily="34" charset="0"/>
                <a:ea typeface="Verdana" panose="020B0604030504040204" pitchFamily="34" charset="0"/>
                <a:cs typeface="Verdana" panose="020B0604030504040204" pitchFamily="34" charset="0"/>
              </a:rPr>
            </a:br>
            <a:endParaRPr lang="en-US" sz="1824" dirty="0">
              <a:latin typeface="Verdana" panose="020B0604030504040204" pitchFamily="34" charset="0"/>
              <a:ea typeface="Verdana" panose="020B0604030504040204" pitchFamily="34" charset="0"/>
              <a:cs typeface="Verdana" panose="020B0604030504040204" pitchFamily="34" charset="0"/>
            </a:endParaRPr>
          </a:p>
          <a:p>
            <a:pPr marL="270120" indent="-270120">
              <a:spcAft>
                <a:spcPts val="304"/>
              </a:spcAft>
              <a:buFontTx/>
              <a:buChar char="-"/>
              <a:defRPr/>
            </a:pPr>
            <a:r>
              <a:rPr lang="en-US" sz="1824" dirty="0">
                <a:latin typeface="Verdana" panose="020B0604030504040204" pitchFamily="34" charset="0"/>
                <a:ea typeface="Verdana" panose="020B0604030504040204" pitchFamily="34" charset="0"/>
                <a:cs typeface="Verdana" panose="020B0604030504040204" pitchFamily="34" charset="0"/>
              </a:rPr>
              <a:t>Supply chain risk-assessment</a:t>
            </a:r>
            <a:br>
              <a:rPr lang="en-US" sz="1824" dirty="0">
                <a:latin typeface="Verdana" panose="020B0604030504040204" pitchFamily="34" charset="0"/>
                <a:ea typeface="Verdana" panose="020B0604030504040204" pitchFamily="34" charset="0"/>
                <a:cs typeface="Verdana" panose="020B0604030504040204" pitchFamily="34" charset="0"/>
              </a:rPr>
            </a:br>
            <a:endParaRPr lang="en-US" sz="1824" dirty="0">
              <a:latin typeface="Verdana" panose="020B0604030504040204" pitchFamily="34" charset="0"/>
              <a:ea typeface="Verdana" panose="020B0604030504040204" pitchFamily="34" charset="0"/>
              <a:cs typeface="Verdana" panose="020B0604030504040204" pitchFamily="34" charset="0"/>
            </a:endParaRPr>
          </a:p>
          <a:p>
            <a:pPr marL="270120" indent="-270120">
              <a:spcAft>
                <a:spcPts val="304"/>
              </a:spcAft>
              <a:buFontTx/>
              <a:buChar char="-"/>
              <a:defRPr/>
            </a:pPr>
            <a:r>
              <a:rPr lang="en-US" sz="1824" dirty="0">
                <a:latin typeface="Verdana" panose="020B0604030504040204" pitchFamily="34" charset="0"/>
                <a:ea typeface="Verdana" panose="020B0604030504040204" pitchFamily="34" charset="0"/>
                <a:cs typeface="Verdana" panose="020B0604030504040204" pitchFamily="34" charset="0"/>
              </a:rPr>
              <a:t>Capital allocation</a:t>
            </a:r>
            <a:br>
              <a:rPr lang="en-US" sz="1824" dirty="0">
                <a:latin typeface="Verdana" panose="020B0604030504040204" pitchFamily="34" charset="0"/>
                <a:ea typeface="Verdana" panose="020B0604030504040204" pitchFamily="34" charset="0"/>
                <a:cs typeface="Verdana" panose="020B0604030504040204" pitchFamily="34" charset="0"/>
              </a:rPr>
            </a:br>
            <a:endParaRPr lang="en-US" sz="1824" dirty="0">
              <a:latin typeface="Verdana" panose="020B0604030504040204" pitchFamily="34" charset="0"/>
              <a:ea typeface="Verdana" panose="020B0604030504040204" pitchFamily="34" charset="0"/>
              <a:cs typeface="Verdana" panose="020B0604030504040204" pitchFamily="34" charset="0"/>
            </a:endParaRPr>
          </a:p>
          <a:p>
            <a:pPr marL="270120" indent="-270120">
              <a:spcAft>
                <a:spcPts val="304"/>
              </a:spcAft>
              <a:buFontTx/>
              <a:buChar char="-"/>
              <a:defRPr/>
            </a:pPr>
            <a:r>
              <a:rPr lang="en-US" sz="1824" dirty="0">
                <a:latin typeface="Verdana" panose="020B0604030504040204" pitchFamily="34" charset="0"/>
                <a:ea typeface="Verdana" panose="020B0604030504040204" pitchFamily="34" charset="0"/>
                <a:cs typeface="Verdana" panose="020B0604030504040204" pitchFamily="34" charset="0"/>
              </a:rPr>
              <a:t>Investment decision making</a:t>
            </a:r>
            <a:br>
              <a:rPr lang="en-US" sz="1824" dirty="0">
                <a:latin typeface="Verdana" panose="020B0604030504040204" pitchFamily="34" charset="0"/>
                <a:ea typeface="Verdana" panose="020B0604030504040204" pitchFamily="34" charset="0"/>
                <a:cs typeface="Verdana" panose="020B0604030504040204" pitchFamily="34" charset="0"/>
              </a:rPr>
            </a:br>
            <a:endParaRPr lang="en-US" sz="1824" dirty="0">
              <a:latin typeface="Verdana" panose="020B0604030504040204" pitchFamily="34" charset="0"/>
              <a:ea typeface="Verdana" panose="020B0604030504040204" pitchFamily="34" charset="0"/>
              <a:cs typeface="Verdana" panose="020B0604030504040204" pitchFamily="34" charset="0"/>
            </a:endParaRPr>
          </a:p>
          <a:p>
            <a:pPr marL="270120" indent="-270120">
              <a:spcAft>
                <a:spcPts val="304"/>
              </a:spcAft>
              <a:buFontTx/>
              <a:buChar char="-"/>
              <a:defRPr/>
            </a:pPr>
            <a:r>
              <a:rPr lang="en-US" sz="1824" dirty="0">
                <a:latin typeface="Verdana" panose="020B0604030504040204" pitchFamily="34" charset="0"/>
                <a:ea typeface="Verdana" panose="020B0604030504040204" pitchFamily="34" charset="0"/>
                <a:cs typeface="Verdana" panose="020B0604030504040204" pitchFamily="34" charset="0"/>
              </a:rPr>
              <a:t>Operational decision making</a:t>
            </a:r>
            <a:br>
              <a:rPr lang="en-US" sz="1824" dirty="0">
                <a:latin typeface="Verdana" panose="020B0604030504040204" pitchFamily="34" charset="0"/>
                <a:ea typeface="Verdana" panose="020B0604030504040204" pitchFamily="34" charset="0"/>
                <a:cs typeface="Verdana" panose="020B0604030504040204" pitchFamily="34" charset="0"/>
              </a:rPr>
            </a:br>
            <a:endParaRPr lang="en-US" sz="1824" dirty="0">
              <a:latin typeface="Verdana" panose="020B0604030504040204" pitchFamily="34" charset="0"/>
              <a:ea typeface="Verdana" panose="020B0604030504040204" pitchFamily="34" charset="0"/>
              <a:cs typeface="Verdana" panose="020B0604030504040204" pitchFamily="34" charset="0"/>
            </a:endParaRPr>
          </a:p>
          <a:p>
            <a:pPr marL="270120" indent="-270120">
              <a:spcAft>
                <a:spcPts val="304"/>
              </a:spcAft>
              <a:buFontTx/>
              <a:buChar char="-"/>
              <a:defRPr/>
            </a:pPr>
            <a:r>
              <a:rPr lang="en-US" sz="1824" dirty="0">
                <a:latin typeface="Verdana" panose="020B0604030504040204" pitchFamily="34" charset="0"/>
                <a:ea typeface="Verdana" panose="020B0604030504040204" pitchFamily="34" charset="0"/>
                <a:cs typeface="Verdana" panose="020B0604030504040204" pitchFamily="34" charset="0"/>
              </a:rPr>
              <a:t>External reporting</a:t>
            </a: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p:cNvSpPr txBox="1"/>
          <p:nvPr/>
        </p:nvSpPr>
        <p:spPr>
          <a:xfrm>
            <a:off x="9717729" y="2130800"/>
            <a:ext cx="2626254" cy="12420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8913" tIns="69459" rIns="138913" bIns="69459" rtlCol="0" anchor="ctr">
            <a:spAutoFit/>
          </a:bodyPr>
          <a:lstStyle/>
          <a:p>
            <a:pPr lvl="2" algn="ctr"/>
            <a:r>
              <a:rPr lang="en-US" sz="2128" b="1" dirty="0">
                <a:solidFill>
                  <a:srgbClr val="4D4D4F"/>
                </a:solidFill>
                <a:latin typeface="Verdana" panose="020B0604030504040204" pitchFamily="34" charset="0"/>
                <a:ea typeface="Verdana" panose="020B0604030504040204" pitchFamily="34" charset="0"/>
                <a:cs typeface="Verdana" panose="020B0604030504040204" pitchFamily="34" charset="0"/>
              </a:rPr>
              <a:t>4 </a:t>
            </a:r>
          </a:p>
          <a:p>
            <a:pPr lvl="2" algn="ctr"/>
            <a:r>
              <a:rPr lang="en-US" sz="2128" b="1" dirty="0">
                <a:solidFill>
                  <a:srgbClr val="4D4D4F"/>
                </a:solidFill>
                <a:latin typeface="Verdana" panose="020B0604030504040204" pitchFamily="34" charset="0"/>
                <a:ea typeface="Verdana" panose="020B0604030504040204" pitchFamily="34" charset="0"/>
                <a:cs typeface="Verdana" panose="020B0604030504040204" pitchFamily="34" charset="0"/>
              </a:rPr>
              <a:t>Benefits</a:t>
            </a:r>
          </a:p>
        </p:txBody>
      </p:sp>
      <p:sp>
        <p:nvSpPr>
          <p:cNvPr id="19" name="Double Bracket 18"/>
          <p:cNvSpPr>
            <a:spLocks noChangeArrowheads="1"/>
          </p:cNvSpPr>
          <p:nvPr/>
        </p:nvSpPr>
        <p:spPr bwMode="auto">
          <a:xfrm>
            <a:off x="9280018" y="2749708"/>
            <a:ext cx="3404986" cy="5252526"/>
          </a:xfrm>
          <a:prstGeom prst="bracketPair">
            <a:avLst>
              <a:gd name="adj" fmla="val 8051"/>
            </a:avLst>
          </a:prstGeom>
          <a:noFill/>
          <a:ln w="38100">
            <a:solidFill>
              <a:srgbClr val="FDAF18"/>
            </a:solidFill>
            <a:round/>
            <a:headEnd/>
            <a:tailEnd/>
          </a:ln>
          <a:effectLst/>
          <a:extLst>
            <a:ext uri="{909E8E84-426E-40dd-AFC4-6F175D3DCCD1}">
              <a14:hiddenFill xmlns:a14="http://schemas.microsoft.com/office/drawing/2010/main">
                <a:solidFill>
                  <a:srgbClr val="943634"/>
                </a:solidFill>
              </a14:hiddenFill>
            </a:ext>
            <a:ext uri="{AF507438-7753-43e0-B8FC-AC1667EBCBE1}">
              <a14:hiddenEffects xmlns:a14="http://schemas.microsoft.com/office/drawing/2010/main">
                <a:effectLst>
                  <a:outerShdw dist="17961" dir="2700000" algn="ctr" rotWithShape="0">
                    <a:srgbClr val="9BBB59">
                      <a:gamma/>
                      <a:shade val="60000"/>
                      <a:invGamma/>
                    </a:srgbClr>
                  </a:outerShdw>
                </a:effectLst>
              </a14:hiddenEffects>
            </a:ext>
          </a:extLst>
        </p:spPr>
        <p:txBody>
          <a:bodyPr rot="0" vert="horz" wrap="square" lIns="69459" tIns="69459" rIns="69459" bIns="69459" numCol="1" anchor="t" anchorCtr="0" upright="1">
            <a:noAutofit/>
          </a:bodyPr>
          <a:lstStyle/>
          <a:p>
            <a:pPr indent="-1118897"/>
            <a:endParaRPr lang="en-US" sz="1824" b="1" u="sng" dirty="0">
              <a:latin typeface="Verdana" panose="020B0604030504040204" pitchFamily="34" charset="0"/>
              <a:ea typeface="Verdana" panose="020B0604030504040204" pitchFamily="34" charset="0"/>
              <a:cs typeface="Verdana" panose="020B0604030504040204" pitchFamily="34" charset="0"/>
            </a:endParaRPr>
          </a:p>
          <a:p>
            <a:pPr indent="-1118897"/>
            <a:r>
              <a:rPr lang="en-US" sz="1824" dirty="0">
                <a:latin typeface="Verdana" panose="020B0604030504040204" pitchFamily="34" charset="0"/>
                <a:ea typeface="Verdana" panose="020B0604030504040204" pitchFamily="34" charset="0"/>
                <a:cs typeface="Verdana" panose="020B0604030504040204" pitchFamily="34" charset="0"/>
              </a:rPr>
              <a:t>			</a:t>
            </a:r>
          </a:p>
          <a:p>
            <a:pPr marL="260472" indent="-260472">
              <a:spcAft>
                <a:spcPts val="304"/>
              </a:spcAft>
              <a:buFontTx/>
              <a:buChar char="-"/>
              <a:defRPr/>
            </a:pPr>
            <a:r>
              <a:rPr lang="en-US" sz="1824" dirty="0">
                <a:latin typeface="Verdana" panose="020B0604030504040204" pitchFamily="34" charset="0"/>
                <a:ea typeface="Verdana" panose="020B0604030504040204" pitchFamily="34" charset="0"/>
                <a:cs typeface="Verdana" panose="020B0604030504040204" pitchFamily="34" charset="0"/>
              </a:rPr>
              <a:t>Improved risk management</a:t>
            </a:r>
            <a:br>
              <a:rPr lang="en-US" sz="1824" dirty="0">
                <a:latin typeface="Verdana" panose="020B0604030504040204" pitchFamily="34" charset="0"/>
                <a:ea typeface="Verdana" panose="020B0604030504040204" pitchFamily="34" charset="0"/>
                <a:cs typeface="Verdana" panose="020B0604030504040204" pitchFamily="34" charset="0"/>
              </a:rPr>
            </a:br>
            <a:endParaRPr lang="en-US" sz="1824" dirty="0">
              <a:latin typeface="Verdana" panose="020B0604030504040204" pitchFamily="34" charset="0"/>
              <a:ea typeface="Verdana" panose="020B0604030504040204" pitchFamily="34" charset="0"/>
              <a:cs typeface="Verdana" panose="020B0604030504040204" pitchFamily="34" charset="0"/>
            </a:endParaRPr>
          </a:p>
          <a:p>
            <a:pPr marL="260472" indent="-260472">
              <a:spcAft>
                <a:spcPts val="304"/>
              </a:spcAft>
              <a:buFontTx/>
              <a:buChar char="-"/>
              <a:defRPr/>
            </a:pPr>
            <a:r>
              <a:rPr lang="en-US" sz="1824" dirty="0">
                <a:latin typeface="Verdana" panose="020B0604030504040204" pitchFamily="34" charset="0"/>
                <a:ea typeface="Verdana" panose="020B0604030504040204" pitchFamily="34" charset="0"/>
                <a:cs typeface="Verdana" panose="020B0604030504040204" pitchFamily="34" charset="0"/>
              </a:rPr>
              <a:t>Better decision making</a:t>
            </a:r>
            <a:br>
              <a:rPr lang="en-US" sz="1824" dirty="0">
                <a:latin typeface="Verdana" panose="020B0604030504040204" pitchFamily="34" charset="0"/>
                <a:ea typeface="Verdana" panose="020B0604030504040204" pitchFamily="34" charset="0"/>
                <a:cs typeface="Verdana" panose="020B0604030504040204" pitchFamily="34" charset="0"/>
              </a:rPr>
            </a:br>
            <a:endParaRPr lang="en-US" sz="1824" dirty="0">
              <a:latin typeface="Verdana" panose="020B0604030504040204" pitchFamily="34" charset="0"/>
              <a:ea typeface="Verdana" panose="020B0604030504040204" pitchFamily="34" charset="0"/>
              <a:cs typeface="Verdana" panose="020B0604030504040204" pitchFamily="34" charset="0"/>
            </a:endParaRPr>
          </a:p>
          <a:p>
            <a:pPr marL="260472" indent="-260472">
              <a:spcAft>
                <a:spcPts val="304"/>
              </a:spcAft>
              <a:buFontTx/>
              <a:buChar char="-"/>
              <a:defRPr/>
            </a:pPr>
            <a:r>
              <a:rPr lang="en-US" sz="1824" dirty="0">
                <a:latin typeface="Verdana" panose="020B0604030504040204" pitchFamily="34" charset="0"/>
                <a:ea typeface="Verdana" panose="020B0604030504040204" pitchFamily="34" charset="0"/>
                <a:cs typeface="Verdana" panose="020B0604030504040204" pitchFamily="34" charset="0"/>
              </a:rPr>
              <a:t>Increased competitive advantage</a:t>
            </a:r>
            <a:br>
              <a:rPr lang="en-US" sz="1824" dirty="0">
                <a:latin typeface="Verdana" panose="020B0604030504040204" pitchFamily="34" charset="0"/>
                <a:ea typeface="Verdana" panose="020B0604030504040204" pitchFamily="34" charset="0"/>
                <a:cs typeface="Verdana" panose="020B0604030504040204" pitchFamily="34" charset="0"/>
              </a:rPr>
            </a:br>
            <a:endParaRPr lang="en-US" sz="1824" dirty="0">
              <a:latin typeface="Verdana" panose="020B0604030504040204" pitchFamily="34" charset="0"/>
              <a:ea typeface="Verdana" panose="020B0604030504040204" pitchFamily="34" charset="0"/>
              <a:cs typeface="Verdana" panose="020B0604030504040204" pitchFamily="34" charset="0"/>
            </a:endParaRPr>
          </a:p>
          <a:p>
            <a:pPr marL="260472" indent="-260472">
              <a:spcAft>
                <a:spcPts val="304"/>
              </a:spcAft>
              <a:buFontTx/>
              <a:buChar char="-"/>
              <a:defRPr/>
            </a:pPr>
            <a:r>
              <a:rPr lang="en-US" sz="1824" dirty="0">
                <a:latin typeface="Verdana" panose="020B0604030504040204" pitchFamily="34" charset="0"/>
                <a:ea typeface="Verdana" panose="020B0604030504040204" pitchFamily="34" charset="0"/>
                <a:cs typeface="Verdana" panose="020B0604030504040204" pitchFamily="34" charset="0"/>
              </a:rPr>
              <a:t>Balanced and comparable reporting</a:t>
            </a: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a:p>
            <a:pPr indent="-1118897"/>
            <a:endParaRPr lang="en-US" sz="1824" dirty="0">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2006470" y="3164536"/>
            <a:ext cx="3166662" cy="679463"/>
          </a:xfrm>
          <a:prstGeom prst="rect">
            <a:avLst/>
          </a:prstGeom>
          <a:solidFill>
            <a:srgbClr val="B0D360"/>
          </a:solidFill>
          <a:ln>
            <a:solidFill>
              <a:srgbClr val="B0D360"/>
            </a:solidFill>
          </a:ln>
        </p:spPr>
        <p:style>
          <a:lnRef idx="2">
            <a:schemeClr val="accent1">
              <a:shade val="50000"/>
            </a:schemeClr>
          </a:lnRef>
          <a:fillRef idx="1">
            <a:schemeClr val="accent1"/>
          </a:fillRef>
          <a:effectRef idx="0">
            <a:schemeClr val="accent1"/>
          </a:effectRef>
          <a:fontRef idx="minor">
            <a:schemeClr val="lt1"/>
          </a:fontRef>
        </p:style>
        <p:txBody>
          <a:bodyPr lIns="138913" tIns="69459" rIns="138913" bIns="69459" rtlCol="0" anchor="ctr"/>
          <a:lstStyle/>
          <a:p>
            <a:r>
              <a:rPr lang="en-GB" sz="1824" b="1" dirty="0">
                <a:solidFill>
                  <a:schemeClr val="bg1"/>
                </a:solidFill>
                <a:latin typeface="Verdana" panose="020B0604030504040204" pitchFamily="34" charset="0"/>
                <a:ea typeface="Verdana" panose="020B0604030504040204" pitchFamily="34" charset="0"/>
                <a:cs typeface="Verdana" panose="020B0604030504040204" pitchFamily="34" charset="0"/>
              </a:rPr>
              <a:t>Establish a clear framework that is… </a:t>
            </a:r>
          </a:p>
        </p:txBody>
      </p:sp>
      <p:sp>
        <p:nvSpPr>
          <p:cNvPr id="22" name="Rectangle 21"/>
          <p:cNvSpPr/>
          <p:nvPr/>
        </p:nvSpPr>
        <p:spPr>
          <a:xfrm>
            <a:off x="2006470" y="4999476"/>
            <a:ext cx="3166662" cy="482074"/>
          </a:xfrm>
          <a:prstGeom prst="rect">
            <a:avLst/>
          </a:prstGeom>
          <a:solidFill>
            <a:srgbClr val="B0D360"/>
          </a:solidFill>
          <a:ln>
            <a:solidFill>
              <a:srgbClr val="B0D360"/>
            </a:solidFill>
          </a:ln>
        </p:spPr>
        <p:style>
          <a:lnRef idx="2">
            <a:schemeClr val="accent1">
              <a:shade val="50000"/>
            </a:schemeClr>
          </a:lnRef>
          <a:fillRef idx="1">
            <a:schemeClr val="accent1"/>
          </a:fillRef>
          <a:effectRef idx="0">
            <a:schemeClr val="accent1"/>
          </a:effectRef>
          <a:fontRef idx="minor">
            <a:schemeClr val="lt1"/>
          </a:fontRef>
        </p:style>
        <p:txBody>
          <a:bodyPr lIns="138913" tIns="69459" rIns="138913" bIns="69459" rtlCol="0" anchor="ctr"/>
          <a:lstStyle/>
          <a:p>
            <a:r>
              <a:rPr lang="en-GB" sz="1824" b="1" dirty="0">
                <a:solidFill>
                  <a:schemeClr val="bg1"/>
                </a:solidFill>
                <a:latin typeface="Verdana" panose="020B0604030504040204" pitchFamily="34" charset="0"/>
                <a:ea typeface="Verdana" panose="020B0604030504040204" pitchFamily="34" charset="0"/>
                <a:cs typeface="Verdana" panose="020B0604030504040204" pitchFamily="34" charset="0"/>
              </a:rPr>
              <a:t>...that conveys…</a:t>
            </a:r>
          </a:p>
        </p:txBody>
      </p:sp>
      <p:sp>
        <p:nvSpPr>
          <p:cNvPr id="24" name="Rectangle 23"/>
          <p:cNvSpPr/>
          <p:nvPr/>
        </p:nvSpPr>
        <p:spPr>
          <a:xfrm>
            <a:off x="2006470" y="6351185"/>
            <a:ext cx="3166662" cy="666203"/>
          </a:xfrm>
          <a:prstGeom prst="rect">
            <a:avLst/>
          </a:prstGeom>
          <a:solidFill>
            <a:srgbClr val="B0D360"/>
          </a:solidFill>
          <a:ln>
            <a:solidFill>
              <a:srgbClr val="B0D360"/>
            </a:solidFill>
          </a:ln>
        </p:spPr>
        <p:style>
          <a:lnRef idx="2">
            <a:schemeClr val="accent1">
              <a:shade val="50000"/>
            </a:schemeClr>
          </a:lnRef>
          <a:fillRef idx="1">
            <a:schemeClr val="accent1"/>
          </a:fillRef>
          <a:effectRef idx="0">
            <a:schemeClr val="accent1"/>
          </a:effectRef>
          <a:fontRef idx="minor">
            <a:schemeClr val="lt1"/>
          </a:fontRef>
        </p:style>
        <p:txBody>
          <a:bodyPr lIns="138913" tIns="69459" rIns="138913" bIns="69459" rtlCol="0" anchor="ctr"/>
          <a:lstStyle/>
          <a:p>
            <a:r>
              <a:rPr lang="en-GB" sz="1824" b="1" dirty="0">
                <a:solidFill>
                  <a:schemeClr val="bg1"/>
                </a:solidFill>
                <a:latin typeface="Verdana" panose="020B0604030504040204" pitchFamily="34" charset="0"/>
                <a:ea typeface="Verdana" panose="020B0604030504040204" pitchFamily="34" charset="0"/>
                <a:cs typeface="Verdana" panose="020B0604030504040204" pitchFamily="34" charset="0"/>
              </a:rPr>
              <a:t>...and drives meaningful results…</a:t>
            </a:r>
          </a:p>
        </p:txBody>
      </p:sp>
      <p:sp>
        <p:nvSpPr>
          <p:cNvPr id="12" name="Rectangle 11"/>
          <p:cNvSpPr/>
          <p:nvPr/>
        </p:nvSpPr>
        <p:spPr>
          <a:xfrm>
            <a:off x="2909997" y="1874308"/>
            <a:ext cx="8535328" cy="462801"/>
          </a:xfrm>
          <a:prstGeom prst="rect">
            <a:avLst/>
          </a:prstGeom>
        </p:spPr>
        <p:txBody>
          <a:bodyPr wrap="square" lIns="134028" tIns="67015" rIns="134028" bIns="67015">
            <a:spAutoFit/>
          </a:bodyPr>
          <a:lstStyle/>
          <a:p>
            <a:pPr algn="ctr" defTabSz="1079199"/>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80+ businesses from 15 sectors and all geographic regions</a:t>
            </a:r>
            <a:endParaRPr lang="en-GB" sz="2128"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itle 1"/>
          <p:cNvSpPr txBox="1">
            <a:spLocks/>
          </p:cNvSpPr>
          <p:nvPr/>
        </p:nvSpPr>
        <p:spPr>
          <a:xfrm>
            <a:off x="4136937" y="998890"/>
            <a:ext cx="9495012" cy="665708"/>
          </a:xfrm>
          <a:prstGeom prst="rect">
            <a:avLst/>
          </a:prstGeom>
        </p:spPr>
        <p:txBody>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GB" sz="2583" dirty="0"/>
              <a:t>We asked business what they needed</a:t>
            </a:r>
            <a:endParaRPr lang="en-US" sz="2583" dirty="0"/>
          </a:p>
        </p:txBody>
      </p:sp>
    </p:spTree>
    <p:extLst>
      <p:ext uri="{BB962C8B-B14F-4D97-AF65-F5344CB8AC3E}">
        <p14:creationId xmlns:p14="http://schemas.microsoft.com/office/powerpoint/2010/main" val="9227823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487799" y="2739025"/>
            <a:ext cx="7276557" cy="1538137"/>
            <a:chOff x="179512" y="188640"/>
            <a:chExt cx="8856984" cy="1872208"/>
          </a:xfrm>
        </p:grpSpPr>
        <p:pic>
          <p:nvPicPr>
            <p:cNvPr id="44" name="Picture 4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59716" y="278640"/>
              <a:ext cx="1648856" cy="540000"/>
            </a:xfrm>
            <a:prstGeom prst="rect">
              <a:avLst/>
            </a:prstGeom>
          </p:spPr>
        </p:pic>
        <p:pic>
          <p:nvPicPr>
            <p:cNvPr id="45" name="Picture 4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88640"/>
              <a:ext cx="1869031" cy="720000"/>
            </a:xfrm>
            <a:prstGeom prst="rect">
              <a:avLst/>
            </a:prstGeom>
          </p:spPr>
        </p:pic>
        <p:pic>
          <p:nvPicPr>
            <p:cNvPr id="46" name="Picture 4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9745" y="422640"/>
              <a:ext cx="3355578" cy="252000"/>
            </a:xfrm>
            <a:prstGeom prst="rect">
              <a:avLst/>
            </a:prstGeom>
          </p:spPr>
        </p:pic>
        <p:pic>
          <p:nvPicPr>
            <p:cNvPr id="47" name="Picture 4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39213" y="980848"/>
              <a:ext cx="1741936" cy="1080000"/>
            </a:xfrm>
            <a:prstGeom prst="rect">
              <a:avLst/>
            </a:prstGeom>
          </p:spPr>
        </p:pic>
        <p:pic>
          <p:nvPicPr>
            <p:cNvPr id="48" name="Picture 4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2724" y="1160848"/>
              <a:ext cx="718876" cy="720000"/>
            </a:xfrm>
            <a:prstGeom prst="rect">
              <a:avLst/>
            </a:prstGeom>
          </p:spPr>
        </p:pic>
        <p:pic>
          <p:nvPicPr>
            <p:cNvPr id="49" name="Picture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88259" y="1160848"/>
              <a:ext cx="1716562" cy="720000"/>
            </a:xfrm>
            <a:prstGeom prst="rect">
              <a:avLst/>
            </a:prstGeom>
          </p:spPr>
        </p:pic>
        <p:pic>
          <p:nvPicPr>
            <p:cNvPr id="50" name="Picture 4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15541" y="1160848"/>
              <a:ext cx="783531" cy="720000"/>
            </a:xfrm>
            <a:prstGeom prst="rect">
              <a:avLst/>
            </a:prstGeom>
          </p:spPr>
        </p:pic>
        <p:pic>
          <p:nvPicPr>
            <p:cNvPr id="51" name="Picture 50"/>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986496" y="278640"/>
              <a:ext cx="1050000" cy="540000"/>
            </a:xfrm>
            <a:prstGeom prst="rect">
              <a:avLst/>
            </a:prstGeom>
          </p:spPr>
        </p:pic>
        <p:pic>
          <p:nvPicPr>
            <p:cNvPr id="52" name="Picture 5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205992" y="1160848"/>
              <a:ext cx="947875" cy="720000"/>
            </a:xfrm>
            <a:prstGeom prst="rect">
              <a:avLst/>
            </a:prstGeom>
          </p:spPr>
        </p:pic>
        <p:pic>
          <p:nvPicPr>
            <p:cNvPr id="53" name="Picture 5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333464" y="1160848"/>
              <a:ext cx="1703032" cy="720000"/>
            </a:xfrm>
            <a:prstGeom prst="rect">
              <a:avLst/>
            </a:prstGeom>
          </p:spPr>
        </p:pic>
      </p:grpSp>
      <p:grpSp>
        <p:nvGrpSpPr>
          <p:cNvPr id="55" name="Group 54"/>
          <p:cNvGrpSpPr/>
          <p:nvPr/>
        </p:nvGrpSpPr>
        <p:grpSpPr>
          <a:xfrm>
            <a:off x="4470454" y="4622247"/>
            <a:ext cx="7293792" cy="3708270"/>
            <a:chOff x="35496" y="1988840"/>
            <a:chExt cx="8958074" cy="4554416"/>
          </a:xfrm>
        </p:grpSpPr>
        <p:pic>
          <p:nvPicPr>
            <p:cNvPr id="56" name="Picture 5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5496" y="3117097"/>
              <a:ext cx="2405346" cy="720000"/>
            </a:xfrm>
            <a:prstGeom prst="rect">
              <a:avLst/>
            </a:prstGeom>
          </p:spPr>
        </p:pic>
        <p:pic>
          <p:nvPicPr>
            <p:cNvPr id="57" name="Picture 5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8594" y="5733256"/>
              <a:ext cx="1006994" cy="720000"/>
            </a:xfrm>
            <a:prstGeom prst="rect">
              <a:avLst/>
            </a:prstGeom>
          </p:spPr>
        </p:pic>
        <p:pic>
          <p:nvPicPr>
            <p:cNvPr id="58" name="Picture 57"/>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15310" y="3207097"/>
              <a:ext cx="1678260" cy="540000"/>
            </a:xfrm>
            <a:prstGeom prst="rect">
              <a:avLst/>
            </a:prstGeom>
          </p:spPr>
        </p:pic>
        <p:pic>
          <p:nvPicPr>
            <p:cNvPr id="59" name="Picture 58"/>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08594" y="4035402"/>
              <a:ext cx="1529280" cy="720000"/>
            </a:xfrm>
            <a:prstGeom prst="rect">
              <a:avLst/>
            </a:prstGeom>
          </p:spPr>
        </p:pic>
        <p:pic>
          <p:nvPicPr>
            <p:cNvPr id="60" name="Picture 59"/>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073719" y="4035402"/>
              <a:ext cx="1561044" cy="720000"/>
            </a:xfrm>
            <a:prstGeom prst="rect">
              <a:avLst/>
            </a:prstGeom>
          </p:spPr>
        </p:pic>
        <p:pic>
          <p:nvPicPr>
            <p:cNvPr id="61" name="Picture 60"/>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374498" y="5003276"/>
              <a:ext cx="1029976" cy="630377"/>
            </a:xfrm>
            <a:prstGeom prst="rect">
              <a:avLst/>
            </a:prstGeom>
          </p:spPr>
        </p:pic>
        <p:pic>
          <p:nvPicPr>
            <p:cNvPr id="62" name="Picture 61"/>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753817" y="4199797"/>
              <a:ext cx="2239753" cy="391210"/>
            </a:xfrm>
            <a:prstGeom prst="rect">
              <a:avLst/>
            </a:prstGeom>
          </p:spPr>
        </p:pic>
        <p:pic>
          <p:nvPicPr>
            <p:cNvPr id="63" name="Picture 6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541796" y="5733256"/>
              <a:ext cx="806400" cy="720000"/>
            </a:xfrm>
            <a:prstGeom prst="rect">
              <a:avLst/>
            </a:prstGeom>
          </p:spPr>
        </p:pic>
        <p:pic>
          <p:nvPicPr>
            <p:cNvPr id="64" name="Picture 63"/>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865961" y="3787073"/>
              <a:ext cx="1088705" cy="1216659"/>
            </a:xfrm>
            <a:prstGeom prst="rect">
              <a:avLst/>
            </a:prstGeom>
          </p:spPr>
        </p:pic>
        <p:pic>
          <p:nvPicPr>
            <p:cNvPr id="65" name="Picture 64"/>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598893" y="5949280"/>
              <a:ext cx="3394677" cy="360000"/>
            </a:xfrm>
            <a:prstGeom prst="rect">
              <a:avLst/>
            </a:prstGeom>
          </p:spPr>
        </p:pic>
        <p:pic>
          <p:nvPicPr>
            <p:cNvPr id="66" name="Picture 65"/>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151410" y="3063235"/>
              <a:ext cx="875976" cy="827725"/>
            </a:xfrm>
            <a:prstGeom prst="rect">
              <a:avLst/>
            </a:prstGeom>
          </p:spPr>
        </p:pic>
        <p:pic>
          <p:nvPicPr>
            <p:cNvPr id="67" name="Picture 66"/>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856927" y="4072454"/>
              <a:ext cx="1889981" cy="645896"/>
            </a:xfrm>
            <a:prstGeom prst="rect">
              <a:avLst/>
            </a:prstGeom>
          </p:spPr>
        </p:pic>
        <p:pic>
          <p:nvPicPr>
            <p:cNvPr id="68" name="Picture 67"/>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7080175" y="5060308"/>
              <a:ext cx="1913395" cy="516313"/>
            </a:xfrm>
            <a:prstGeom prst="rect">
              <a:avLst/>
            </a:prstGeom>
          </p:spPr>
        </p:pic>
        <p:pic>
          <p:nvPicPr>
            <p:cNvPr id="69" name="Picture 68"/>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2728765" y="3220230"/>
              <a:ext cx="2059680" cy="513734"/>
            </a:xfrm>
            <a:prstGeom prst="rect">
              <a:avLst/>
            </a:prstGeom>
          </p:spPr>
        </p:pic>
        <p:pic>
          <p:nvPicPr>
            <p:cNvPr id="70" name="Picture 69"/>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3214956" y="5733256"/>
              <a:ext cx="1076143" cy="810000"/>
            </a:xfrm>
            <a:prstGeom prst="rect">
              <a:avLst/>
            </a:prstGeom>
          </p:spPr>
        </p:pic>
        <p:pic>
          <p:nvPicPr>
            <p:cNvPr id="71" name="Picture 70"/>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08594" y="5138464"/>
              <a:ext cx="1816514" cy="360000"/>
            </a:xfrm>
            <a:prstGeom prst="rect">
              <a:avLst/>
            </a:prstGeom>
          </p:spPr>
        </p:pic>
        <p:pic>
          <p:nvPicPr>
            <p:cNvPr id="72" name="Picture 71"/>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466285" y="5813849"/>
              <a:ext cx="1497974" cy="720000"/>
            </a:xfrm>
            <a:prstGeom prst="rect">
              <a:avLst/>
            </a:prstGeom>
          </p:spPr>
        </p:pic>
        <p:pic>
          <p:nvPicPr>
            <p:cNvPr id="73" name="Picture 72"/>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7229246" y="2168840"/>
              <a:ext cx="1764324" cy="720000"/>
            </a:xfrm>
            <a:prstGeom prst="rect">
              <a:avLst/>
            </a:prstGeom>
          </p:spPr>
        </p:pic>
        <p:pic>
          <p:nvPicPr>
            <p:cNvPr id="74" name="Picture 73"/>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729063" y="2214515"/>
              <a:ext cx="1905000" cy="628650"/>
            </a:xfrm>
            <a:prstGeom prst="rect">
              <a:avLst/>
            </a:prstGeom>
          </p:spPr>
        </p:pic>
        <p:pic>
          <p:nvPicPr>
            <p:cNvPr id="75" name="Picture 74"/>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5076368" y="3207097"/>
              <a:ext cx="787119" cy="540000"/>
            </a:xfrm>
            <a:prstGeom prst="rect">
              <a:avLst/>
            </a:prstGeom>
          </p:spPr>
        </p:pic>
        <p:pic>
          <p:nvPicPr>
            <p:cNvPr id="76" name="Picture 75"/>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3938879" y="2168840"/>
              <a:ext cx="720000" cy="720000"/>
            </a:xfrm>
            <a:prstGeom prst="rect">
              <a:avLst/>
            </a:prstGeom>
          </p:spPr>
        </p:pic>
        <p:pic>
          <p:nvPicPr>
            <p:cNvPr id="77" name="Picture 76"/>
            <p:cNvPicPr>
              <a:picLocks noChangeAspect="1"/>
            </p:cNvPicPr>
            <p:nvPr/>
          </p:nvPicPr>
          <p:blipFill rotWithShape="1">
            <a:blip r:embed="rId33" cstate="screen">
              <a:extLst>
                <a:ext uri="{28A0092B-C50C-407E-A947-70E740481C1C}">
                  <a14:useLocalDpi xmlns:a14="http://schemas.microsoft.com/office/drawing/2010/main"/>
                </a:ext>
              </a:extLst>
            </a:blip>
            <a:srcRect/>
            <a:stretch/>
          </p:blipFill>
          <p:spPr>
            <a:xfrm>
              <a:off x="3753864" y="4868464"/>
              <a:ext cx="2976920" cy="900000"/>
            </a:xfrm>
            <a:prstGeom prst="rect">
              <a:avLst/>
            </a:prstGeom>
          </p:spPr>
        </p:pic>
        <p:pic>
          <p:nvPicPr>
            <p:cNvPr id="78" name="Picture 77"/>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4963695" y="2348840"/>
              <a:ext cx="1960736" cy="360000"/>
            </a:xfrm>
            <a:prstGeom prst="rect">
              <a:avLst/>
            </a:prstGeom>
          </p:spPr>
        </p:pic>
        <p:pic>
          <p:nvPicPr>
            <p:cNvPr id="79" name="Picture 78"/>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56800" y="1988840"/>
              <a:ext cx="1367447" cy="1080000"/>
            </a:xfrm>
            <a:prstGeom prst="rect">
              <a:avLst/>
            </a:prstGeom>
          </p:spPr>
        </p:pic>
      </p:grpSp>
      <p:sp>
        <p:nvSpPr>
          <p:cNvPr id="82" name="Rectangle 81"/>
          <p:cNvSpPr/>
          <p:nvPr/>
        </p:nvSpPr>
        <p:spPr>
          <a:xfrm>
            <a:off x="2428883" y="1849278"/>
            <a:ext cx="9544037" cy="462801"/>
          </a:xfrm>
          <a:prstGeom prst="rect">
            <a:avLst/>
          </a:prstGeom>
        </p:spPr>
        <p:txBody>
          <a:bodyPr wrap="square" lIns="134028" tIns="67015" rIns="134028" bIns="67015">
            <a:spAutoFit/>
          </a:bodyPr>
          <a:lstStyle/>
          <a:p>
            <a:pPr algn="ctr" defTabSz="1079199"/>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Over 50 businesses contributed to the Protocol piloting program </a:t>
            </a:r>
            <a:endParaRPr lang="en-US" sz="2128" i="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4" name="Rectangle 83"/>
          <p:cNvSpPr/>
          <p:nvPr/>
        </p:nvSpPr>
        <p:spPr>
          <a:xfrm rot="16200000">
            <a:off x="2407436" y="2794886"/>
            <a:ext cx="1954981" cy="1426415"/>
          </a:xfrm>
          <a:prstGeom prst="rect">
            <a:avLst/>
          </a:prstGeom>
        </p:spPr>
        <p:txBody>
          <a:bodyPr vert="eaVert" wrap="square" lIns="134028" tIns="67015" rIns="134028" bIns="67015">
            <a:spAutoFit/>
          </a:bodyPr>
          <a:lstStyle/>
          <a:p>
            <a:pPr algn="ctr" defTabSz="1079199"/>
            <a:r>
              <a:rPr lang="en-GB" sz="1824"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Deep Dives</a:t>
            </a:r>
          </a:p>
          <a:p>
            <a:pPr algn="ctr" defTabSz="1079199"/>
            <a:endParaRPr lang="en-GB" sz="1824" i="1" u="sng"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defTabSz="1079199"/>
            <a:r>
              <a:rPr lang="en-GB" sz="1824"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Piloted the entire Protocol</a:t>
            </a:r>
            <a:r>
              <a:rPr lang="en-GB" sz="1824"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endParaRPr lang="en-US" sz="1824"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5" name="Rectangle 84"/>
          <p:cNvSpPr/>
          <p:nvPr/>
        </p:nvSpPr>
        <p:spPr>
          <a:xfrm rot="16200000">
            <a:off x="2267078" y="5681810"/>
            <a:ext cx="2235699" cy="1589147"/>
          </a:xfrm>
          <a:prstGeom prst="rect">
            <a:avLst/>
          </a:prstGeom>
        </p:spPr>
        <p:txBody>
          <a:bodyPr vert="eaVert" wrap="square" lIns="134028" tIns="67015" rIns="134028" bIns="67015">
            <a:spAutoFit/>
          </a:bodyPr>
          <a:lstStyle/>
          <a:p>
            <a:pPr algn="ctr" defTabSz="1079199"/>
            <a:r>
              <a:rPr lang="en-GB" sz="1824" b="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Piloting companies </a:t>
            </a:r>
          </a:p>
          <a:p>
            <a:pPr algn="ctr" defTabSz="1079199"/>
            <a:endParaRPr lang="en-GB" sz="1824" i="1" u="sng"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algn="ctr" defTabSz="1079199"/>
            <a:r>
              <a:rPr lang="en-GB" sz="1824" i="1"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Piloted different steps of the Protocol</a:t>
            </a:r>
            <a:endParaRPr lang="en-GB" sz="1824"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Title 1"/>
          <p:cNvSpPr txBox="1">
            <a:spLocks/>
          </p:cNvSpPr>
          <p:nvPr/>
        </p:nvSpPr>
        <p:spPr>
          <a:xfrm>
            <a:off x="4136937" y="998890"/>
            <a:ext cx="9495012" cy="665708"/>
          </a:xfrm>
          <a:prstGeom prst="rect">
            <a:avLst/>
          </a:prstGeom>
        </p:spPr>
        <p:txBody>
          <a:bodyPr vert="horz" lIns="111883" tIns="55941" rIns="111883" bIns="55941"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2583" dirty="0"/>
              <a:t>Leading companies tested the draft Protocol</a:t>
            </a:r>
          </a:p>
        </p:txBody>
      </p:sp>
    </p:spTree>
    <p:extLst>
      <p:ext uri="{BB962C8B-B14F-4D97-AF65-F5344CB8AC3E}">
        <p14:creationId xmlns:p14="http://schemas.microsoft.com/office/powerpoint/2010/main" val="10172007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6106628" y="4172280"/>
            <a:ext cx="6840732" cy="1313128"/>
          </a:xfrm>
          <a:prstGeom prst="rect">
            <a:avLst/>
          </a:prstGeom>
        </p:spPr>
        <p:txBody>
          <a:bodyPr vert="horz" lIns="111883" tIns="55941" rIns="111883" bIns="55941"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sz="2964" dirty="0">
                <a:solidFill>
                  <a:schemeClr val="tx1">
                    <a:lumMod val="50000"/>
                    <a:lumOff val="50000"/>
                  </a:schemeClr>
                </a:solidFill>
                <a:latin typeface="Verdana" panose="020B0604030504040204" pitchFamily="34" charset="0"/>
                <a:cs typeface="Verdana" panose="020B0604030504040204" pitchFamily="34" charset="0"/>
              </a:rPr>
              <a:t>Natural Capital Protocol</a:t>
            </a:r>
            <a:br>
              <a:rPr lang="en-GB" sz="2964" dirty="0">
                <a:solidFill>
                  <a:schemeClr val="tx1">
                    <a:lumMod val="50000"/>
                    <a:lumOff val="50000"/>
                  </a:schemeClr>
                </a:solidFill>
                <a:latin typeface="Verdana" panose="020B0604030504040204" pitchFamily="34" charset="0"/>
                <a:cs typeface="Verdana" panose="020B0604030504040204" pitchFamily="34" charset="0"/>
              </a:rPr>
            </a:br>
            <a:endParaRPr lang="en-GB" sz="2964" dirty="0">
              <a:solidFill>
                <a:schemeClr val="tx1">
                  <a:lumMod val="50000"/>
                  <a:lumOff val="50000"/>
                </a:schemeClr>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12846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440" y="6361070"/>
            <a:ext cx="7754106" cy="2188302"/>
          </a:xfrm>
          <a:prstGeom prst="rect">
            <a:avLst/>
          </a:prstGeom>
        </p:spPr>
      </p:pic>
      <p:sp>
        <p:nvSpPr>
          <p:cNvPr id="3" name="Content Placeholder 2"/>
          <p:cNvSpPr>
            <a:spLocks noGrp="1"/>
          </p:cNvSpPr>
          <p:nvPr>
            <p:ph idx="1"/>
          </p:nvPr>
        </p:nvSpPr>
        <p:spPr>
          <a:xfrm>
            <a:off x="4912425" y="2312017"/>
            <a:ext cx="7987401" cy="5145445"/>
          </a:xfrm>
        </p:spPr>
        <p:txBody>
          <a:bodyPr>
            <a:normAutofit/>
          </a:bodyPr>
          <a:lstStyle/>
          <a:p>
            <a:pPr marL="0" indent="0" algn="ctr">
              <a:lnSpc>
                <a:spcPct val="150000"/>
              </a:lnSpc>
              <a:spcBef>
                <a:spcPts val="2736"/>
              </a:spcBef>
              <a:spcAft>
                <a:spcPts val="912"/>
              </a:spcAft>
              <a:buNone/>
            </a:pPr>
            <a:r>
              <a:rPr lang="en-US" sz="2736" dirty="0">
                <a:solidFill>
                  <a:schemeClr val="tx1">
                    <a:lumMod val="50000"/>
                    <a:lumOff val="50000"/>
                  </a:schemeClr>
                </a:solidFill>
              </a:rPr>
              <a:t>The</a:t>
            </a:r>
            <a:r>
              <a:rPr lang="en-US" sz="2736" b="1" dirty="0">
                <a:solidFill>
                  <a:schemeClr val="tx1">
                    <a:lumMod val="50000"/>
                    <a:lumOff val="50000"/>
                  </a:schemeClr>
                </a:solidFill>
              </a:rPr>
              <a:t> Natural Capital Protocol </a:t>
            </a:r>
            <a:r>
              <a:rPr lang="en-US" sz="2736" dirty="0">
                <a:solidFill>
                  <a:schemeClr val="tx1">
                    <a:lumMod val="50000"/>
                    <a:lumOff val="50000"/>
                  </a:schemeClr>
                </a:solidFill>
              </a:rPr>
              <a:t>is a </a:t>
            </a:r>
            <a:br>
              <a:rPr lang="en-US" sz="2736" dirty="0">
                <a:solidFill>
                  <a:schemeClr val="tx1">
                    <a:lumMod val="50000"/>
                    <a:lumOff val="50000"/>
                  </a:schemeClr>
                </a:solidFill>
              </a:rPr>
            </a:br>
            <a:r>
              <a:rPr lang="en-US" sz="2736" b="1" dirty="0">
                <a:solidFill>
                  <a:schemeClr val="tx1">
                    <a:lumMod val="50000"/>
                    <a:lumOff val="50000"/>
                  </a:schemeClr>
                </a:solidFill>
              </a:rPr>
              <a:t>standardized framework </a:t>
            </a:r>
            <a:r>
              <a:rPr lang="en-US" sz="2736" dirty="0">
                <a:solidFill>
                  <a:schemeClr val="tx1">
                    <a:lumMod val="50000"/>
                    <a:lumOff val="50000"/>
                  </a:schemeClr>
                </a:solidFill>
              </a:rPr>
              <a:t>for</a:t>
            </a:r>
            <a:r>
              <a:rPr lang="en-US" sz="2736" b="1" dirty="0">
                <a:solidFill>
                  <a:schemeClr val="tx1">
                    <a:lumMod val="50000"/>
                    <a:lumOff val="50000"/>
                  </a:schemeClr>
                </a:solidFill>
              </a:rPr>
              <a:t> business </a:t>
            </a:r>
            <a:br>
              <a:rPr lang="en-US" sz="2736" b="1" dirty="0">
                <a:solidFill>
                  <a:schemeClr val="tx1">
                    <a:lumMod val="50000"/>
                    <a:lumOff val="50000"/>
                  </a:schemeClr>
                </a:solidFill>
              </a:rPr>
            </a:br>
            <a:r>
              <a:rPr lang="en-US" sz="2736" dirty="0">
                <a:solidFill>
                  <a:schemeClr val="tx1">
                    <a:lumMod val="50000"/>
                    <a:lumOff val="50000"/>
                  </a:schemeClr>
                </a:solidFill>
              </a:rPr>
              <a:t>to</a:t>
            </a:r>
            <a:r>
              <a:rPr lang="en-US" sz="2736" b="1" dirty="0">
                <a:solidFill>
                  <a:schemeClr val="tx1">
                    <a:lumMod val="50000"/>
                    <a:lumOff val="50000"/>
                  </a:schemeClr>
                </a:solidFill>
              </a:rPr>
              <a:t> identify, measure and value </a:t>
            </a:r>
            <a:r>
              <a:rPr lang="en-US" sz="2736" dirty="0">
                <a:solidFill>
                  <a:schemeClr val="tx1">
                    <a:lumMod val="50000"/>
                    <a:lumOff val="50000"/>
                  </a:schemeClr>
                </a:solidFill>
              </a:rPr>
              <a:t>its direct and indirect </a:t>
            </a:r>
            <a:r>
              <a:rPr lang="en-US" sz="2736" b="1" dirty="0">
                <a:solidFill>
                  <a:schemeClr val="tx1">
                    <a:lumMod val="50000"/>
                    <a:lumOff val="50000"/>
                  </a:schemeClr>
                </a:solidFill>
              </a:rPr>
              <a:t>impacts and dependencies </a:t>
            </a:r>
            <a:br>
              <a:rPr lang="en-US" sz="2736" b="1" dirty="0">
                <a:solidFill>
                  <a:schemeClr val="tx1">
                    <a:lumMod val="50000"/>
                    <a:lumOff val="50000"/>
                  </a:schemeClr>
                </a:solidFill>
              </a:rPr>
            </a:br>
            <a:r>
              <a:rPr lang="en-US" sz="2736" dirty="0">
                <a:solidFill>
                  <a:schemeClr val="tx1">
                    <a:lumMod val="50000"/>
                    <a:lumOff val="50000"/>
                  </a:schemeClr>
                </a:solidFill>
              </a:rPr>
              <a:t>on</a:t>
            </a:r>
            <a:r>
              <a:rPr lang="en-US" sz="2736" b="1" dirty="0">
                <a:solidFill>
                  <a:schemeClr val="tx1">
                    <a:lumMod val="50000"/>
                    <a:lumOff val="50000"/>
                  </a:schemeClr>
                </a:solidFill>
              </a:rPr>
              <a:t> natural capital</a:t>
            </a:r>
            <a:endParaRPr lang="en-US" sz="2736" dirty="0">
              <a:solidFill>
                <a:schemeClr val="tx1">
                  <a:lumMod val="50000"/>
                  <a:lumOff val="50000"/>
                </a:schemeClr>
              </a:solidFill>
            </a:endParaRPr>
          </a:p>
        </p:txBody>
      </p:sp>
      <p:sp>
        <p:nvSpPr>
          <p:cNvPr id="7" name="Title 1"/>
          <p:cNvSpPr txBox="1">
            <a:spLocks/>
          </p:cNvSpPr>
          <p:nvPr/>
        </p:nvSpPr>
        <p:spPr>
          <a:xfrm>
            <a:off x="4136937" y="998890"/>
            <a:ext cx="9495012" cy="665708"/>
          </a:xfrm>
          <a:prstGeom prst="rect">
            <a:avLst/>
          </a:prstGeom>
        </p:spPr>
        <p:txBody>
          <a:bodyPr vert="horz" lIns="111883" tIns="55941" rIns="111883" bIns="55941"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2583" dirty="0"/>
              <a:t>Introducing the Protocol</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5529" y="2843057"/>
            <a:ext cx="2014020" cy="2861205"/>
          </a:xfrm>
          <a:prstGeom prst="rect">
            <a:avLst/>
          </a:prstGeom>
          <a:ln w="9525" cap="flat">
            <a:solidFill>
              <a:srgbClr val="000000"/>
            </a:solidFill>
            <a:prstDash val="solid"/>
            <a:round/>
          </a:ln>
          <a:effectLst>
            <a:outerShdw blurRad="292100" dist="139700" dir="2700000" rotWithShape="0">
              <a:srgbClr val="333333">
                <a:alpha val="64999"/>
              </a:srgbClr>
            </a:outerShdw>
          </a:effectLst>
        </p:spPr>
      </p:pic>
    </p:spTree>
    <p:extLst>
      <p:ext uri="{BB962C8B-B14F-4D97-AF65-F5344CB8AC3E}">
        <p14:creationId xmlns:p14="http://schemas.microsoft.com/office/powerpoint/2010/main" val="7178193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normAutofit/>
          </a:bodyPr>
          <a:lstStyle/>
          <a:p>
            <a:r>
              <a:rPr lang="en-US" sz="2800" dirty="0"/>
              <a:t>Please type any questions you have and they will be discussed during the webinar or at the end during the Q&amp;A </a:t>
            </a:r>
            <a:r>
              <a:rPr lang="en-US" sz="2800" dirty="0" smtClean="0"/>
              <a:t>session. </a:t>
            </a:r>
            <a:endParaRPr lang="en-US" sz="2800" dirty="0"/>
          </a:p>
          <a:p>
            <a:r>
              <a:rPr lang="en-US" sz="2800" dirty="0"/>
              <a:t>All participant microphones will be muted during the presentation. If specific questions require follow up from the audience, the presenters will un-mute microphones as required. </a:t>
            </a:r>
          </a:p>
          <a:p>
            <a:r>
              <a:rPr lang="en-US" sz="2800" dirty="0"/>
              <a:t>A series or survey questions presented during the webinar. Please respond to questions using the polling platform in the Go To Meeting. </a:t>
            </a:r>
          </a:p>
          <a:p>
            <a:r>
              <a:rPr lang="en-US" sz="2800" dirty="0"/>
              <a:t>You may live tweet during the webinar @</a:t>
            </a:r>
            <a:r>
              <a:rPr lang="en-US" sz="2800" dirty="0" err="1" smtClean="0"/>
              <a:t>NaturalCapLab</a:t>
            </a:r>
            <a:r>
              <a:rPr lang="en-US" sz="2800" dirty="0" smtClean="0"/>
              <a:t>.</a:t>
            </a:r>
            <a:endParaRPr lang="en-US" sz="2800" dirty="0"/>
          </a:p>
          <a:p>
            <a:endParaRPr lang="en-US" dirty="0"/>
          </a:p>
        </p:txBody>
      </p:sp>
    </p:spTree>
    <p:extLst>
      <p:ext uri="{BB962C8B-B14F-4D97-AF65-F5344CB8AC3E}">
        <p14:creationId xmlns:p14="http://schemas.microsoft.com/office/powerpoint/2010/main" val="13926568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2809461" y="1764881"/>
            <a:ext cx="9467484" cy="5145445"/>
          </a:xfrm>
          <a:prstGeom prst="rect">
            <a:avLst/>
          </a:prstGeom>
        </p:spPr>
        <p:txBody>
          <a:bodyPr vert="horz" lIns="111883" tIns="55941" rIns="111883" bIns="55941" rtlCol="0">
            <a:normAutofit/>
          </a:bodyPr>
          <a:lstStyle>
            <a:lvl1pPr marL="276100" indent="-276100"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98212" indent="-230083"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20327"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88459"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656591"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24720"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392853"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760982"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129115"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pPr marL="0" indent="0" algn="ctr">
              <a:lnSpc>
                <a:spcPct val="150000"/>
              </a:lnSpc>
              <a:spcBef>
                <a:spcPts val="2736"/>
              </a:spcBef>
              <a:spcAft>
                <a:spcPts val="912"/>
              </a:spcAft>
              <a:buNone/>
            </a:pPr>
            <a:r>
              <a:rPr lang="en-US" sz="2736" dirty="0">
                <a:solidFill>
                  <a:schemeClr val="bg1">
                    <a:lumMod val="75000"/>
                  </a:schemeClr>
                </a:solidFill>
              </a:rPr>
              <a:t>The</a:t>
            </a:r>
            <a:r>
              <a:rPr lang="en-US" sz="2736" b="1" dirty="0">
                <a:solidFill>
                  <a:schemeClr val="bg1">
                    <a:lumMod val="75000"/>
                  </a:schemeClr>
                </a:solidFill>
              </a:rPr>
              <a:t> </a:t>
            </a:r>
            <a:r>
              <a:rPr lang="en-US" sz="2736" b="1" dirty="0"/>
              <a:t>Natural Capital </a:t>
            </a:r>
            <a:r>
              <a:rPr lang="en-US" sz="2736" b="1" dirty="0">
                <a:solidFill>
                  <a:schemeClr val="bg1">
                    <a:lumMod val="75000"/>
                  </a:schemeClr>
                </a:solidFill>
              </a:rPr>
              <a:t>Protocol </a:t>
            </a:r>
            <a:r>
              <a:rPr lang="en-US" sz="2736" dirty="0">
                <a:solidFill>
                  <a:schemeClr val="bg1">
                    <a:lumMod val="75000"/>
                  </a:schemeClr>
                </a:solidFill>
              </a:rPr>
              <a:t>is a </a:t>
            </a:r>
            <a:br>
              <a:rPr lang="en-US" sz="2736" dirty="0">
                <a:solidFill>
                  <a:schemeClr val="bg1">
                    <a:lumMod val="75000"/>
                  </a:schemeClr>
                </a:solidFill>
              </a:rPr>
            </a:br>
            <a:r>
              <a:rPr lang="en-US" sz="2736" b="1" dirty="0">
                <a:solidFill>
                  <a:schemeClr val="bg1">
                    <a:lumMod val="75000"/>
                  </a:schemeClr>
                </a:solidFill>
              </a:rPr>
              <a:t>standardized framework </a:t>
            </a:r>
            <a:r>
              <a:rPr lang="en-US" sz="2736" dirty="0">
                <a:solidFill>
                  <a:schemeClr val="bg1">
                    <a:lumMod val="75000"/>
                  </a:schemeClr>
                </a:solidFill>
              </a:rPr>
              <a:t>for</a:t>
            </a:r>
            <a:r>
              <a:rPr lang="en-US" sz="2736" b="1" dirty="0">
                <a:solidFill>
                  <a:schemeClr val="bg1">
                    <a:lumMod val="75000"/>
                  </a:schemeClr>
                </a:solidFill>
              </a:rPr>
              <a:t> business </a:t>
            </a:r>
            <a:br>
              <a:rPr lang="en-US" sz="2736" b="1" dirty="0">
                <a:solidFill>
                  <a:schemeClr val="bg1">
                    <a:lumMod val="75000"/>
                  </a:schemeClr>
                </a:solidFill>
              </a:rPr>
            </a:br>
            <a:r>
              <a:rPr lang="en-US" sz="2736" dirty="0">
                <a:solidFill>
                  <a:schemeClr val="bg1">
                    <a:lumMod val="75000"/>
                  </a:schemeClr>
                </a:solidFill>
              </a:rPr>
              <a:t>to</a:t>
            </a:r>
            <a:r>
              <a:rPr lang="en-US" sz="2736" b="1" dirty="0">
                <a:solidFill>
                  <a:schemeClr val="bg1">
                    <a:lumMod val="75000"/>
                  </a:schemeClr>
                </a:solidFill>
              </a:rPr>
              <a:t> identify, measure and value </a:t>
            </a:r>
            <a:r>
              <a:rPr lang="en-US" sz="2736" dirty="0">
                <a:solidFill>
                  <a:schemeClr val="bg1">
                    <a:lumMod val="75000"/>
                  </a:schemeClr>
                </a:solidFill>
              </a:rPr>
              <a:t>its direct and indirect </a:t>
            </a:r>
            <a:r>
              <a:rPr lang="en-US" sz="2736" b="1" dirty="0">
                <a:solidFill>
                  <a:schemeClr val="bg1">
                    <a:lumMod val="75000"/>
                  </a:schemeClr>
                </a:solidFill>
              </a:rPr>
              <a:t>impacts and dependencies </a:t>
            </a:r>
            <a:br>
              <a:rPr lang="en-US" sz="2736" b="1" dirty="0">
                <a:solidFill>
                  <a:schemeClr val="bg1">
                    <a:lumMod val="75000"/>
                  </a:schemeClr>
                </a:solidFill>
              </a:rPr>
            </a:br>
            <a:r>
              <a:rPr lang="en-US" sz="2736" dirty="0">
                <a:solidFill>
                  <a:schemeClr val="bg1">
                    <a:lumMod val="75000"/>
                  </a:schemeClr>
                </a:solidFill>
              </a:rPr>
              <a:t>on</a:t>
            </a:r>
            <a:r>
              <a:rPr lang="en-US" sz="2736" b="1" dirty="0">
                <a:solidFill>
                  <a:schemeClr val="bg1">
                    <a:lumMod val="75000"/>
                  </a:schemeClr>
                </a:solidFill>
              </a:rPr>
              <a:t> natural capital</a:t>
            </a:r>
            <a:endParaRPr lang="en-US" sz="2736" dirty="0">
              <a:solidFill>
                <a:schemeClr val="bg1">
                  <a:lumMod val="75000"/>
                </a:schemeClr>
              </a:soli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5526" y="6918347"/>
            <a:ext cx="4029912" cy="1520875"/>
          </a:xfrm>
          <a:prstGeom prst="rect">
            <a:avLst/>
          </a:prstGeom>
        </p:spPr>
      </p:pic>
      <p:sp>
        <p:nvSpPr>
          <p:cNvPr id="4" name="Rounded Rectangle 3"/>
          <p:cNvSpPr/>
          <p:nvPr/>
        </p:nvSpPr>
        <p:spPr>
          <a:xfrm>
            <a:off x="5121782" y="1917904"/>
            <a:ext cx="3063964" cy="547135"/>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8" dirty="0"/>
          </a:p>
        </p:txBody>
      </p:sp>
      <p:cxnSp>
        <p:nvCxnSpPr>
          <p:cNvPr id="5" name="Straight Arrow Connector 4"/>
          <p:cNvCxnSpPr>
            <a:stCxn id="4" idx="2"/>
          </p:cNvCxnSpPr>
          <p:nvPr/>
        </p:nvCxnSpPr>
        <p:spPr>
          <a:xfrm flipH="1">
            <a:off x="5231211" y="2465039"/>
            <a:ext cx="1422554" cy="241304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020354" y="4878085"/>
            <a:ext cx="10647814" cy="2136611"/>
          </a:xfrm>
          <a:prstGeom prst="rect">
            <a:avLst/>
          </a:prstGeom>
          <a:solidFill>
            <a:schemeClr val="bg1"/>
          </a:solidFill>
        </p:spPr>
        <p:txBody>
          <a:bodyPr wrap="square">
            <a:spAutoFit/>
          </a:bodyPr>
          <a:lstStyle/>
          <a:p>
            <a:pPr>
              <a:lnSpc>
                <a:spcPct val="115000"/>
              </a:lnSpc>
            </a:pPr>
            <a:r>
              <a:rPr lang="en-GB" sz="2736" dirty="0">
                <a:solidFill>
                  <a:schemeClr val="accent2"/>
                </a:solidFill>
                <a:latin typeface="Verdana" panose="020B0604030504040204" pitchFamily="34" charset="0"/>
                <a:ea typeface="Verdana" panose="020B0604030504040204" pitchFamily="34" charset="0"/>
                <a:cs typeface="Verdana" panose="020B0604030504040204" pitchFamily="34" charset="0"/>
              </a:rPr>
              <a:t>The </a:t>
            </a:r>
            <a:r>
              <a:rPr lang="en-GB" sz="3040" b="1" dirty="0">
                <a:solidFill>
                  <a:schemeClr val="accent2"/>
                </a:solidFill>
                <a:latin typeface="Verdana" panose="020B0604030504040204" pitchFamily="34" charset="0"/>
                <a:ea typeface="Verdana" panose="020B0604030504040204" pitchFamily="34" charset="0"/>
                <a:cs typeface="Verdana" panose="020B0604030504040204" pitchFamily="34" charset="0"/>
              </a:rPr>
              <a:t>stock</a:t>
            </a:r>
            <a:r>
              <a:rPr lang="en-GB" sz="2736" dirty="0">
                <a:solidFill>
                  <a:schemeClr val="accent2"/>
                </a:solidFill>
                <a:latin typeface="Verdana" panose="020B0604030504040204" pitchFamily="34" charset="0"/>
                <a:ea typeface="Verdana" panose="020B0604030504040204" pitchFamily="34" charset="0"/>
                <a:cs typeface="Verdana" panose="020B0604030504040204" pitchFamily="34" charset="0"/>
              </a:rPr>
              <a:t> of </a:t>
            </a:r>
            <a:r>
              <a:rPr lang="en-GB" sz="3040" b="1" dirty="0">
                <a:solidFill>
                  <a:schemeClr val="accent2"/>
                </a:solidFill>
                <a:latin typeface="Verdana" panose="020B0604030504040204" pitchFamily="34" charset="0"/>
                <a:ea typeface="Verdana" panose="020B0604030504040204" pitchFamily="34" charset="0"/>
                <a:cs typeface="Verdana" panose="020B0604030504040204" pitchFamily="34" charset="0"/>
              </a:rPr>
              <a:t>renewable</a:t>
            </a:r>
            <a:r>
              <a:rPr lang="en-GB" sz="2736" dirty="0">
                <a:solidFill>
                  <a:schemeClr val="accent2"/>
                </a:solidFill>
                <a:latin typeface="Verdana" panose="020B0604030504040204" pitchFamily="34" charset="0"/>
                <a:ea typeface="Verdana" panose="020B0604030504040204" pitchFamily="34" charset="0"/>
                <a:cs typeface="Verdana" panose="020B0604030504040204" pitchFamily="34" charset="0"/>
              </a:rPr>
              <a:t> and </a:t>
            </a:r>
            <a:r>
              <a:rPr lang="en-GB" sz="3040" b="1" dirty="0">
                <a:solidFill>
                  <a:schemeClr val="accent2"/>
                </a:solidFill>
                <a:latin typeface="Verdana" panose="020B0604030504040204" pitchFamily="34" charset="0"/>
                <a:ea typeface="Verdana" panose="020B0604030504040204" pitchFamily="34" charset="0"/>
                <a:cs typeface="Verdana" panose="020B0604030504040204" pitchFamily="34" charset="0"/>
              </a:rPr>
              <a:t>non-renewable natural resources</a:t>
            </a:r>
            <a:r>
              <a:rPr lang="en-GB" sz="2736" b="1" dirty="0">
                <a:solidFill>
                  <a:schemeClr val="accent2"/>
                </a:solidFill>
                <a:latin typeface="Verdana" panose="020B0604030504040204" pitchFamily="34" charset="0"/>
                <a:ea typeface="Verdana" panose="020B0604030504040204" pitchFamily="34" charset="0"/>
                <a:cs typeface="Verdana" panose="020B0604030504040204" pitchFamily="34" charset="0"/>
              </a:rPr>
              <a:t> </a:t>
            </a:r>
            <a:r>
              <a:rPr lang="en-GB" sz="2736" dirty="0">
                <a:solidFill>
                  <a:schemeClr val="accent2"/>
                </a:solidFill>
                <a:latin typeface="Verdana" panose="020B0604030504040204" pitchFamily="34" charset="0"/>
                <a:ea typeface="Verdana" panose="020B0604030504040204" pitchFamily="34" charset="0"/>
                <a:cs typeface="Verdana" panose="020B0604030504040204" pitchFamily="34" charset="0"/>
              </a:rPr>
              <a:t>(e.g. plants, animals, air, water, soils, minerals) that combine to yield a flow of benefits to people</a:t>
            </a:r>
            <a:endParaRPr lang="en-US" sz="2736" dirty="0">
              <a:solidFill>
                <a:schemeClr val="accent2"/>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re 1"/>
          <p:cNvSpPr txBox="1">
            <a:spLocks/>
          </p:cNvSpPr>
          <p:nvPr/>
        </p:nvSpPr>
        <p:spPr>
          <a:xfrm>
            <a:off x="4136937" y="998890"/>
            <a:ext cx="5909074" cy="767028"/>
          </a:xfrm>
          <a:prstGeom prst="rect">
            <a:avLst/>
          </a:prstGeom>
        </p:spPr>
        <p:txBody>
          <a:bodyPr vert="horz" lIns="111883" tIns="55941" rIns="111883" bIns="55941"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2583" dirty="0">
                <a:ea typeface="Segoe UI" panose="020B0502040204020203" pitchFamily="34" charset="0"/>
                <a:cs typeface="Calibri"/>
              </a:rPr>
              <a:t>Definitions</a:t>
            </a:r>
            <a:endParaRPr lang="en-US" sz="2583" dirty="0"/>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12361" y="6470254"/>
            <a:ext cx="4770746" cy="1904625"/>
          </a:xfrm>
          <a:prstGeom prst="rect">
            <a:avLst/>
          </a:prstGeom>
        </p:spPr>
      </p:pic>
    </p:spTree>
    <p:extLst>
      <p:ext uri="{BB962C8B-B14F-4D97-AF65-F5344CB8AC3E}">
        <p14:creationId xmlns:p14="http://schemas.microsoft.com/office/powerpoint/2010/main" val="36276449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461" y="1764881"/>
            <a:ext cx="9467484" cy="5145445"/>
          </a:xfrm>
        </p:spPr>
        <p:txBody>
          <a:bodyPr>
            <a:normAutofit/>
          </a:bodyPr>
          <a:lstStyle/>
          <a:p>
            <a:pPr marL="0" indent="0" algn="ctr">
              <a:lnSpc>
                <a:spcPct val="150000"/>
              </a:lnSpc>
              <a:spcBef>
                <a:spcPts val="2736"/>
              </a:spcBef>
              <a:spcAft>
                <a:spcPts val="912"/>
              </a:spcAft>
              <a:buNone/>
            </a:pPr>
            <a:r>
              <a:rPr lang="en-US" sz="2736" dirty="0">
                <a:solidFill>
                  <a:schemeClr val="bg1">
                    <a:lumMod val="75000"/>
                  </a:schemeClr>
                </a:solidFill>
              </a:rPr>
              <a:t>The</a:t>
            </a:r>
            <a:r>
              <a:rPr lang="en-US" sz="2736" b="1" dirty="0">
                <a:solidFill>
                  <a:schemeClr val="bg1">
                    <a:lumMod val="75000"/>
                  </a:schemeClr>
                </a:solidFill>
              </a:rPr>
              <a:t> Natural Capital Protocol </a:t>
            </a:r>
            <a:r>
              <a:rPr lang="en-US" sz="2736" dirty="0">
                <a:solidFill>
                  <a:schemeClr val="bg1">
                    <a:lumMod val="75000"/>
                  </a:schemeClr>
                </a:solidFill>
              </a:rPr>
              <a:t>is a </a:t>
            </a:r>
            <a:br>
              <a:rPr lang="en-US" sz="2736" dirty="0">
                <a:solidFill>
                  <a:schemeClr val="bg1">
                    <a:lumMod val="75000"/>
                  </a:schemeClr>
                </a:solidFill>
              </a:rPr>
            </a:br>
            <a:r>
              <a:rPr lang="en-US" sz="2736" b="1" dirty="0"/>
              <a:t>standardized framework </a:t>
            </a:r>
            <a:r>
              <a:rPr lang="en-US" sz="2736" dirty="0">
                <a:solidFill>
                  <a:schemeClr val="bg1">
                    <a:lumMod val="75000"/>
                  </a:schemeClr>
                </a:solidFill>
              </a:rPr>
              <a:t>for</a:t>
            </a:r>
            <a:r>
              <a:rPr lang="en-US" sz="2736" b="1" dirty="0">
                <a:solidFill>
                  <a:schemeClr val="bg1">
                    <a:lumMod val="75000"/>
                  </a:schemeClr>
                </a:solidFill>
              </a:rPr>
              <a:t> business </a:t>
            </a:r>
            <a:br>
              <a:rPr lang="en-US" sz="2736" b="1" dirty="0">
                <a:solidFill>
                  <a:schemeClr val="bg1">
                    <a:lumMod val="75000"/>
                  </a:schemeClr>
                </a:solidFill>
              </a:rPr>
            </a:br>
            <a:r>
              <a:rPr lang="en-US" sz="2736" dirty="0">
                <a:solidFill>
                  <a:schemeClr val="bg1">
                    <a:lumMod val="75000"/>
                  </a:schemeClr>
                </a:solidFill>
              </a:rPr>
              <a:t>to</a:t>
            </a:r>
            <a:r>
              <a:rPr lang="en-US" sz="2736" b="1" dirty="0">
                <a:solidFill>
                  <a:schemeClr val="bg1">
                    <a:lumMod val="75000"/>
                  </a:schemeClr>
                </a:solidFill>
              </a:rPr>
              <a:t> identify, measure and value </a:t>
            </a:r>
            <a:r>
              <a:rPr lang="en-US" sz="2736" dirty="0">
                <a:solidFill>
                  <a:schemeClr val="bg1">
                    <a:lumMod val="75000"/>
                  </a:schemeClr>
                </a:solidFill>
              </a:rPr>
              <a:t>its direct and indirect </a:t>
            </a:r>
            <a:r>
              <a:rPr lang="en-US" sz="2736" b="1" dirty="0">
                <a:solidFill>
                  <a:schemeClr val="bg1">
                    <a:lumMod val="75000"/>
                  </a:schemeClr>
                </a:solidFill>
              </a:rPr>
              <a:t>impacts and dependencies </a:t>
            </a:r>
            <a:br>
              <a:rPr lang="en-US" sz="2736" b="1" dirty="0">
                <a:solidFill>
                  <a:schemeClr val="bg1">
                    <a:lumMod val="75000"/>
                  </a:schemeClr>
                </a:solidFill>
              </a:rPr>
            </a:br>
            <a:r>
              <a:rPr lang="en-US" sz="2736" dirty="0">
                <a:solidFill>
                  <a:schemeClr val="bg1">
                    <a:lumMod val="75000"/>
                  </a:schemeClr>
                </a:solidFill>
              </a:rPr>
              <a:t>on</a:t>
            </a:r>
            <a:r>
              <a:rPr lang="en-US" sz="2736" b="1" dirty="0">
                <a:solidFill>
                  <a:schemeClr val="bg1">
                    <a:lumMod val="75000"/>
                  </a:schemeClr>
                </a:solidFill>
              </a:rPr>
              <a:t> natural capital</a:t>
            </a:r>
            <a:endParaRPr lang="en-US" sz="2736" dirty="0">
              <a:solidFill>
                <a:schemeClr val="bg1">
                  <a:lumMod val="75000"/>
                </a:schemeClr>
              </a:solidFill>
            </a:endParaRPr>
          </a:p>
        </p:txBody>
      </p:sp>
      <p:sp>
        <p:nvSpPr>
          <p:cNvPr id="4" name="Rounded Rectangle 3"/>
          <p:cNvSpPr/>
          <p:nvPr/>
        </p:nvSpPr>
        <p:spPr>
          <a:xfrm>
            <a:off x="3699229" y="2495182"/>
            <a:ext cx="5143082" cy="703307"/>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8" dirty="0"/>
          </a:p>
        </p:txBody>
      </p:sp>
      <p:cxnSp>
        <p:nvCxnSpPr>
          <p:cNvPr id="5" name="Straight Arrow Connector 4"/>
          <p:cNvCxnSpPr>
            <a:stCxn id="4" idx="2"/>
          </p:cNvCxnSpPr>
          <p:nvPr/>
        </p:nvCxnSpPr>
        <p:spPr>
          <a:xfrm flipH="1">
            <a:off x="6216055" y="3198490"/>
            <a:ext cx="54714" cy="2119643"/>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057818" y="5318132"/>
            <a:ext cx="10395592" cy="1979966"/>
          </a:xfrm>
          <a:prstGeom prst="rect">
            <a:avLst/>
          </a:prstGeom>
          <a:ln>
            <a:noFill/>
          </a:ln>
        </p:spPr>
        <p:txBody>
          <a:bodyPr wrap="square">
            <a:spAutoFit/>
          </a:bodyPr>
          <a:lstStyle/>
          <a:p>
            <a:r>
              <a:rPr lang="en-GB" sz="2736" dirty="0">
                <a:solidFill>
                  <a:schemeClr val="accent4"/>
                </a:solidFill>
                <a:latin typeface="Verdana" panose="020B0604030504040204" pitchFamily="34" charset="0"/>
                <a:ea typeface="Verdana" panose="020B0604030504040204" pitchFamily="34" charset="0"/>
                <a:cs typeface="Verdana" panose="020B0604030504040204" pitchFamily="34" charset="0"/>
              </a:rPr>
              <a:t>Internationally applicable across </a:t>
            </a:r>
            <a:r>
              <a:rPr lang="en-GB" sz="3040" b="1" dirty="0">
                <a:solidFill>
                  <a:schemeClr val="accent4"/>
                </a:solidFill>
                <a:latin typeface="Verdana" panose="020B0604030504040204" pitchFamily="34" charset="0"/>
                <a:ea typeface="Verdana" panose="020B0604030504040204" pitchFamily="34" charset="0"/>
                <a:cs typeface="Verdana" panose="020B0604030504040204" pitchFamily="34" charset="0"/>
              </a:rPr>
              <a:t>all business sectors</a:t>
            </a:r>
            <a:r>
              <a:rPr lang="en-GB" sz="3040" dirty="0">
                <a:solidFill>
                  <a:schemeClr val="accent4"/>
                </a:solidFill>
                <a:latin typeface="Verdana" panose="020B0604030504040204" pitchFamily="34" charset="0"/>
                <a:ea typeface="Verdana" panose="020B0604030504040204" pitchFamily="34" charset="0"/>
                <a:cs typeface="Verdana" panose="020B0604030504040204" pitchFamily="34" charset="0"/>
              </a:rPr>
              <a:t>, </a:t>
            </a:r>
            <a:r>
              <a:rPr lang="en-GB" sz="3040" b="1" dirty="0">
                <a:solidFill>
                  <a:schemeClr val="accent4"/>
                </a:solidFill>
                <a:latin typeface="Verdana" panose="020B0604030504040204" pitchFamily="34" charset="0"/>
                <a:ea typeface="Verdana" panose="020B0604030504040204" pitchFamily="34" charset="0"/>
                <a:cs typeface="Verdana" panose="020B0604030504040204" pitchFamily="34" charset="0"/>
              </a:rPr>
              <a:t>geographies</a:t>
            </a:r>
            <a:r>
              <a:rPr lang="en-GB" sz="2736" dirty="0">
                <a:solidFill>
                  <a:schemeClr val="accent4"/>
                </a:solidFill>
                <a:latin typeface="Verdana" panose="020B0604030504040204" pitchFamily="34" charset="0"/>
                <a:ea typeface="Verdana" panose="020B0604030504040204" pitchFamily="34" charset="0"/>
                <a:cs typeface="Verdana" panose="020B0604030504040204" pitchFamily="34" charset="0"/>
              </a:rPr>
              <a:t> and </a:t>
            </a:r>
            <a:r>
              <a:rPr lang="en-GB" sz="3040" b="1" dirty="0">
                <a:solidFill>
                  <a:schemeClr val="accent4"/>
                </a:solidFill>
                <a:latin typeface="Verdana" panose="020B0604030504040204" pitchFamily="34" charset="0"/>
                <a:ea typeface="Verdana" panose="020B0604030504040204" pitchFamily="34" charset="0"/>
                <a:cs typeface="Verdana" panose="020B0604030504040204" pitchFamily="34" charset="0"/>
              </a:rPr>
              <a:t>scopes</a:t>
            </a:r>
            <a:r>
              <a:rPr lang="en-GB" sz="2736" dirty="0">
                <a:solidFill>
                  <a:schemeClr val="accent4"/>
                </a:solidFill>
                <a:latin typeface="Verdana" panose="020B0604030504040204" pitchFamily="34" charset="0"/>
                <a:ea typeface="Verdana" panose="020B0604030504040204" pitchFamily="34" charset="0"/>
                <a:cs typeface="Verdana" panose="020B0604030504040204" pitchFamily="34" charset="0"/>
              </a:rPr>
              <a:t>;</a:t>
            </a:r>
            <a:r>
              <a:rPr lang="en-GB" sz="2736" b="1" dirty="0">
                <a:solidFill>
                  <a:schemeClr val="accent4"/>
                </a:solidFill>
                <a:latin typeface="Verdana" panose="020B0604030504040204" pitchFamily="34" charset="0"/>
                <a:ea typeface="Verdana" panose="020B0604030504040204" pitchFamily="34" charset="0"/>
                <a:cs typeface="Verdana" panose="020B0604030504040204" pitchFamily="34" charset="0"/>
              </a:rPr>
              <a:t> </a:t>
            </a:r>
            <a:r>
              <a:rPr lang="en-US" sz="2736" dirty="0">
                <a:solidFill>
                  <a:schemeClr val="accent4"/>
                </a:solidFill>
                <a:latin typeface="Verdana" panose="020B0604030504040204" pitchFamily="34" charset="0"/>
                <a:ea typeface="Verdana" panose="020B0604030504040204" pitchFamily="34" charset="0"/>
                <a:cs typeface="Verdana" panose="020B0604030504040204" pitchFamily="34" charset="0"/>
              </a:rPr>
              <a:t>leverages </a:t>
            </a:r>
            <a:r>
              <a:rPr lang="en-US" sz="3040" b="1" dirty="0">
                <a:solidFill>
                  <a:schemeClr val="accent4"/>
                </a:solidFill>
                <a:latin typeface="Verdana" panose="020B0604030504040204" pitchFamily="34" charset="0"/>
                <a:ea typeface="Verdana" panose="020B0604030504040204" pitchFamily="34" charset="0"/>
                <a:cs typeface="Verdana" panose="020B0604030504040204" pitchFamily="34" charset="0"/>
              </a:rPr>
              <a:t>existing approaches</a:t>
            </a:r>
            <a:endParaRPr lang="en-US" sz="3040"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pPr>
            <a:endParaRPr lang="en-US" sz="2736" dirty="0">
              <a:solidFill>
                <a:schemeClr val="accent4"/>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re 1"/>
          <p:cNvSpPr txBox="1">
            <a:spLocks/>
          </p:cNvSpPr>
          <p:nvPr/>
        </p:nvSpPr>
        <p:spPr>
          <a:xfrm>
            <a:off x="4136937" y="998890"/>
            <a:ext cx="5909074" cy="767028"/>
          </a:xfrm>
          <a:prstGeom prst="rect">
            <a:avLst/>
          </a:prstGeom>
        </p:spPr>
        <p:txBody>
          <a:bodyPr vert="horz" lIns="111883" tIns="55941" rIns="111883" bIns="55941"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2583" dirty="0">
                <a:ea typeface="Segoe UI" panose="020B0502040204020203" pitchFamily="34" charset="0"/>
                <a:cs typeface="Calibri"/>
              </a:rPr>
              <a:t>Definitions</a:t>
            </a:r>
            <a:endParaRPr lang="en-US" sz="2583" dirty="0"/>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5526" y="6918347"/>
            <a:ext cx="4029912" cy="1520875"/>
          </a:xfrm>
          <a:prstGeom prst="rect">
            <a:avLst/>
          </a:prstGeom>
        </p:spPr>
      </p:pic>
    </p:spTree>
    <p:extLst>
      <p:ext uri="{BB962C8B-B14F-4D97-AF65-F5344CB8AC3E}">
        <p14:creationId xmlns:p14="http://schemas.microsoft.com/office/powerpoint/2010/main" val="5718522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461" y="1764881"/>
            <a:ext cx="9467484" cy="5145445"/>
          </a:xfrm>
        </p:spPr>
        <p:txBody>
          <a:bodyPr>
            <a:normAutofit/>
          </a:bodyPr>
          <a:lstStyle/>
          <a:p>
            <a:pPr marL="0" indent="0" algn="ctr">
              <a:lnSpc>
                <a:spcPct val="150000"/>
              </a:lnSpc>
              <a:spcBef>
                <a:spcPts val="2736"/>
              </a:spcBef>
              <a:spcAft>
                <a:spcPts val="912"/>
              </a:spcAft>
              <a:buNone/>
            </a:pPr>
            <a:r>
              <a:rPr lang="en-US" sz="2736" dirty="0">
                <a:solidFill>
                  <a:schemeClr val="bg1">
                    <a:lumMod val="75000"/>
                  </a:schemeClr>
                </a:solidFill>
              </a:rPr>
              <a:t>The</a:t>
            </a:r>
            <a:r>
              <a:rPr lang="en-US" sz="2736" b="1" dirty="0">
                <a:solidFill>
                  <a:schemeClr val="bg1">
                    <a:lumMod val="75000"/>
                  </a:schemeClr>
                </a:solidFill>
              </a:rPr>
              <a:t> Natural Capital Protocol </a:t>
            </a:r>
            <a:r>
              <a:rPr lang="en-US" sz="2736" dirty="0">
                <a:solidFill>
                  <a:schemeClr val="bg1">
                    <a:lumMod val="75000"/>
                  </a:schemeClr>
                </a:solidFill>
              </a:rPr>
              <a:t>is a </a:t>
            </a:r>
            <a:br>
              <a:rPr lang="en-US" sz="2736" dirty="0">
                <a:solidFill>
                  <a:schemeClr val="bg1">
                    <a:lumMod val="75000"/>
                  </a:schemeClr>
                </a:solidFill>
              </a:rPr>
            </a:br>
            <a:r>
              <a:rPr lang="en-US" sz="2736" b="1" dirty="0">
                <a:solidFill>
                  <a:schemeClr val="bg1">
                    <a:lumMod val="75000"/>
                  </a:schemeClr>
                </a:solidFill>
              </a:rPr>
              <a:t>standardized framework </a:t>
            </a:r>
            <a:r>
              <a:rPr lang="en-US" sz="2736" dirty="0">
                <a:solidFill>
                  <a:schemeClr val="bg1">
                    <a:lumMod val="75000"/>
                  </a:schemeClr>
                </a:solidFill>
              </a:rPr>
              <a:t>for</a:t>
            </a:r>
            <a:r>
              <a:rPr lang="en-US" sz="2736" b="1" dirty="0">
                <a:solidFill>
                  <a:schemeClr val="bg1">
                    <a:lumMod val="75000"/>
                  </a:schemeClr>
                </a:solidFill>
              </a:rPr>
              <a:t> </a:t>
            </a:r>
            <a:r>
              <a:rPr lang="en-US" sz="2736" b="1" dirty="0"/>
              <a:t>business </a:t>
            </a:r>
            <a:br>
              <a:rPr lang="en-US" sz="2736" b="1" dirty="0"/>
            </a:br>
            <a:r>
              <a:rPr lang="en-US" sz="2736" dirty="0">
                <a:solidFill>
                  <a:schemeClr val="bg1">
                    <a:lumMod val="75000"/>
                  </a:schemeClr>
                </a:solidFill>
              </a:rPr>
              <a:t>to</a:t>
            </a:r>
            <a:r>
              <a:rPr lang="en-US" sz="2736" b="1" dirty="0">
                <a:solidFill>
                  <a:schemeClr val="bg1">
                    <a:lumMod val="75000"/>
                  </a:schemeClr>
                </a:solidFill>
              </a:rPr>
              <a:t> identify, measure and value </a:t>
            </a:r>
            <a:r>
              <a:rPr lang="en-US" sz="2736" dirty="0">
                <a:solidFill>
                  <a:schemeClr val="bg1">
                    <a:lumMod val="75000"/>
                  </a:schemeClr>
                </a:solidFill>
              </a:rPr>
              <a:t>its direct and indirect </a:t>
            </a:r>
            <a:r>
              <a:rPr lang="en-US" sz="2736" b="1" dirty="0">
                <a:solidFill>
                  <a:schemeClr val="bg1">
                    <a:lumMod val="75000"/>
                  </a:schemeClr>
                </a:solidFill>
              </a:rPr>
              <a:t>impacts and dependencies </a:t>
            </a:r>
            <a:br>
              <a:rPr lang="en-US" sz="2736" b="1" dirty="0">
                <a:solidFill>
                  <a:schemeClr val="bg1">
                    <a:lumMod val="75000"/>
                  </a:schemeClr>
                </a:solidFill>
              </a:rPr>
            </a:br>
            <a:r>
              <a:rPr lang="en-US" sz="2736" dirty="0">
                <a:solidFill>
                  <a:schemeClr val="bg1">
                    <a:lumMod val="75000"/>
                  </a:schemeClr>
                </a:solidFill>
              </a:rPr>
              <a:t>on</a:t>
            </a:r>
            <a:r>
              <a:rPr lang="en-US" sz="2736" b="1" dirty="0">
                <a:solidFill>
                  <a:schemeClr val="bg1">
                    <a:lumMod val="75000"/>
                  </a:schemeClr>
                </a:solidFill>
              </a:rPr>
              <a:t> natural capital</a:t>
            </a:r>
            <a:endParaRPr lang="en-US" sz="2736" dirty="0">
              <a:solidFill>
                <a:schemeClr val="bg1">
                  <a:lumMod val="75000"/>
                </a:schemeClr>
              </a:solidFill>
            </a:endParaRPr>
          </a:p>
        </p:txBody>
      </p:sp>
      <p:sp>
        <p:nvSpPr>
          <p:cNvPr id="4" name="Rounded Rectangle 3"/>
          <p:cNvSpPr/>
          <p:nvPr/>
        </p:nvSpPr>
        <p:spPr>
          <a:xfrm>
            <a:off x="9339818" y="2426323"/>
            <a:ext cx="1909892" cy="703307"/>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8" dirty="0"/>
          </a:p>
        </p:txBody>
      </p:sp>
      <p:cxnSp>
        <p:nvCxnSpPr>
          <p:cNvPr id="5" name="Straight Arrow Connector 4"/>
          <p:cNvCxnSpPr>
            <a:stCxn id="4" idx="2"/>
          </p:cNvCxnSpPr>
          <p:nvPr/>
        </p:nvCxnSpPr>
        <p:spPr>
          <a:xfrm flipH="1">
            <a:off x="9339818" y="3129631"/>
            <a:ext cx="954945" cy="2210661"/>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933236" y="5456910"/>
            <a:ext cx="9191892" cy="1114472"/>
          </a:xfrm>
          <a:prstGeom prst="rect">
            <a:avLst/>
          </a:prstGeom>
        </p:spPr>
        <p:txBody>
          <a:bodyPr wrap="square">
            <a:spAutoFit/>
          </a:bodyPr>
          <a:lstStyle/>
          <a:p>
            <a:pPr>
              <a:lnSpc>
                <a:spcPct val="115000"/>
              </a:lnSpc>
            </a:pPr>
            <a:r>
              <a:rPr lang="en-GB" sz="2736" dirty="0">
                <a:solidFill>
                  <a:schemeClr val="accent6"/>
                </a:solidFill>
                <a:latin typeface="Verdana" panose="020B0604030504040204" pitchFamily="34" charset="0"/>
                <a:ea typeface="Verdana" panose="020B0604030504040204" pitchFamily="34" charset="0"/>
                <a:cs typeface="Verdana" panose="020B0604030504040204" pitchFamily="34" charset="0"/>
              </a:rPr>
              <a:t>Aimed at informing business </a:t>
            </a:r>
            <a:r>
              <a:rPr lang="en-GB" sz="3040" b="1" dirty="0">
                <a:solidFill>
                  <a:schemeClr val="accent6"/>
                </a:solidFill>
                <a:latin typeface="Verdana" panose="020B0604030504040204" pitchFamily="34" charset="0"/>
                <a:ea typeface="Verdana" panose="020B0604030504040204" pitchFamily="34" charset="0"/>
                <a:cs typeface="Verdana" panose="020B0604030504040204" pitchFamily="34" charset="0"/>
              </a:rPr>
              <a:t>decision making </a:t>
            </a:r>
            <a:r>
              <a:rPr lang="en-GB" sz="2736" dirty="0">
                <a:solidFill>
                  <a:schemeClr val="accent6"/>
                </a:solidFill>
                <a:latin typeface="Verdana" panose="020B0604030504040204" pitchFamily="34" charset="0"/>
                <a:ea typeface="Verdana" panose="020B0604030504040204" pitchFamily="34" charset="0"/>
                <a:cs typeface="Verdana" panose="020B0604030504040204" pitchFamily="34" charset="0"/>
              </a:rPr>
              <a:t>with trusted, credible and actionable information</a:t>
            </a:r>
            <a:endParaRPr lang="en-US" sz="2736" dirty="0">
              <a:solidFill>
                <a:schemeClr val="accent6"/>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re 1"/>
          <p:cNvSpPr txBox="1">
            <a:spLocks/>
          </p:cNvSpPr>
          <p:nvPr/>
        </p:nvSpPr>
        <p:spPr>
          <a:xfrm>
            <a:off x="4136937" y="998890"/>
            <a:ext cx="5909074" cy="767028"/>
          </a:xfrm>
          <a:prstGeom prst="rect">
            <a:avLst/>
          </a:prstGeom>
        </p:spPr>
        <p:txBody>
          <a:bodyPr vert="horz" lIns="111883" tIns="55941" rIns="111883" bIns="55941"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2583" dirty="0">
                <a:ea typeface="Segoe UI" panose="020B0502040204020203" pitchFamily="34" charset="0"/>
                <a:cs typeface="Calibri"/>
              </a:rPr>
              <a:t>Definitions</a:t>
            </a:r>
            <a:endParaRPr lang="en-US" sz="2583"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55526" y="6918347"/>
            <a:ext cx="4029912" cy="1520875"/>
          </a:xfrm>
          <a:prstGeom prst="rect">
            <a:avLst/>
          </a:prstGeom>
        </p:spPr>
      </p:pic>
    </p:spTree>
    <p:extLst>
      <p:ext uri="{BB962C8B-B14F-4D97-AF65-F5344CB8AC3E}">
        <p14:creationId xmlns:p14="http://schemas.microsoft.com/office/powerpoint/2010/main" val="32489859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5526" y="6918347"/>
            <a:ext cx="4029912" cy="1520875"/>
          </a:xfrm>
          <a:prstGeom prst="rect">
            <a:avLst/>
          </a:prstGeom>
        </p:spPr>
      </p:pic>
      <p:sp>
        <p:nvSpPr>
          <p:cNvPr id="3" name="Content Placeholder 2"/>
          <p:cNvSpPr>
            <a:spLocks noGrp="1"/>
          </p:cNvSpPr>
          <p:nvPr>
            <p:ph idx="1"/>
          </p:nvPr>
        </p:nvSpPr>
        <p:spPr>
          <a:xfrm>
            <a:off x="2809461" y="1764881"/>
            <a:ext cx="9467484" cy="5145445"/>
          </a:xfrm>
        </p:spPr>
        <p:txBody>
          <a:bodyPr>
            <a:normAutofit/>
          </a:bodyPr>
          <a:lstStyle/>
          <a:p>
            <a:pPr marL="0" indent="0" algn="ctr">
              <a:lnSpc>
                <a:spcPct val="150000"/>
              </a:lnSpc>
              <a:spcBef>
                <a:spcPts val="2736"/>
              </a:spcBef>
              <a:spcAft>
                <a:spcPts val="912"/>
              </a:spcAft>
              <a:buNone/>
            </a:pPr>
            <a:r>
              <a:rPr lang="en-US" sz="2736" dirty="0">
                <a:solidFill>
                  <a:schemeClr val="bg1">
                    <a:lumMod val="75000"/>
                  </a:schemeClr>
                </a:solidFill>
              </a:rPr>
              <a:t>The</a:t>
            </a:r>
            <a:r>
              <a:rPr lang="en-US" sz="2736" b="1" dirty="0">
                <a:solidFill>
                  <a:schemeClr val="bg1">
                    <a:lumMod val="75000"/>
                  </a:schemeClr>
                </a:solidFill>
              </a:rPr>
              <a:t> Natural Capital Protocol </a:t>
            </a:r>
            <a:r>
              <a:rPr lang="en-US" sz="2736" dirty="0">
                <a:solidFill>
                  <a:schemeClr val="bg1">
                    <a:lumMod val="75000"/>
                  </a:schemeClr>
                </a:solidFill>
              </a:rPr>
              <a:t>is a </a:t>
            </a:r>
            <a:br>
              <a:rPr lang="en-US" sz="2736" dirty="0">
                <a:solidFill>
                  <a:schemeClr val="bg1">
                    <a:lumMod val="75000"/>
                  </a:schemeClr>
                </a:solidFill>
              </a:rPr>
            </a:br>
            <a:r>
              <a:rPr lang="en-US" sz="2736" b="1" dirty="0">
                <a:solidFill>
                  <a:schemeClr val="bg1">
                    <a:lumMod val="75000"/>
                  </a:schemeClr>
                </a:solidFill>
              </a:rPr>
              <a:t>standardized framework </a:t>
            </a:r>
            <a:r>
              <a:rPr lang="en-US" sz="2736" dirty="0">
                <a:solidFill>
                  <a:schemeClr val="bg1">
                    <a:lumMod val="75000"/>
                  </a:schemeClr>
                </a:solidFill>
              </a:rPr>
              <a:t>for</a:t>
            </a:r>
            <a:r>
              <a:rPr lang="en-US" sz="2736" b="1" dirty="0">
                <a:solidFill>
                  <a:schemeClr val="bg1">
                    <a:lumMod val="75000"/>
                  </a:schemeClr>
                </a:solidFill>
              </a:rPr>
              <a:t> business </a:t>
            </a:r>
            <a:br>
              <a:rPr lang="en-US" sz="2736" b="1" dirty="0">
                <a:solidFill>
                  <a:schemeClr val="bg1">
                    <a:lumMod val="75000"/>
                  </a:schemeClr>
                </a:solidFill>
              </a:rPr>
            </a:br>
            <a:r>
              <a:rPr lang="en-US" sz="2736" dirty="0">
                <a:solidFill>
                  <a:schemeClr val="bg1">
                    <a:lumMod val="75000"/>
                  </a:schemeClr>
                </a:solidFill>
              </a:rPr>
              <a:t>to identify </a:t>
            </a:r>
            <a:r>
              <a:rPr lang="en-US" sz="2736" b="1" dirty="0">
                <a:solidFill>
                  <a:schemeClr val="bg1">
                    <a:lumMod val="75000"/>
                  </a:schemeClr>
                </a:solidFill>
              </a:rPr>
              <a:t> </a:t>
            </a:r>
            <a:r>
              <a:rPr lang="en-US" sz="2736" b="1" dirty="0"/>
              <a:t>measure and value </a:t>
            </a:r>
            <a:r>
              <a:rPr lang="en-US" sz="2736" dirty="0">
                <a:solidFill>
                  <a:schemeClr val="bg1">
                    <a:lumMod val="75000"/>
                  </a:schemeClr>
                </a:solidFill>
              </a:rPr>
              <a:t>its direct and indirect </a:t>
            </a:r>
            <a:r>
              <a:rPr lang="en-US" sz="2736" b="1" dirty="0">
                <a:solidFill>
                  <a:schemeClr val="bg1">
                    <a:lumMod val="75000"/>
                  </a:schemeClr>
                </a:solidFill>
              </a:rPr>
              <a:t>impacts and dependencies </a:t>
            </a:r>
            <a:br>
              <a:rPr lang="en-US" sz="2736" b="1" dirty="0">
                <a:solidFill>
                  <a:schemeClr val="bg1">
                    <a:lumMod val="75000"/>
                  </a:schemeClr>
                </a:solidFill>
              </a:rPr>
            </a:br>
            <a:r>
              <a:rPr lang="en-US" sz="2736" dirty="0">
                <a:solidFill>
                  <a:schemeClr val="bg1">
                    <a:lumMod val="75000"/>
                  </a:schemeClr>
                </a:solidFill>
              </a:rPr>
              <a:t>on</a:t>
            </a:r>
            <a:r>
              <a:rPr lang="en-US" sz="2736" b="1" dirty="0">
                <a:solidFill>
                  <a:schemeClr val="bg1">
                    <a:lumMod val="75000"/>
                  </a:schemeClr>
                </a:solidFill>
              </a:rPr>
              <a:t> natural capital</a:t>
            </a:r>
            <a:endParaRPr lang="en-US" sz="2736" dirty="0">
              <a:solidFill>
                <a:schemeClr val="bg1">
                  <a:lumMod val="75000"/>
                </a:schemeClr>
              </a:solidFill>
            </a:endParaRPr>
          </a:p>
        </p:txBody>
      </p:sp>
      <p:sp>
        <p:nvSpPr>
          <p:cNvPr id="4" name="Rounded Rectangle 3"/>
          <p:cNvSpPr/>
          <p:nvPr/>
        </p:nvSpPr>
        <p:spPr>
          <a:xfrm>
            <a:off x="5340637" y="3042318"/>
            <a:ext cx="3939382" cy="703307"/>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8" dirty="0"/>
          </a:p>
        </p:txBody>
      </p:sp>
      <p:cxnSp>
        <p:nvCxnSpPr>
          <p:cNvPr id="5" name="Straight Arrow Connector 4"/>
          <p:cNvCxnSpPr>
            <a:stCxn id="4" idx="2"/>
          </p:cNvCxnSpPr>
          <p:nvPr/>
        </p:nvCxnSpPr>
        <p:spPr>
          <a:xfrm flipH="1">
            <a:off x="5450064" y="3745627"/>
            <a:ext cx="1860264" cy="104752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510683" y="4938272"/>
            <a:ext cx="11174754" cy="2244525"/>
          </a:xfrm>
          <a:prstGeom prst="rect">
            <a:avLst/>
          </a:prstGeom>
        </p:spPr>
        <p:txBody>
          <a:bodyPr wrap="square">
            <a:spAutoFit/>
          </a:bodyPr>
          <a:lstStyle/>
          <a:p>
            <a:pPr marL="434259" indent="-434259">
              <a:lnSpc>
                <a:spcPct val="115000"/>
              </a:lnSpc>
              <a:buFont typeface="Arial" panose="020B0604020202020204" pitchFamily="34" charset="0"/>
              <a:buChar char="•"/>
            </a:pPr>
            <a:r>
              <a:rPr lang="en-GB" sz="2432" b="1" dirty="0">
                <a:solidFill>
                  <a:schemeClr val="accent1"/>
                </a:solidFill>
                <a:latin typeface="Verdana" panose="020B0604030504040204" pitchFamily="34" charset="0"/>
                <a:ea typeface="Verdana" panose="020B0604030504040204" pitchFamily="34" charset="0"/>
                <a:cs typeface="Verdana" panose="020B0604030504040204" pitchFamily="34" charset="0"/>
              </a:rPr>
              <a:t>To measure: </a:t>
            </a:r>
            <a:r>
              <a:rPr lang="en-GB" sz="2432" dirty="0">
                <a:solidFill>
                  <a:schemeClr val="accent1"/>
                </a:solidFill>
                <a:latin typeface="Verdana" panose="020B0604030504040204" pitchFamily="34" charset="0"/>
                <a:ea typeface="Verdana" panose="020B0604030504040204" pitchFamily="34" charset="0"/>
                <a:cs typeface="Verdana" panose="020B0604030504040204" pitchFamily="34" charset="0"/>
              </a:rPr>
              <a:t>determine the </a:t>
            </a:r>
            <a:r>
              <a:rPr lang="en-GB" sz="2432" b="1" dirty="0">
                <a:solidFill>
                  <a:schemeClr val="accent1"/>
                </a:solidFill>
                <a:latin typeface="Verdana" panose="020B0604030504040204" pitchFamily="34" charset="0"/>
                <a:ea typeface="Verdana" panose="020B0604030504040204" pitchFamily="34" charset="0"/>
                <a:cs typeface="Verdana" panose="020B0604030504040204" pitchFamily="34" charset="0"/>
              </a:rPr>
              <a:t>amounts, extent and condition </a:t>
            </a:r>
            <a:r>
              <a:rPr lang="en-GB" sz="2432" dirty="0">
                <a:solidFill>
                  <a:schemeClr val="accent1"/>
                </a:solidFill>
                <a:latin typeface="Verdana" panose="020B0604030504040204" pitchFamily="34" charset="0"/>
                <a:ea typeface="Verdana" panose="020B0604030504040204" pitchFamily="34" charset="0"/>
                <a:cs typeface="Verdana" panose="020B0604030504040204" pitchFamily="34" charset="0"/>
              </a:rPr>
              <a:t>of natural capital, in physical terms, e.g. m3, tons</a:t>
            </a:r>
          </a:p>
          <a:p>
            <a:pPr marL="434259" indent="-434259">
              <a:lnSpc>
                <a:spcPct val="115000"/>
              </a:lnSpc>
              <a:buFont typeface="Arial" panose="020B0604020202020204" pitchFamily="34" charset="0"/>
              <a:buChar char="•"/>
            </a:pPr>
            <a:r>
              <a:rPr lang="en-GB" sz="2432" b="1" dirty="0">
                <a:solidFill>
                  <a:schemeClr val="accent1"/>
                </a:solidFill>
                <a:latin typeface="Verdana" panose="020B0604030504040204" pitchFamily="34" charset="0"/>
                <a:ea typeface="Verdana" panose="020B0604030504040204" pitchFamily="34" charset="0"/>
                <a:cs typeface="Verdana" panose="020B0604030504040204" pitchFamily="34" charset="0"/>
              </a:rPr>
              <a:t>To value: </a:t>
            </a:r>
            <a:r>
              <a:rPr lang="en-GB" sz="2432" dirty="0">
                <a:solidFill>
                  <a:schemeClr val="accent1"/>
                </a:solidFill>
                <a:latin typeface="Verdana" panose="020B0604030504040204" pitchFamily="34" charset="0"/>
                <a:ea typeface="Verdana" panose="020B0604030504040204" pitchFamily="34" charset="0"/>
                <a:cs typeface="Verdana" panose="020B0604030504040204" pitchFamily="34" charset="0"/>
              </a:rPr>
              <a:t>estimate the </a:t>
            </a:r>
            <a:r>
              <a:rPr lang="en-GB" sz="2432" b="1" dirty="0">
                <a:solidFill>
                  <a:schemeClr val="accent1"/>
                </a:solidFill>
                <a:latin typeface="Verdana" panose="020B0604030504040204" pitchFamily="34" charset="0"/>
                <a:ea typeface="Verdana" panose="020B0604030504040204" pitchFamily="34" charset="0"/>
                <a:cs typeface="Verdana" panose="020B0604030504040204" pitchFamily="34" charset="0"/>
              </a:rPr>
              <a:t>relative importance, worth, or usefulness</a:t>
            </a:r>
            <a:r>
              <a:rPr lang="en-GB" sz="2432" dirty="0">
                <a:solidFill>
                  <a:schemeClr val="accent1"/>
                </a:solidFill>
                <a:latin typeface="Verdana" panose="020B0604030504040204" pitchFamily="34" charset="0"/>
                <a:ea typeface="Verdana" panose="020B0604030504040204" pitchFamily="34" charset="0"/>
                <a:cs typeface="Verdana" panose="020B0604030504040204" pitchFamily="34" charset="0"/>
              </a:rPr>
              <a:t> of natural capital to people / business, in a particular context. Can be </a:t>
            </a:r>
            <a:r>
              <a:rPr lang="en-GB" sz="2432" b="1" dirty="0">
                <a:solidFill>
                  <a:schemeClr val="accent1"/>
                </a:solidFill>
                <a:latin typeface="Verdana" panose="020B0604030504040204" pitchFamily="34" charset="0"/>
                <a:ea typeface="Verdana" panose="020B0604030504040204" pitchFamily="34" charset="0"/>
                <a:cs typeface="Verdana" panose="020B0604030504040204" pitchFamily="34" charset="0"/>
              </a:rPr>
              <a:t>qualitative, quantitative or monetary</a:t>
            </a:r>
            <a:endParaRPr lang="en-US" sz="2432"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re 1"/>
          <p:cNvSpPr txBox="1">
            <a:spLocks/>
          </p:cNvSpPr>
          <p:nvPr/>
        </p:nvSpPr>
        <p:spPr>
          <a:xfrm>
            <a:off x="4136937" y="998890"/>
            <a:ext cx="5909074" cy="767028"/>
          </a:xfrm>
          <a:prstGeom prst="rect">
            <a:avLst/>
          </a:prstGeom>
        </p:spPr>
        <p:txBody>
          <a:bodyPr vert="horz" lIns="111883" tIns="55941" rIns="111883" bIns="55941"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2583" dirty="0">
                <a:ea typeface="Segoe UI" panose="020B0502040204020203" pitchFamily="34" charset="0"/>
                <a:cs typeface="Calibri"/>
              </a:rPr>
              <a:t>Definitions</a:t>
            </a:r>
            <a:endParaRPr lang="en-US" sz="2583" dirty="0"/>
          </a:p>
        </p:txBody>
      </p:sp>
    </p:spTree>
    <p:extLst>
      <p:ext uri="{BB962C8B-B14F-4D97-AF65-F5344CB8AC3E}">
        <p14:creationId xmlns:p14="http://schemas.microsoft.com/office/powerpoint/2010/main" val="36574793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9461" y="1764881"/>
            <a:ext cx="9467484" cy="5145445"/>
          </a:xfrm>
        </p:spPr>
        <p:txBody>
          <a:bodyPr>
            <a:normAutofit/>
          </a:bodyPr>
          <a:lstStyle/>
          <a:p>
            <a:pPr marL="0" indent="0" algn="ctr">
              <a:lnSpc>
                <a:spcPct val="150000"/>
              </a:lnSpc>
              <a:spcBef>
                <a:spcPts val="2736"/>
              </a:spcBef>
              <a:spcAft>
                <a:spcPts val="912"/>
              </a:spcAft>
              <a:buNone/>
            </a:pPr>
            <a:r>
              <a:rPr lang="en-US" sz="2736" dirty="0">
                <a:solidFill>
                  <a:schemeClr val="bg1">
                    <a:lumMod val="75000"/>
                  </a:schemeClr>
                </a:solidFill>
              </a:rPr>
              <a:t>The</a:t>
            </a:r>
            <a:r>
              <a:rPr lang="en-US" sz="2736" b="1" dirty="0">
                <a:solidFill>
                  <a:schemeClr val="bg1">
                    <a:lumMod val="75000"/>
                  </a:schemeClr>
                </a:solidFill>
              </a:rPr>
              <a:t> Natural Capital Protocol </a:t>
            </a:r>
            <a:r>
              <a:rPr lang="en-US" sz="2736" dirty="0">
                <a:solidFill>
                  <a:schemeClr val="bg1">
                    <a:lumMod val="75000"/>
                  </a:schemeClr>
                </a:solidFill>
              </a:rPr>
              <a:t>is a </a:t>
            </a:r>
            <a:br>
              <a:rPr lang="en-US" sz="2736" dirty="0">
                <a:solidFill>
                  <a:schemeClr val="bg1">
                    <a:lumMod val="75000"/>
                  </a:schemeClr>
                </a:solidFill>
              </a:rPr>
            </a:br>
            <a:r>
              <a:rPr lang="en-US" sz="2736" b="1" dirty="0">
                <a:solidFill>
                  <a:schemeClr val="bg1">
                    <a:lumMod val="75000"/>
                  </a:schemeClr>
                </a:solidFill>
              </a:rPr>
              <a:t>standardized framework </a:t>
            </a:r>
            <a:r>
              <a:rPr lang="en-US" sz="2736" dirty="0">
                <a:solidFill>
                  <a:schemeClr val="bg1">
                    <a:lumMod val="75000"/>
                  </a:schemeClr>
                </a:solidFill>
              </a:rPr>
              <a:t>for</a:t>
            </a:r>
            <a:r>
              <a:rPr lang="en-US" sz="2736" b="1" dirty="0">
                <a:solidFill>
                  <a:schemeClr val="bg1">
                    <a:lumMod val="75000"/>
                  </a:schemeClr>
                </a:solidFill>
              </a:rPr>
              <a:t> business </a:t>
            </a:r>
            <a:br>
              <a:rPr lang="en-US" sz="2736" b="1" dirty="0">
                <a:solidFill>
                  <a:schemeClr val="bg1">
                    <a:lumMod val="75000"/>
                  </a:schemeClr>
                </a:solidFill>
              </a:rPr>
            </a:br>
            <a:r>
              <a:rPr lang="en-US" sz="2736" dirty="0">
                <a:solidFill>
                  <a:schemeClr val="bg1">
                    <a:lumMod val="75000"/>
                  </a:schemeClr>
                </a:solidFill>
              </a:rPr>
              <a:t>to</a:t>
            </a:r>
            <a:r>
              <a:rPr lang="en-US" sz="2736" b="1" dirty="0">
                <a:solidFill>
                  <a:schemeClr val="bg1">
                    <a:lumMod val="75000"/>
                  </a:schemeClr>
                </a:solidFill>
              </a:rPr>
              <a:t> measure and value </a:t>
            </a:r>
            <a:r>
              <a:rPr lang="en-US" sz="2736" dirty="0">
                <a:solidFill>
                  <a:schemeClr val="bg1">
                    <a:lumMod val="75000"/>
                  </a:schemeClr>
                </a:solidFill>
              </a:rPr>
              <a:t>its direct and indirect </a:t>
            </a:r>
            <a:r>
              <a:rPr lang="en-US" sz="2736" b="1" dirty="0"/>
              <a:t>impacts and dependencies </a:t>
            </a:r>
            <a:br>
              <a:rPr lang="en-US" sz="2736" b="1" dirty="0"/>
            </a:br>
            <a:r>
              <a:rPr lang="en-US" sz="2736" dirty="0">
                <a:solidFill>
                  <a:schemeClr val="bg1">
                    <a:lumMod val="75000"/>
                  </a:schemeClr>
                </a:solidFill>
              </a:rPr>
              <a:t>on</a:t>
            </a:r>
            <a:r>
              <a:rPr lang="en-US" sz="2736" b="1" dirty="0">
                <a:solidFill>
                  <a:schemeClr val="bg1">
                    <a:lumMod val="75000"/>
                  </a:schemeClr>
                </a:solidFill>
              </a:rPr>
              <a:t> natural capital</a:t>
            </a:r>
            <a:endParaRPr lang="en-US" sz="2736" dirty="0">
              <a:solidFill>
                <a:schemeClr val="bg1">
                  <a:lumMod val="75000"/>
                </a:schemeClr>
              </a:solidFill>
            </a:endParaRPr>
          </a:p>
        </p:txBody>
      </p:sp>
      <p:sp>
        <p:nvSpPr>
          <p:cNvPr id="4" name="Rounded Rectangle 3"/>
          <p:cNvSpPr/>
          <p:nvPr/>
        </p:nvSpPr>
        <p:spPr>
          <a:xfrm>
            <a:off x="4684073" y="3698882"/>
            <a:ext cx="5909074" cy="703307"/>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8" dirty="0"/>
          </a:p>
        </p:txBody>
      </p:sp>
      <p:cxnSp>
        <p:nvCxnSpPr>
          <p:cNvPr id="5" name="Straight Arrow Connector 4"/>
          <p:cNvCxnSpPr>
            <a:stCxn id="4" idx="2"/>
          </p:cNvCxnSpPr>
          <p:nvPr/>
        </p:nvCxnSpPr>
        <p:spPr>
          <a:xfrm flipH="1">
            <a:off x="7419755" y="4402190"/>
            <a:ext cx="218854" cy="828675"/>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167247" y="5297866"/>
            <a:ext cx="9957882" cy="2029017"/>
          </a:xfrm>
          <a:prstGeom prst="rect">
            <a:avLst/>
          </a:prstGeom>
        </p:spPr>
        <p:txBody>
          <a:bodyPr wrap="square">
            <a:spAutoFit/>
          </a:bodyPr>
          <a:lstStyle/>
          <a:p>
            <a:pPr marL="434259" indent="-434259">
              <a:lnSpc>
                <a:spcPct val="115000"/>
              </a:lnSpc>
              <a:buFont typeface="Arial" panose="020B0604020202020204" pitchFamily="34" charset="0"/>
              <a:buChar char="•"/>
            </a:pPr>
            <a:r>
              <a:rPr lang="en-GB" sz="2736" b="1" dirty="0">
                <a:solidFill>
                  <a:schemeClr val="accent3"/>
                </a:solidFill>
                <a:latin typeface="Verdana" panose="020B0604030504040204" pitchFamily="34" charset="0"/>
                <a:ea typeface="Verdana" panose="020B0604030504040204" pitchFamily="34" charset="0"/>
                <a:cs typeface="Verdana" panose="020B0604030504040204" pitchFamily="34" charset="0"/>
              </a:rPr>
              <a:t>Impact: </a:t>
            </a:r>
            <a:r>
              <a:rPr lang="en-GB" sz="2736" dirty="0">
                <a:solidFill>
                  <a:schemeClr val="accent3"/>
                </a:solidFill>
                <a:latin typeface="Verdana" panose="020B0604030504040204" pitchFamily="34" charset="0"/>
                <a:ea typeface="Verdana" panose="020B0604030504040204" pitchFamily="34" charset="0"/>
                <a:cs typeface="Verdana" panose="020B0604030504040204" pitchFamily="34" charset="0"/>
              </a:rPr>
              <a:t>negative or positive effect of business activity on natural capital</a:t>
            </a:r>
          </a:p>
          <a:p>
            <a:pPr marL="434259" indent="-434259">
              <a:lnSpc>
                <a:spcPct val="115000"/>
              </a:lnSpc>
              <a:buFont typeface="Arial" panose="020B0604020202020204" pitchFamily="34" charset="0"/>
              <a:buChar char="•"/>
            </a:pPr>
            <a:r>
              <a:rPr lang="en-GB" sz="2736" b="1" dirty="0">
                <a:solidFill>
                  <a:schemeClr val="accent3"/>
                </a:solidFill>
                <a:latin typeface="Verdana" panose="020B0604030504040204" pitchFamily="34" charset="0"/>
                <a:ea typeface="Verdana" panose="020B0604030504040204" pitchFamily="34" charset="0"/>
                <a:cs typeface="Verdana" panose="020B0604030504040204" pitchFamily="34" charset="0"/>
              </a:rPr>
              <a:t>Dependency: </a:t>
            </a:r>
            <a:r>
              <a:rPr lang="en-GB" sz="2736" dirty="0">
                <a:solidFill>
                  <a:schemeClr val="accent3"/>
                </a:solidFill>
                <a:latin typeface="Verdana" panose="020B0604030504040204" pitchFamily="34" charset="0"/>
                <a:ea typeface="Verdana" panose="020B0604030504040204" pitchFamily="34" charset="0"/>
                <a:cs typeface="Verdana" panose="020B0604030504040204" pitchFamily="34" charset="0"/>
              </a:rPr>
              <a:t>A business reliance on or use of natural capital</a:t>
            </a:r>
            <a:endParaRPr lang="en-US" sz="304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re 1"/>
          <p:cNvSpPr txBox="1">
            <a:spLocks/>
          </p:cNvSpPr>
          <p:nvPr/>
        </p:nvSpPr>
        <p:spPr>
          <a:xfrm>
            <a:off x="4136937" y="998890"/>
            <a:ext cx="5909074" cy="767028"/>
          </a:xfrm>
          <a:prstGeom prst="rect">
            <a:avLst/>
          </a:prstGeom>
        </p:spPr>
        <p:txBody>
          <a:bodyPr vert="horz" lIns="111883" tIns="55941" rIns="111883" bIns="55941"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2583" dirty="0">
                <a:ea typeface="Segoe UI" panose="020B0502040204020203" pitchFamily="34" charset="0"/>
                <a:cs typeface="Calibri"/>
              </a:rPr>
              <a:t>Definitions</a:t>
            </a:r>
            <a:endParaRPr lang="en-US" sz="2583"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5526" y="6918347"/>
            <a:ext cx="4029912" cy="1520875"/>
          </a:xfrm>
          <a:prstGeom prst="rect">
            <a:avLst/>
          </a:prstGeom>
        </p:spPr>
      </p:pic>
    </p:spTree>
    <p:extLst>
      <p:ext uri="{BB962C8B-B14F-4D97-AF65-F5344CB8AC3E}">
        <p14:creationId xmlns:p14="http://schemas.microsoft.com/office/powerpoint/2010/main" val="16719545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136937" y="998890"/>
            <a:ext cx="8207046" cy="767028"/>
          </a:xfrm>
          <a:prstGeom prst="rect">
            <a:avLst/>
          </a:prstGeom>
        </p:spPr>
        <p:txBody>
          <a:bodyPr vert="horz" lIns="111883" tIns="55941" rIns="111883" bIns="55941" rtlCol="0" anchor="ctr">
            <a:normAutofit fontScale="97500"/>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2583" dirty="0">
                <a:ea typeface="Segoe UI" panose="020B0502040204020203" pitchFamily="34" charset="0"/>
                <a:cs typeface="Calibri"/>
              </a:rPr>
              <a:t>The Natural Capital Protocol Framework</a:t>
            </a:r>
            <a:endParaRPr lang="en-US" sz="2583"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0852" y="2202591"/>
            <a:ext cx="11240099" cy="5801344"/>
          </a:xfrm>
          <a:prstGeom prst="rect">
            <a:avLst/>
          </a:prstGeom>
        </p:spPr>
      </p:pic>
    </p:spTree>
    <p:extLst>
      <p:ext uri="{BB962C8B-B14F-4D97-AF65-F5344CB8AC3E}">
        <p14:creationId xmlns:p14="http://schemas.microsoft.com/office/powerpoint/2010/main" val="28056729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66925" y="1764882"/>
            <a:ext cx="5360229" cy="5349355"/>
          </a:xfrm>
          <a:prstGeom prst="rect">
            <a:avLst/>
          </a:prstGeom>
        </p:spPr>
      </p:pic>
      <p:sp>
        <p:nvSpPr>
          <p:cNvPr id="5" name="TextBox 4"/>
          <p:cNvSpPr txBox="1"/>
          <p:nvPr/>
        </p:nvSpPr>
        <p:spPr>
          <a:xfrm>
            <a:off x="2714382" y="7599061"/>
            <a:ext cx="2551784" cy="365036"/>
          </a:xfrm>
          <a:prstGeom prst="rect">
            <a:avLst/>
          </a:prstGeom>
          <a:solidFill>
            <a:schemeClr val="bg1"/>
          </a:solidFill>
        </p:spPr>
        <p:txBody>
          <a:bodyPr wrap="square" rtlCol="0">
            <a:spAutoFit/>
          </a:bodyPr>
          <a:lstStyle/>
          <a:p>
            <a:endParaRPr lang="en-US" sz="1772" dirty="0"/>
          </a:p>
        </p:txBody>
      </p:sp>
      <p:sp>
        <p:nvSpPr>
          <p:cNvPr id="6" name="Titre 1"/>
          <p:cNvSpPr txBox="1">
            <a:spLocks/>
          </p:cNvSpPr>
          <p:nvPr/>
        </p:nvSpPr>
        <p:spPr>
          <a:xfrm>
            <a:off x="4136937" y="998890"/>
            <a:ext cx="7659910" cy="767028"/>
          </a:xfrm>
          <a:prstGeom prst="rect">
            <a:avLst/>
          </a:prstGeom>
        </p:spPr>
        <p:txBody>
          <a:bodyPr vert="horz" lIns="111883" tIns="55941" rIns="111883" bIns="55941"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GB" sz="2583" dirty="0"/>
              <a:t>The Stages are connected and iterative</a:t>
            </a:r>
            <a:endParaRPr lang="en-US" sz="2583" dirty="0"/>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2605" y="6907964"/>
            <a:ext cx="6237356" cy="1624086"/>
          </a:xfrm>
          <a:prstGeom prst="rect">
            <a:avLst/>
          </a:prstGeom>
        </p:spPr>
      </p:pic>
    </p:spTree>
    <p:extLst>
      <p:ext uri="{BB962C8B-B14F-4D97-AF65-F5344CB8AC3E}">
        <p14:creationId xmlns:p14="http://schemas.microsoft.com/office/powerpoint/2010/main" val="8442720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p:cNvSpPr txBox="1">
            <a:spLocks/>
          </p:cNvSpPr>
          <p:nvPr/>
        </p:nvSpPr>
        <p:spPr>
          <a:xfrm>
            <a:off x="6106628" y="4062854"/>
            <a:ext cx="6565636" cy="1313128"/>
          </a:xfrm>
          <a:prstGeom prst="rect">
            <a:avLst/>
          </a:prstGeom>
        </p:spPr>
        <p:txBody>
          <a:bodyPr vert="horz" lIns="111883" tIns="55941" rIns="111883" bIns="55941"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sz="3040" dirty="0">
                <a:solidFill>
                  <a:schemeClr val="tx1">
                    <a:lumMod val="50000"/>
                    <a:lumOff val="50000"/>
                  </a:schemeClr>
                </a:solidFill>
                <a:latin typeface="Verdana" panose="020B0604030504040204" pitchFamily="34" charset="0"/>
                <a:cs typeface="Verdana" panose="020B0604030504040204" pitchFamily="34" charset="0"/>
              </a:rPr>
              <a:t>Sector Guides</a:t>
            </a:r>
          </a:p>
        </p:txBody>
      </p:sp>
    </p:spTree>
    <p:extLst>
      <p:ext uri="{BB962C8B-B14F-4D97-AF65-F5344CB8AC3E}">
        <p14:creationId xmlns:p14="http://schemas.microsoft.com/office/powerpoint/2010/main" val="1272439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a:xfrm>
            <a:off x="4136936" y="998890"/>
            <a:ext cx="6675064" cy="767028"/>
          </a:xfrm>
          <a:prstGeom prst="rect">
            <a:avLst/>
          </a:prstGeom>
        </p:spPr>
        <p:txBody>
          <a:bodyPr vert="horz" lIns="111883" tIns="55941" rIns="111883" bIns="55941"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nl-NL" sz="2583" dirty="0"/>
              <a:t>Which sectors?</a:t>
            </a:r>
            <a:endParaRPr lang="en-US" sz="2583"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92605" y="6907964"/>
            <a:ext cx="6237356" cy="1624086"/>
          </a:xfrm>
          <a:prstGeom prst="rect">
            <a:avLst/>
          </a:prstGeom>
        </p:spPr>
      </p:pic>
      <p:sp>
        <p:nvSpPr>
          <p:cNvPr id="5" name="Rounded Rectangle 4"/>
          <p:cNvSpPr/>
          <p:nvPr/>
        </p:nvSpPr>
        <p:spPr>
          <a:xfrm>
            <a:off x="9717728" y="2202589"/>
            <a:ext cx="2954536" cy="4354382"/>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Coalition will develop new guides in partnership with sector initiatives and associations</a:t>
            </a:r>
          </a:p>
          <a:p>
            <a:endPar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Under development: </a:t>
            </a:r>
          </a:p>
          <a:p>
            <a:pPr marL="434259" indent="-434259">
              <a:buFont typeface="Arial" panose="020B0604020202020204" pitchFamily="34" charset="0"/>
              <a:buChar char="•"/>
            </a:pPr>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Real Estate</a:t>
            </a:r>
          </a:p>
          <a:p>
            <a:pPr marL="434259" indent="-434259">
              <a:buFont typeface="Arial" panose="020B0604020202020204" pitchFamily="34" charset="0"/>
              <a:buChar char="•"/>
            </a:pPr>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Finance Sector Supplement</a:t>
            </a:r>
          </a:p>
        </p:txBody>
      </p:sp>
      <p:grpSp>
        <p:nvGrpSpPr>
          <p:cNvPr id="14" name="Group 13"/>
          <p:cNvGrpSpPr/>
          <p:nvPr/>
        </p:nvGrpSpPr>
        <p:grpSpPr>
          <a:xfrm>
            <a:off x="6232207" y="4631934"/>
            <a:ext cx="3282818" cy="1640372"/>
            <a:chOff x="3143981" y="2751861"/>
            <a:chExt cx="2160240" cy="1079437"/>
          </a:xfrm>
        </p:grpSpPr>
        <p:sp>
          <p:nvSpPr>
            <p:cNvPr id="12" name="Rounded Rectangle 11"/>
            <p:cNvSpPr/>
            <p:nvPr/>
          </p:nvSpPr>
          <p:spPr>
            <a:xfrm>
              <a:off x="3143981" y="2751861"/>
              <a:ext cx="2160240" cy="10794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736" dirty="0">
                  <a:latin typeface="Verdana" panose="020B0604030504040204" pitchFamily="34" charset="0"/>
                  <a:ea typeface="Verdana" panose="020B0604030504040204" pitchFamily="34" charset="0"/>
                  <a:cs typeface="Verdana" panose="020B0604030504040204" pitchFamily="34" charset="0"/>
                </a:rPr>
                <a:t>Apparel</a:t>
              </a:r>
            </a:p>
          </p:txBody>
        </p:sp>
        <p:pic>
          <p:nvPicPr>
            <p:cNvPr id="9" name="Picture 8"/>
            <p:cNvPicPr>
              <a:picLocks noChangeAspect="1"/>
            </p:cNvPicPr>
            <p:nvPr/>
          </p:nvPicPr>
          <p:blipFill>
            <a:blip r:embed="rId4"/>
            <a:stretch>
              <a:fillRect/>
            </a:stretch>
          </p:blipFill>
          <p:spPr>
            <a:xfrm>
              <a:off x="3300437" y="2882802"/>
              <a:ext cx="561328" cy="799200"/>
            </a:xfrm>
            <a:prstGeom prst="rect">
              <a:avLst/>
            </a:prstGeom>
            <a:ln w="9525" cap="flat">
              <a:solidFill>
                <a:srgbClr val="000000"/>
              </a:solidFill>
              <a:prstDash val="solid"/>
              <a:round/>
            </a:ln>
            <a:effectLst>
              <a:outerShdw blurRad="292100" dist="139700" dir="2700000" rotWithShape="0">
                <a:srgbClr val="333333">
                  <a:alpha val="64999"/>
                </a:srgbClr>
              </a:outerShdw>
            </a:effectLst>
          </p:spPr>
        </p:pic>
      </p:grpSp>
      <p:grpSp>
        <p:nvGrpSpPr>
          <p:cNvPr id="6" name="Group 5"/>
          <p:cNvGrpSpPr/>
          <p:nvPr/>
        </p:nvGrpSpPr>
        <p:grpSpPr>
          <a:xfrm>
            <a:off x="2047600" y="4631934"/>
            <a:ext cx="3282818" cy="1640372"/>
            <a:chOff x="390325" y="2751861"/>
            <a:chExt cx="2160240" cy="1079437"/>
          </a:xfrm>
        </p:grpSpPr>
        <p:sp>
          <p:nvSpPr>
            <p:cNvPr id="13" name="Rounded Rectangle 12"/>
            <p:cNvSpPr/>
            <p:nvPr/>
          </p:nvSpPr>
          <p:spPr>
            <a:xfrm>
              <a:off x="390325" y="2751861"/>
              <a:ext cx="2160240" cy="10794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736" dirty="0">
                  <a:latin typeface="Verdana" panose="020B0604030504040204" pitchFamily="34" charset="0"/>
                  <a:ea typeface="Verdana" panose="020B0604030504040204" pitchFamily="34" charset="0"/>
                  <a:cs typeface="Verdana" panose="020B0604030504040204" pitchFamily="34" charset="0"/>
                </a:rPr>
                <a:t>Food &amp; Beverage</a:t>
              </a:r>
            </a:p>
          </p:txBody>
        </p:sp>
        <p:pic>
          <p:nvPicPr>
            <p:cNvPr id="10" name="Picture 9"/>
            <p:cNvPicPr>
              <a:picLocks noChangeAspect="1"/>
            </p:cNvPicPr>
            <p:nvPr/>
          </p:nvPicPr>
          <p:blipFill>
            <a:blip r:embed="rId5"/>
            <a:stretch>
              <a:fillRect/>
            </a:stretch>
          </p:blipFill>
          <p:spPr>
            <a:xfrm>
              <a:off x="541065" y="2891979"/>
              <a:ext cx="562075" cy="799200"/>
            </a:xfrm>
            <a:prstGeom prst="rect">
              <a:avLst/>
            </a:prstGeom>
            <a:ln w="9525" cap="flat">
              <a:solidFill>
                <a:srgbClr val="000000"/>
              </a:solidFill>
              <a:prstDash val="solid"/>
              <a:round/>
            </a:ln>
            <a:effectLst>
              <a:outerShdw blurRad="292100" dist="139700" dir="2700000" rotWithShape="0">
                <a:srgbClr val="333333">
                  <a:alpha val="64999"/>
                </a:srgbClr>
              </a:outerShdw>
            </a:effectLst>
          </p:spPr>
        </p:pic>
      </p:grpSp>
      <p:grpSp>
        <p:nvGrpSpPr>
          <p:cNvPr id="15" name="Group 14"/>
          <p:cNvGrpSpPr/>
          <p:nvPr/>
        </p:nvGrpSpPr>
        <p:grpSpPr>
          <a:xfrm>
            <a:off x="4136937" y="2093162"/>
            <a:ext cx="3282818" cy="1640372"/>
            <a:chOff x="1701525" y="1153244"/>
            <a:chExt cx="2160240" cy="1079437"/>
          </a:xfrm>
        </p:grpSpPr>
        <p:sp>
          <p:nvSpPr>
            <p:cNvPr id="2" name="Rounded Rectangle 1"/>
            <p:cNvSpPr/>
            <p:nvPr/>
          </p:nvSpPr>
          <p:spPr>
            <a:xfrm>
              <a:off x="1701525" y="1153244"/>
              <a:ext cx="2160240" cy="10794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736" dirty="0">
                  <a:latin typeface="Verdana" panose="020B0604030504040204" pitchFamily="34" charset="0"/>
                  <a:ea typeface="Verdana" panose="020B0604030504040204" pitchFamily="34" charset="0"/>
                  <a:cs typeface="Verdana" panose="020B0604030504040204" pitchFamily="34" charset="0"/>
                </a:rPr>
                <a:t>Protocol</a:t>
              </a:r>
            </a:p>
          </p:txBody>
        </p:sp>
        <p:pic>
          <p:nvPicPr>
            <p:cNvPr id="11" name="Picture 10"/>
            <p:cNvPicPr>
              <a:picLocks noChangeAspect="1"/>
            </p:cNvPicPr>
            <p:nvPr/>
          </p:nvPicPr>
          <p:blipFill>
            <a:blip r:embed="rId6"/>
            <a:stretch>
              <a:fillRect/>
            </a:stretch>
          </p:blipFill>
          <p:spPr>
            <a:xfrm>
              <a:off x="1841686" y="1291281"/>
              <a:ext cx="561764" cy="798067"/>
            </a:xfrm>
            <a:prstGeom prst="rect">
              <a:avLst/>
            </a:prstGeom>
            <a:ln w="9525" cap="flat">
              <a:solidFill>
                <a:srgbClr val="000000"/>
              </a:solidFill>
              <a:prstDash val="solid"/>
              <a:round/>
            </a:ln>
            <a:effectLst>
              <a:outerShdw blurRad="292100" dist="139700" dir="2700000" rotWithShape="0">
                <a:srgbClr val="333333">
                  <a:alpha val="64999"/>
                </a:srgbClr>
              </a:outerShdw>
            </a:effectLst>
          </p:spPr>
        </p:pic>
      </p:grpSp>
      <p:cxnSp>
        <p:nvCxnSpPr>
          <p:cNvPr id="19" name="Elbow Connector 18"/>
          <p:cNvCxnSpPr>
            <a:stCxn id="2" idx="2"/>
            <a:endCxn id="13" idx="0"/>
          </p:cNvCxnSpPr>
          <p:nvPr/>
        </p:nvCxnSpPr>
        <p:spPr>
          <a:xfrm rot="5400000">
            <a:off x="4284476" y="3138066"/>
            <a:ext cx="898402" cy="2089337"/>
          </a:xfrm>
          <a:prstGeom prst="bentConnector3">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 idx="2"/>
            <a:endCxn id="12" idx="0"/>
          </p:cNvCxnSpPr>
          <p:nvPr/>
        </p:nvCxnSpPr>
        <p:spPr>
          <a:xfrm rot="16200000" flipH="1">
            <a:off x="6376780" y="3135098"/>
            <a:ext cx="898402" cy="2095270"/>
          </a:xfrm>
          <a:prstGeom prst="bentConnector3">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0004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79600" y="2202590"/>
            <a:ext cx="7042603" cy="3634894"/>
          </a:xfrm>
          <a:prstGeom prst="rect">
            <a:avLst/>
          </a:prstGeom>
        </p:spPr>
      </p:pic>
      <p:sp>
        <p:nvSpPr>
          <p:cNvPr id="7" name="Titre 1"/>
          <p:cNvSpPr txBox="1">
            <a:spLocks/>
          </p:cNvSpPr>
          <p:nvPr/>
        </p:nvSpPr>
        <p:spPr>
          <a:xfrm>
            <a:off x="4136936" y="998890"/>
            <a:ext cx="6675064" cy="767028"/>
          </a:xfrm>
          <a:prstGeom prst="rect">
            <a:avLst/>
          </a:prstGeom>
        </p:spPr>
        <p:txBody>
          <a:bodyPr vert="horz" lIns="111883" tIns="55941" rIns="111883" bIns="55941"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nl-NL" sz="2583" dirty="0"/>
              <a:t>What does this look like in practice?</a:t>
            </a:r>
            <a:endParaRPr lang="en-US" sz="2583" dirty="0"/>
          </a:p>
        </p:txBody>
      </p:sp>
      <p:sp>
        <p:nvSpPr>
          <p:cNvPr id="3" name="Rounded Rectangle 2"/>
          <p:cNvSpPr/>
          <p:nvPr/>
        </p:nvSpPr>
        <p:spPr>
          <a:xfrm>
            <a:off x="2386100" y="4709631"/>
            <a:ext cx="9629600" cy="3068354"/>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34259" indent="-434259">
              <a:buFont typeface="Wingdings" panose="05000000000000000000" pitchFamily="2" charset="2"/>
              <a:buChar char="v"/>
            </a:pPr>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sector guides follow the Protocol framework exactly and do not introduce any additional Stages or Steps</a:t>
            </a:r>
          </a:p>
          <a:p>
            <a:pPr marL="434259" indent="-434259">
              <a:buFont typeface="Wingdings" panose="05000000000000000000" pitchFamily="2" charset="2"/>
              <a:buChar char="v"/>
            </a:pPr>
            <a:endPar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434259" indent="-434259">
              <a:buFont typeface="Wingdings" panose="05000000000000000000" pitchFamily="2" charset="2"/>
              <a:buChar char="v"/>
            </a:pPr>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sector guides provide additional guidance on the actions within each Step that are most relevant to the sector</a:t>
            </a:r>
          </a:p>
          <a:p>
            <a:pPr marL="434259" indent="-434259">
              <a:buFont typeface="Wingdings" panose="05000000000000000000" pitchFamily="2" charset="2"/>
              <a:buChar char="v"/>
            </a:pPr>
            <a:endPar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pPr marL="434259" indent="-434259">
              <a:buFont typeface="Wingdings" panose="05000000000000000000" pitchFamily="2" charset="2"/>
              <a:buChar char="v"/>
            </a:pPr>
            <a:r>
              <a:rPr lang="en-GB" sz="2128"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As such, the sector guides should be used alongside the Protocol rather than in isolation</a:t>
            </a:r>
          </a:p>
        </p:txBody>
      </p:sp>
    </p:spTree>
    <p:extLst>
      <p:ext uri="{BB962C8B-B14F-4D97-AF65-F5344CB8AC3E}">
        <p14:creationId xmlns:p14="http://schemas.microsoft.com/office/powerpoint/2010/main" val="3398525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20090" y="540122"/>
            <a:ext cx="12961620" cy="1500450"/>
          </a:xfrm>
          <a:prstGeom prst="rect">
            <a:avLst/>
          </a:prstGeom>
          <a:noFill/>
          <a:ln>
            <a:noFill/>
          </a:ln>
        </p:spPr>
        <p:txBody>
          <a:bodyPr lIns="149754" tIns="149754" rIns="149754" bIns="149754" anchor="ctr" anchorCtr="0">
            <a:noAutofit/>
          </a:bodyPr>
          <a:lstStyle/>
          <a:p>
            <a:pPr>
              <a:spcBef>
                <a:spcPts val="0"/>
              </a:spcBef>
              <a:buClr>
                <a:schemeClr val="dk1"/>
              </a:buClr>
              <a:buSzPct val="25000"/>
            </a:pPr>
            <a:r>
              <a:rPr lang="en-CA" sz="6000" dirty="0">
                <a:solidFill>
                  <a:srgbClr val="000000"/>
                </a:solidFill>
                <a:ea typeface="Arial"/>
                <a:cs typeface="Arial"/>
                <a:sym typeface="Arial"/>
              </a:rPr>
              <a:t>Presenters </a:t>
            </a:r>
          </a:p>
        </p:txBody>
      </p:sp>
      <p:sp>
        <p:nvSpPr>
          <p:cNvPr id="121" name="Shape 121"/>
          <p:cNvSpPr txBox="1">
            <a:spLocks noGrp="1"/>
          </p:cNvSpPr>
          <p:nvPr>
            <p:ph type="body" idx="1"/>
          </p:nvPr>
        </p:nvSpPr>
        <p:spPr>
          <a:xfrm>
            <a:off x="9939309" y="5636318"/>
            <a:ext cx="4136665" cy="1823890"/>
          </a:xfrm>
          <a:prstGeom prst="rect">
            <a:avLst/>
          </a:prstGeom>
          <a:noFill/>
          <a:ln>
            <a:noFill/>
          </a:ln>
        </p:spPr>
        <p:txBody>
          <a:bodyPr lIns="149754" tIns="149754" rIns="149754" bIns="149754" anchor="t" anchorCtr="0">
            <a:noAutofit/>
          </a:bodyPr>
          <a:lstStyle/>
          <a:p>
            <a:pPr marL="0" indent="0">
              <a:lnSpc>
                <a:spcPct val="115000"/>
              </a:lnSpc>
              <a:spcBef>
                <a:spcPts val="0"/>
              </a:spcBef>
              <a:buClr>
                <a:schemeClr val="dk1"/>
              </a:buClr>
              <a:buSzPct val="25000"/>
              <a:buNone/>
            </a:pPr>
            <a:r>
              <a:rPr lang="en-CA" sz="2800" dirty="0">
                <a:solidFill>
                  <a:srgbClr val="000000"/>
                </a:solidFill>
                <a:latin typeface="+mj-lt"/>
                <a:ea typeface="Arial"/>
                <a:cs typeface="Arial"/>
                <a:sym typeface="Arial"/>
              </a:rPr>
              <a:t>Geneva </a:t>
            </a:r>
            <a:r>
              <a:rPr lang="en-CA" sz="2800" dirty="0" err="1">
                <a:solidFill>
                  <a:srgbClr val="000000"/>
                </a:solidFill>
                <a:latin typeface="+mj-lt"/>
                <a:ea typeface="Arial"/>
                <a:cs typeface="Arial"/>
                <a:sym typeface="Arial"/>
              </a:rPr>
              <a:t>Claesson</a:t>
            </a:r>
            <a:endParaRPr lang="en-CA" sz="2800" dirty="0">
              <a:solidFill>
                <a:srgbClr val="000000"/>
              </a:solidFill>
              <a:latin typeface="+mj-lt"/>
              <a:ea typeface="Arial"/>
              <a:cs typeface="Arial"/>
              <a:sym typeface="Arial"/>
            </a:endParaRPr>
          </a:p>
          <a:p>
            <a:pPr marL="0" indent="0">
              <a:lnSpc>
                <a:spcPct val="115000"/>
              </a:lnSpc>
              <a:spcBef>
                <a:spcPts val="0"/>
              </a:spcBef>
              <a:buClr>
                <a:schemeClr val="dk1"/>
              </a:buClr>
              <a:buSzPct val="25000"/>
              <a:buNone/>
            </a:pPr>
            <a:r>
              <a:rPr lang="en-CA" sz="2800" dirty="0">
                <a:solidFill>
                  <a:srgbClr val="000000"/>
                </a:solidFill>
                <a:ea typeface="Arial"/>
                <a:cs typeface="Arial"/>
                <a:sym typeface="Arial"/>
              </a:rPr>
              <a:t>Senior </a:t>
            </a:r>
            <a:r>
              <a:rPr lang="en-CA" sz="2800" dirty="0" smtClean="0">
                <a:solidFill>
                  <a:srgbClr val="000000"/>
                </a:solidFill>
                <a:ea typeface="Arial"/>
                <a:cs typeface="Arial"/>
                <a:sym typeface="Arial"/>
              </a:rPr>
              <a:t>Manager,</a:t>
            </a:r>
            <a:endParaRPr lang="en-CA" sz="2800" dirty="0">
              <a:solidFill>
                <a:srgbClr val="000000"/>
              </a:solidFill>
              <a:ea typeface="Arial"/>
              <a:cs typeface="Arial"/>
              <a:sym typeface="Arial"/>
            </a:endParaRPr>
          </a:p>
          <a:p>
            <a:pPr marL="0" indent="0">
              <a:lnSpc>
                <a:spcPct val="115000"/>
              </a:lnSpc>
              <a:spcBef>
                <a:spcPts val="0"/>
              </a:spcBef>
              <a:buClr>
                <a:schemeClr val="dk1"/>
              </a:buClr>
              <a:buSzPct val="25000"/>
              <a:buNone/>
            </a:pPr>
            <a:r>
              <a:rPr lang="en-CA" sz="2800" dirty="0">
                <a:solidFill>
                  <a:srgbClr val="000000"/>
                </a:solidFill>
                <a:ea typeface="Arial"/>
                <a:cs typeface="Arial"/>
                <a:sym typeface="Arial"/>
              </a:rPr>
              <a:t>Sustainability and Climate Change, Deloitte </a:t>
            </a:r>
          </a:p>
        </p:txBody>
      </p:sp>
      <p:sp>
        <p:nvSpPr>
          <p:cNvPr id="124" name="Shape 124"/>
          <p:cNvSpPr txBox="1">
            <a:spLocks noGrp="1"/>
          </p:cNvSpPr>
          <p:nvPr>
            <p:ph type="body" idx="1"/>
          </p:nvPr>
        </p:nvSpPr>
        <p:spPr>
          <a:xfrm>
            <a:off x="1283366" y="5636318"/>
            <a:ext cx="3532591" cy="1145023"/>
          </a:xfrm>
          <a:prstGeom prst="rect">
            <a:avLst/>
          </a:prstGeom>
          <a:noFill/>
          <a:ln>
            <a:noFill/>
          </a:ln>
        </p:spPr>
        <p:txBody>
          <a:bodyPr lIns="149754" tIns="149754" rIns="149754" bIns="149754" anchor="t" anchorCtr="0">
            <a:noAutofit/>
          </a:bodyPr>
          <a:lstStyle/>
          <a:p>
            <a:pPr marL="0" indent="0">
              <a:lnSpc>
                <a:spcPct val="115000"/>
              </a:lnSpc>
              <a:spcBef>
                <a:spcPts val="0"/>
              </a:spcBef>
              <a:buClr>
                <a:schemeClr val="dk1"/>
              </a:buClr>
              <a:buSzPct val="25000"/>
              <a:buNone/>
            </a:pPr>
            <a:r>
              <a:rPr lang="en-CA" sz="2800" b="1" dirty="0">
                <a:solidFill>
                  <a:srgbClr val="000000"/>
                </a:solidFill>
                <a:latin typeface="+mj-lt"/>
                <a:ea typeface="Arial"/>
                <a:cs typeface="Arial"/>
                <a:sym typeface="Arial"/>
              </a:rPr>
              <a:t>John Purkis</a:t>
            </a:r>
          </a:p>
          <a:p>
            <a:pPr marL="0" indent="0">
              <a:lnSpc>
                <a:spcPct val="115000"/>
              </a:lnSpc>
              <a:spcBef>
                <a:spcPts val="0"/>
              </a:spcBef>
              <a:buClr>
                <a:schemeClr val="dk1"/>
              </a:buClr>
              <a:buSzPct val="25000"/>
              <a:buNone/>
            </a:pPr>
            <a:r>
              <a:rPr lang="en-CA" sz="2800" dirty="0" smtClean="0">
                <a:solidFill>
                  <a:srgbClr val="000000"/>
                </a:solidFill>
                <a:ea typeface="Arial"/>
                <a:cs typeface="Arial"/>
                <a:sym typeface="Arial"/>
              </a:rPr>
              <a:t>Director,</a:t>
            </a:r>
            <a:endParaRPr lang="en-CA" sz="2800" dirty="0">
              <a:solidFill>
                <a:srgbClr val="000000"/>
              </a:solidFill>
              <a:ea typeface="Arial"/>
              <a:cs typeface="Arial"/>
              <a:sym typeface="Arial"/>
            </a:endParaRPr>
          </a:p>
          <a:p>
            <a:pPr marL="0" indent="0">
              <a:lnSpc>
                <a:spcPct val="115000"/>
              </a:lnSpc>
              <a:spcBef>
                <a:spcPts val="0"/>
              </a:spcBef>
              <a:buClr>
                <a:schemeClr val="dk1"/>
              </a:buClr>
              <a:buSzPct val="25000"/>
              <a:buNone/>
            </a:pPr>
            <a:r>
              <a:rPr lang="en-CA" sz="2800" dirty="0">
                <a:solidFill>
                  <a:srgbClr val="000000"/>
                </a:solidFill>
                <a:ea typeface="Arial"/>
                <a:cs typeface="Arial"/>
                <a:sym typeface="Arial"/>
              </a:rPr>
              <a:t>Natural Capital Lab</a:t>
            </a:r>
          </a:p>
          <a:p>
            <a:pPr marL="0" indent="0" algn="r">
              <a:lnSpc>
                <a:spcPct val="115000"/>
              </a:lnSpc>
              <a:spcBef>
                <a:spcPts val="0"/>
              </a:spcBef>
              <a:buClr>
                <a:schemeClr val="dk1"/>
              </a:buClr>
              <a:buSzPct val="25000"/>
              <a:buNone/>
            </a:pPr>
            <a:endParaRPr sz="2800" dirty="0">
              <a:solidFill>
                <a:srgbClr val="000000"/>
              </a:solidFill>
              <a:ea typeface="Arial"/>
              <a:cs typeface="Arial"/>
              <a:sym typeface="Arial"/>
            </a:endParaRPr>
          </a:p>
          <a:p>
            <a:pPr marL="0" indent="0" algn="r">
              <a:lnSpc>
                <a:spcPct val="115000"/>
              </a:lnSpc>
              <a:spcBef>
                <a:spcPts val="0"/>
              </a:spcBef>
              <a:buClr>
                <a:schemeClr val="dk1"/>
              </a:buClr>
              <a:buSzPct val="25000"/>
              <a:buNone/>
            </a:pPr>
            <a:endParaRPr sz="2800" dirty="0">
              <a:solidFill>
                <a:srgbClr val="000000"/>
              </a:solidFill>
              <a:ea typeface="Arial"/>
              <a:cs typeface="Arial"/>
              <a:sym typeface="Arial"/>
            </a:endParaRPr>
          </a:p>
          <a:p>
            <a:pPr marL="0" indent="0" algn="r">
              <a:lnSpc>
                <a:spcPct val="115000"/>
              </a:lnSpc>
              <a:spcBef>
                <a:spcPts val="0"/>
              </a:spcBef>
              <a:buClr>
                <a:schemeClr val="dk1"/>
              </a:buClr>
              <a:buSzPct val="25000"/>
              <a:buNone/>
            </a:pPr>
            <a:endParaRPr sz="2800" dirty="0">
              <a:solidFill>
                <a:srgbClr val="000000"/>
              </a:solidFill>
              <a:ea typeface="Arial"/>
              <a:cs typeface="Arial"/>
              <a:sym typeface="Arial"/>
            </a:endParaRPr>
          </a:p>
          <a:p>
            <a:pPr marL="0" indent="0" algn="r">
              <a:lnSpc>
                <a:spcPct val="115000"/>
              </a:lnSpc>
              <a:spcBef>
                <a:spcPts val="0"/>
              </a:spcBef>
              <a:buClr>
                <a:schemeClr val="dk1"/>
              </a:buClr>
              <a:buSzPct val="25000"/>
              <a:buNone/>
            </a:pPr>
            <a:endParaRPr sz="2800" dirty="0">
              <a:solidFill>
                <a:srgbClr val="000000"/>
              </a:solidFill>
              <a:ea typeface="Arial"/>
              <a:cs typeface="Arial"/>
              <a:sym typeface="Arial"/>
            </a:endParaRPr>
          </a:p>
        </p:txBody>
      </p:sp>
      <p:sp>
        <p:nvSpPr>
          <p:cNvPr id="126" name="Shape 126"/>
          <p:cNvSpPr txBox="1">
            <a:spLocks noGrp="1"/>
          </p:cNvSpPr>
          <p:nvPr>
            <p:ph type="body" idx="1"/>
          </p:nvPr>
        </p:nvSpPr>
        <p:spPr>
          <a:xfrm>
            <a:off x="5760741" y="5636318"/>
            <a:ext cx="3600400" cy="1960588"/>
          </a:xfrm>
          <a:prstGeom prst="rect">
            <a:avLst/>
          </a:prstGeom>
          <a:noFill/>
          <a:ln>
            <a:noFill/>
          </a:ln>
        </p:spPr>
        <p:txBody>
          <a:bodyPr lIns="149754" tIns="149754" rIns="149754" bIns="149754" anchor="t" anchorCtr="0">
            <a:noAutofit/>
          </a:bodyPr>
          <a:lstStyle/>
          <a:p>
            <a:pPr marL="0" indent="0">
              <a:lnSpc>
                <a:spcPct val="115000"/>
              </a:lnSpc>
              <a:spcBef>
                <a:spcPts val="0"/>
              </a:spcBef>
              <a:buClr>
                <a:schemeClr val="dk1"/>
              </a:buClr>
              <a:buSzPct val="25000"/>
              <a:buNone/>
            </a:pPr>
            <a:r>
              <a:rPr lang="en-CA" sz="2800" dirty="0">
                <a:solidFill>
                  <a:srgbClr val="000000"/>
                </a:solidFill>
                <a:latin typeface="+mj-lt"/>
                <a:ea typeface="Arial"/>
                <a:cs typeface="Arial"/>
                <a:sym typeface="Arial"/>
              </a:rPr>
              <a:t>Mark </a:t>
            </a:r>
            <a:r>
              <a:rPr lang="en-CA" sz="2800" dirty="0" smtClean="0">
                <a:solidFill>
                  <a:srgbClr val="000000"/>
                </a:solidFill>
                <a:latin typeface="+mj-lt"/>
                <a:ea typeface="Arial"/>
                <a:cs typeface="Arial"/>
                <a:sym typeface="Arial"/>
              </a:rPr>
              <a:t>Gough</a:t>
            </a:r>
            <a:endParaRPr lang="en-CA" sz="2800" dirty="0">
              <a:solidFill>
                <a:srgbClr val="000000"/>
              </a:solidFill>
              <a:latin typeface="+mj-lt"/>
              <a:ea typeface="Arial"/>
              <a:cs typeface="Arial"/>
              <a:sym typeface="Arial"/>
            </a:endParaRPr>
          </a:p>
          <a:p>
            <a:pPr marL="0" indent="0">
              <a:lnSpc>
                <a:spcPct val="115000"/>
              </a:lnSpc>
              <a:spcBef>
                <a:spcPts val="0"/>
              </a:spcBef>
              <a:buClr>
                <a:schemeClr val="dk1"/>
              </a:buClr>
              <a:buSzPct val="25000"/>
              <a:buNone/>
            </a:pPr>
            <a:r>
              <a:rPr lang="en-CA" sz="2800" dirty="0" smtClean="0">
                <a:solidFill>
                  <a:srgbClr val="000000"/>
                </a:solidFill>
                <a:ea typeface="Arial"/>
                <a:cs typeface="Arial"/>
                <a:sym typeface="Arial"/>
              </a:rPr>
              <a:t>Director, </a:t>
            </a:r>
          </a:p>
          <a:p>
            <a:pPr marL="0" indent="0">
              <a:lnSpc>
                <a:spcPct val="115000"/>
              </a:lnSpc>
              <a:spcBef>
                <a:spcPts val="0"/>
              </a:spcBef>
              <a:buClr>
                <a:schemeClr val="dk1"/>
              </a:buClr>
              <a:buSzPct val="25000"/>
              <a:buNone/>
            </a:pPr>
            <a:r>
              <a:rPr lang="en-CA" sz="2800" dirty="0" smtClean="0">
                <a:solidFill>
                  <a:srgbClr val="000000"/>
                </a:solidFill>
                <a:ea typeface="Arial"/>
                <a:cs typeface="Arial"/>
                <a:sym typeface="Arial"/>
              </a:rPr>
              <a:t>Natural Capital Coalition </a:t>
            </a:r>
            <a:endParaRPr lang="en-CA" sz="2800" dirty="0">
              <a:solidFill>
                <a:srgbClr val="000000"/>
              </a:solidFill>
              <a:ea typeface="Arial"/>
              <a:cs typeface="Arial"/>
              <a:sym typeface="Arial"/>
            </a:endParaRPr>
          </a:p>
        </p:txBody>
      </p:sp>
      <p:pic>
        <p:nvPicPr>
          <p:cNvPr id="10" name="Shape 125"/>
          <p:cNvPicPr preferRelativeResize="0"/>
          <p:nvPr/>
        </p:nvPicPr>
        <p:blipFill rotWithShape="1">
          <a:blip r:embed="rId3">
            <a:alphaModFix/>
          </a:blip>
          <a:srcRect l="14235" t="5599" r="13145" b="19776"/>
          <a:stretch/>
        </p:blipFill>
        <p:spPr>
          <a:xfrm>
            <a:off x="1561899" y="2560440"/>
            <a:ext cx="2604222" cy="2743377"/>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1" name="Shape 123"/>
          <p:cNvPicPr preferRelativeResize="0"/>
          <p:nvPr/>
        </p:nvPicPr>
        <p:blipFill rotWithShape="1">
          <a:blip r:embed="rId4">
            <a:alphaModFix/>
          </a:blip>
          <a:srcRect/>
          <a:stretch/>
        </p:blipFill>
        <p:spPr>
          <a:xfrm>
            <a:off x="10215737" y="2556346"/>
            <a:ext cx="2601787" cy="2751564"/>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2" name="Shape 127"/>
          <p:cNvPicPr preferRelativeResize="0"/>
          <p:nvPr/>
        </p:nvPicPr>
        <p:blipFill rotWithShape="1">
          <a:blip r:embed="rId5">
            <a:alphaModFix/>
          </a:blip>
          <a:srcRect l="-1" r="7130" b="871"/>
          <a:stretch/>
        </p:blipFill>
        <p:spPr>
          <a:xfrm>
            <a:off x="5887800" y="2562548"/>
            <a:ext cx="2606257" cy="2781875"/>
          </a:xfrm>
          <a:prstGeom prst="roundRect">
            <a:avLst>
              <a:gd name="adj" fmla="val 16667"/>
            </a:avLst>
          </a:prstGeom>
          <a:noFill/>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41171418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6106628" y="4062854"/>
            <a:ext cx="6565636" cy="1313128"/>
          </a:xfrm>
          <a:prstGeom prst="rect">
            <a:avLst/>
          </a:prstGeom>
        </p:spPr>
        <p:txBody>
          <a:bodyPr vert="horz" lIns="111883" tIns="55941" rIns="111883" bIns="55941"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sz="3040" dirty="0">
                <a:solidFill>
                  <a:schemeClr val="tx1">
                    <a:lumMod val="50000"/>
                    <a:lumOff val="50000"/>
                  </a:schemeClr>
                </a:solidFill>
                <a:latin typeface="Verdana" panose="020B0604030504040204" pitchFamily="34" charset="0"/>
                <a:cs typeface="Verdana" panose="020B0604030504040204" pitchFamily="34" charset="0"/>
              </a:rPr>
              <a:t>Primer and business case</a:t>
            </a:r>
          </a:p>
        </p:txBody>
      </p:sp>
    </p:spTree>
    <p:extLst>
      <p:ext uri="{BB962C8B-B14F-4D97-AF65-F5344CB8AC3E}">
        <p14:creationId xmlns:p14="http://schemas.microsoft.com/office/powerpoint/2010/main" val="16840253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4440" y="6361070"/>
            <a:ext cx="7754106" cy="2188302"/>
          </a:xfrm>
          <a:prstGeom prst="rect">
            <a:avLst/>
          </a:prstGeom>
        </p:spPr>
      </p:pic>
      <p:sp>
        <p:nvSpPr>
          <p:cNvPr id="3" name="Content Placeholder 2"/>
          <p:cNvSpPr>
            <a:spLocks noGrp="1"/>
          </p:cNvSpPr>
          <p:nvPr>
            <p:ph idx="1"/>
          </p:nvPr>
        </p:nvSpPr>
        <p:spPr>
          <a:xfrm>
            <a:off x="4976295" y="2305947"/>
            <a:ext cx="7987401" cy="5145445"/>
          </a:xfrm>
        </p:spPr>
        <p:txBody>
          <a:bodyPr>
            <a:normAutofit/>
          </a:bodyPr>
          <a:lstStyle/>
          <a:p>
            <a:pPr marL="434259" indent="-434259">
              <a:lnSpc>
                <a:spcPct val="150000"/>
              </a:lnSpc>
              <a:spcBef>
                <a:spcPts val="912"/>
              </a:spcBef>
              <a:spcAft>
                <a:spcPts val="912"/>
              </a:spcAft>
              <a:buFont typeface="Wingdings" panose="05000000000000000000" pitchFamily="2" charset="2"/>
              <a:buChar char="v"/>
            </a:pPr>
            <a:r>
              <a:rPr lang="en-US" sz="2128" dirty="0">
                <a:solidFill>
                  <a:schemeClr val="tx1">
                    <a:lumMod val="50000"/>
                    <a:lumOff val="50000"/>
                  </a:schemeClr>
                </a:solidFill>
              </a:rPr>
              <a:t>A short introduction to the Natural Capital Protocol and sector guides </a:t>
            </a:r>
          </a:p>
          <a:p>
            <a:pPr marL="434259" indent="-434259">
              <a:lnSpc>
                <a:spcPct val="150000"/>
              </a:lnSpc>
              <a:spcBef>
                <a:spcPts val="912"/>
              </a:spcBef>
              <a:spcAft>
                <a:spcPts val="912"/>
              </a:spcAft>
              <a:buFont typeface="Wingdings" panose="05000000000000000000" pitchFamily="2" charset="2"/>
              <a:buChar char="v"/>
            </a:pPr>
            <a:r>
              <a:rPr lang="en-US" sz="2128" dirty="0">
                <a:solidFill>
                  <a:schemeClr val="tx1">
                    <a:lumMod val="50000"/>
                    <a:lumOff val="50000"/>
                  </a:schemeClr>
                </a:solidFill>
              </a:rPr>
              <a:t>Sets out why applying the Protocol and including natural capital in your considerations will improve decision making</a:t>
            </a:r>
          </a:p>
        </p:txBody>
      </p:sp>
      <p:sp>
        <p:nvSpPr>
          <p:cNvPr id="7" name="Title 1"/>
          <p:cNvSpPr txBox="1">
            <a:spLocks/>
          </p:cNvSpPr>
          <p:nvPr/>
        </p:nvSpPr>
        <p:spPr>
          <a:xfrm>
            <a:off x="4136937" y="998890"/>
            <a:ext cx="9495012" cy="665708"/>
          </a:xfrm>
          <a:prstGeom prst="rect">
            <a:avLst/>
          </a:prstGeom>
        </p:spPr>
        <p:txBody>
          <a:bodyPr vert="horz" lIns="111883" tIns="55941" rIns="111883" bIns="55941"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2583" dirty="0"/>
              <a:t>Primer</a:t>
            </a:r>
          </a:p>
        </p:txBody>
      </p:sp>
      <p:pic>
        <p:nvPicPr>
          <p:cNvPr id="5" name="Picture 4"/>
          <p:cNvPicPr>
            <a:picLocks noChangeAspect="1"/>
          </p:cNvPicPr>
          <p:nvPr/>
        </p:nvPicPr>
        <p:blipFill>
          <a:blip r:embed="rId4"/>
          <a:stretch>
            <a:fillRect/>
          </a:stretch>
        </p:blipFill>
        <p:spPr>
          <a:xfrm>
            <a:off x="2276674" y="2305948"/>
            <a:ext cx="2699622" cy="3829529"/>
          </a:xfrm>
          <a:prstGeom prst="rect">
            <a:avLst/>
          </a:prstGeom>
          <a:ln>
            <a:solidFill>
              <a:schemeClr val="tx1"/>
            </a:solidFill>
          </a:ln>
        </p:spPr>
      </p:pic>
    </p:spTree>
    <p:extLst>
      <p:ext uri="{BB962C8B-B14F-4D97-AF65-F5344CB8AC3E}">
        <p14:creationId xmlns:p14="http://schemas.microsoft.com/office/powerpoint/2010/main" val="42955884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2158874" y="1764881"/>
            <a:ext cx="4494891" cy="656490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1875" y="6579681"/>
            <a:ext cx="6985486" cy="1971388"/>
          </a:xfrm>
          <a:prstGeom prst="rect">
            <a:avLst/>
          </a:prstGeom>
        </p:spPr>
      </p:pic>
      <p:sp>
        <p:nvSpPr>
          <p:cNvPr id="7" name="Title 1"/>
          <p:cNvSpPr txBox="1">
            <a:spLocks/>
          </p:cNvSpPr>
          <p:nvPr/>
        </p:nvSpPr>
        <p:spPr>
          <a:xfrm>
            <a:off x="4136937" y="998890"/>
            <a:ext cx="9495012" cy="665708"/>
          </a:xfrm>
          <a:prstGeom prst="rect">
            <a:avLst/>
          </a:prstGeom>
        </p:spPr>
        <p:txBody>
          <a:bodyPr vert="horz" lIns="111883" tIns="55941" rIns="111883" bIns="55941"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2583" dirty="0"/>
              <a:t>The business case</a:t>
            </a:r>
          </a:p>
        </p:txBody>
      </p:sp>
      <p:pic>
        <p:nvPicPr>
          <p:cNvPr id="8" name="Picture 7"/>
          <p:cNvPicPr>
            <a:picLocks noChangeAspect="1"/>
          </p:cNvPicPr>
          <p:nvPr/>
        </p:nvPicPr>
        <p:blipFill>
          <a:blip r:embed="rId5"/>
          <a:stretch>
            <a:fillRect/>
          </a:stretch>
        </p:blipFill>
        <p:spPr>
          <a:xfrm>
            <a:off x="6693784" y="2120512"/>
            <a:ext cx="5869052" cy="4358887"/>
          </a:xfrm>
          <a:prstGeom prst="rect">
            <a:avLst/>
          </a:prstGeom>
        </p:spPr>
      </p:pic>
    </p:spTree>
    <p:extLst>
      <p:ext uri="{BB962C8B-B14F-4D97-AF65-F5344CB8AC3E}">
        <p14:creationId xmlns:p14="http://schemas.microsoft.com/office/powerpoint/2010/main" val="42686654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6106628" y="4062854"/>
            <a:ext cx="6565636" cy="1313128"/>
          </a:xfrm>
          <a:prstGeom prst="rect">
            <a:avLst/>
          </a:prstGeom>
        </p:spPr>
        <p:txBody>
          <a:bodyPr vert="horz" lIns="111883" tIns="55941" rIns="111883" bIns="55941"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sz="3040" dirty="0">
                <a:solidFill>
                  <a:schemeClr val="tx1">
                    <a:lumMod val="50000"/>
                    <a:lumOff val="50000"/>
                  </a:schemeClr>
                </a:solidFill>
                <a:latin typeface="Verdana" panose="020B0604030504040204" pitchFamily="34" charset="0"/>
                <a:cs typeface="Verdana" panose="020B0604030504040204" pitchFamily="34" charset="0"/>
              </a:rPr>
              <a:t>The Landscape</a:t>
            </a:r>
          </a:p>
        </p:txBody>
      </p:sp>
    </p:spTree>
    <p:extLst>
      <p:ext uri="{BB962C8B-B14F-4D97-AF65-F5344CB8AC3E}">
        <p14:creationId xmlns:p14="http://schemas.microsoft.com/office/powerpoint/2010/main" val="59772650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2259" y="1709437"/>
            <a:ext cx="7957286" cy="6464767"/>
          </a:xfrm>
          <a:prstGeom prst="rect">
            <a:avLst/>
          </a:prstGeom>
        </p:spPr>
      </p:pic>
      <p:sp>
        <p:nvSpPr>
          <p:cNvPr id="15" name="Freeform 14"/>
          <p:cNvSpPr/>
          <p:nvPr/>
        </p:nvSpPr>
        <p:spPr>
          <a:xfrm>
            <a:off x="3538231" y="1734541"/>
            <a:ext cx="7609658" cy="5673931"/>
          </a:xfrm>
          <a:custGeom>
            <a:avLst/>
            <a:gdLst>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72531" h="6019060">
                <a:moveTo>
                  <a:pt x="8877" y="8878"/>
                </a:moveTo>
                <a:lnTo>
                  <a:pt x="0" y="958788"/>
                </a:lnTo>
                <a:lnTo>
                  <a:pt x="2130641" y="958788"/>
                </a:lnTo>
                <a:cubicBezTo>
                  <a:pt x="5933244" y="1337569"/>
                  <a:pt x="6966012" y="3838112"/>
                  <a:pt x="7066625" y="5983550"/>
                </a:cubicBezTo>
                <a:lnTo>
                  <a:pt x="8069802" y="6019060"/>
                </a:lnTo>
                <a:cubicBezTo>
                  <a:pt x="8137863" y="3675356"/>
                  <a:pt x="6954175" y="372862"/>
                  <a:pt x="2121763" y="0"/>
                </a:cubicBezTo>
                <a:lnTo>
                  <a:pt x="8877" y="88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3"/>
          </a:p>
        </p:txBody>
      </p:sp>
      <p:sp>
        <p:nvSpPr>
          <p:cNvPr id="17" name="Freeform 16"/>
          <p:cNvSpPr/>
          <p:nvPr/>
        </p:nvSpPr>
        <p:spPr>
          <a:xfrm>
            <a:off x="3322040" y="3574646"/>
            <a:ext cx="5976426" cy="3801748"/>
          </a:xfrm>
          <a:custGeom>
            <a:avLst/>
            <a:gdLst>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5557421 w 8072531"/>
              <a:gd name="connsiteY3" fmla="*/ 3932808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6238282"/>
              <a:gd name="connsiteY0" fmla="*/ 8878 h 4012707"/>
              <a:gd name="connsiteX1" fmla="*/ 0 w 6238282"/>
              <a:gd name="connsiteY1" fmla="*/ 958788 h 4012707"/>
              <a:gd name="connsiteX2" fmla="*/ 2130641 w 6238282"/>
              <a:gd name="connsiteY2" fmla="*/ 958788 h 4012707"/>
              <a:gd name="connsiteX3" fmla="*/ 5557421 w 6238282"/>
              <a:gd name="connsiteY3" fmla="*/ 3932808 h 4012707"/>
              <a:gd name="connsiteX4" fmla="*/ 6161103 w 6238282"/>
              <a:gd name="connsiteY4" fmla="*/ 4012707 h 4012707"/>
              <a:gd name="connsiteX5" fmla="*/ 2121763 w 6238282"/>
              <a:gd name="connsiteY5" fmla="*/ 0 h 4012707"/>
              <a:gd name="connsiteX6" fmla="*/ 8877 w 6238282"/>
              <a:gd name="connsiteY6" fmla="*/ 8878 h 4012707"/>
              <a:gd name="connsiteX0" fmla="*/ 8877 w 6390814"/>
              <a:gd name="connsiteY0" fmla="*/ 8878 h 3950564"/>
              <a:gd name="connsiteX1" fmla="*/ 0 w 6390814"/>
              <a:gd name="connsiteY1" fmla="*/ 958788 h 3950564"/>
              <a:gd name="connsiteX2" fmla="*/ 2130641 w 6390814"/>
              <a:gd name="connsiteY2" fmla="*/ 958788 h 3950564"/>
              <a:gd name="connsiteX3" fmla="*/ 5557421 w 6390814"/>
              <a:gd name="connsiteY3" fmla="*/ 3932808 h 3950564"/>
              <a:gd name="connsiteX4" fmla="*/ 6338656 w 6390814"/>
              <a:gd name="connsiteY4" fmla="*/ 3950564 h 3950564"/>
              <a:gd name="connsiteX5" fmla="*/ 2121763 w 6390814"/>
              <a:gd name="connsiteY5" fmla="*/ 0 h 3950564"/>
              <a:gd name="connsiteX6" fmla="*/ 8877 w 6390814"/>
              <a:gd name="connsiteY6" fmla="*/ 8878 h 3950564"/>
              <a:gd name="connsiteX0" fmla="*/ 8877 w 6397571"/>
              <a:gd name="connsiteY0" fmla="*/ 53266 h 3994952"/>
              <a:gd name="connsiteX1" fmla="*/ 0 w 6397571"/>
              <a:gd name="connsiteY1" fmla="*/ 1003176 h 3994952"/>
              <a:gd name="connsiteX2" fmla="*/ 2130641 w 6397571"/>
              <a:gd name="connsiteY2" fmla="*/ 1003176 h 3994952"/>
              <a:gd name="connsiteX3" fmla="*/ 5557421 w 6397571"/>
              <a:gd name="connsiteY3" fmla="*/ 3977196 h 3994952"/>
              <a:gd name="connsiteX4" fmla="*/ 6338656 w 6397571"/>
              <a:gd name="connsiteY4" fmla="*/ 3994952 h 3994952"/>
              <a:gd name="connsiteX5" fmla="*/ 2175029 w 6397571"/>
              <a:gd name="connsiteY5" fmla="*/ 0 h 3994952"/>
              <a:gd name="connsiteX6" fmla="*/ 8877 w 6397571"/>
              <a:gd name="connsiteY6" fmla="*/ 53266 h 3994952"/>
              <a:gd name="connsiteX0" fmla="*/ 17755 w 6397571"/>
              <a:gd name="connsiteY0" fmla="*/ 0 h 3994952"/>
              <a:gd name="connsiteX1" fmla="*/ 0 w 6397571"/>
              <a:gd name="connsiteY1" fmla="*/ 1003176 h 3994952"/>
              <a:gd name="connsiteX2" fmla="*/ 2130641 w 6397571"/>
              <a:gd name="connsiteY2" fmla="*/ 1003176 h 3994952"/>
              <a:gd name="connsiteX3" fmla="*/ 5557421 w 6397571"/>
              <a:gd name="connsiteY3" fmla="*/ 3977196 h 3994952"/>
              <a:gd name="connsiteX4" fmla="*/ 6338656 w 6397571"/>
              <a:gd name="connsiteY4" fmla="*/ 3994952 h 3994952"/>
              <a:gd name="connsiteX5" fmla="*/ 2175029 w 6397571"/>
              <a:gd name="connsiteY5" fmla="*/ 0 h 3994952"/>
              <a:gd name="connsiteX6" fmla="*/ 17755 w 6397571"/>
              <a:gd name="connsiteY6" fmla="*/ 0 h 3994952"/>
              <a:gd name="connsiteX0" fmla="*/ 17755 w 6341400"/>
              <a:gd name="connsiteY0" fmla="*/ 0 h 3994952"/>
              <a:gd name="connsiteX1" fmla="*/ 0 w 6341400"/>
              <a:gd name="connsiteY1" fmla="*/ 1003176 h 3994952"/>
              <a:gd name="connsiteX2" fmla="*/ 2130641 w 6341400"/>
              <a:gd name="connsiteY2" fmla="*/ 1003176 h 3994952"/>
              <a:gd name="connsiteX3" fmla="*/ 5557421 w 6341400"/>
              <a:gd name="connsiteY3" fmla="*/ 3977196 h 3994952"/>
              <a:gd name="connsiteX4" fmla="*/ 6338656 w 6341400"/>
              <a:gd name="connsiteY4" fmla="*/ 3994952 h 3994952"/>
              <a:gd name="connsiteX5" fmla="*/ 2175029 w 6341400"/>
              <a:gd name="connsiteY5" fmla="*/ 0 h 3994952"/>
              <a:gd name="connsiteX6" fmla="*/ 17755 w 6341400"/>
              <a:gd name="connsiteY6" fmla="*/ 0 h 3994952"/>
              <a:gd name="connsiteX0" fmla="*/ 17755 w 6341400"/>
              <a:gd name="connsiteY0" fmla="*/ 0 h 3994952"/>
              <a:gd name="connsiteX1" fmla="*/ 0 w 6341400"/>
              <a:gd name="connsiteY1" fmla="*/ 1003176 h 3994952"/>
              <a:gd name="connsiteX2" fmla="*/ 2139518 w 6341400"/>
              <a:gd name="connsiteY2" fmla="*/ 887766 h 3994952"/>
              <a:gd name="connsiteX3" fmla="*/ 5557421 w 6341400"/>
              <a:gd name="connsiteY3" fmla="*/ 3977196 h 3994952"/>
              <a:gd name="connsiteX4" fmla="*/ 6338656 w 6341400"/>
              <a:gd name="connsiteY4" fmla="*/ 3994952 h 3994952"/>
              <a:gd name="connsiteX5" fmla="*/ 2175029 w 6341400"/>
              <a:gd name="connsiteY5" fmla="*/ 0 h 3994952"/>
              <a:gd name="connsiteX6" fmla="*/ 17755 w 6341400"/>
              <a:gd name="connsiteY6" fmla="*/ 0 h 3994952"/>
              <a:gd name="connsiteX0" fmla="*/ 17755 w 6341400"/>
              <a:gd name="connsiteY0" fmla="*/ 0 h 3994952"/>
              <a:gd name="connsiteX1" fmla="*/ 0 w 6341400"/>
              <a:gd name="connsiteY1" fmla="*/ 1003176 h 3994952"/>
              <a:gd name="connsiteX2" fmla="*/ 2139518 w 6341400"/>
              <a:gd name="connsiteY2" fmla="*/ 852255 h 3994952"/>
              <a:gd name="connsiteX3" fmla="*/ 5557421 w 6341400"/>
              <a:gd name="connsiteY3" fmla="*/ 3977196 h 3994952"/>
              <a:gd name="connsiteX4" fmla="*/ 6338656 w 6341400"/>
              <a:gd name="connsiteY4" fmla="*/ 3994952 h 3994952"/>
              <a:gd name="connsiteX5" fmla="*/ 2175029 w 6341400"/>
              <a:gd name="connsiteY5" fmla="*/ 0 h 3994952"/>
              <a:gd name="connsiteX6" fmla="*/ 17755 w 6341400"/>
              <a:gd name="connsiteY6" fmla="*/ 0 h 3994952"/>
              <a:gd name="connsiteX0" fmla="*/ 17755 w 6341400"/>
              <a:gd name="connsiteY0" fmla="*/ 0 h 3994952"/>
              <a:gd name="connsiteX1" fmla="*/ 0 w 6341400"/>
              <a:gd name="connsiteY1" fmla="*/ 1003176 h 3994952"/>
              <a:gd name="connsiteX2" fmla="*/ 2139518 w 6341400"/>
              <a:gd name="connsiteY2" fmla="*/ 798989 h 3994952"/>
              <a:gd name="connsiteX3" fmla="*/ 5557421 w 6341400"/>
              <a:gd name="connsiteY3" fmla="*/ 3977196 h 3994952"/>
              <a:gd name="connsiteX4" fmla="*/ 6338656 w 6341400"/>
              <a:gd name="connsiteY4" fmla="*/ 3994952 h 3994952"/>
              <a:gd name="connsiteX5" fmla="*/ 2175029 w 6341400"/>
              <a:gd name="connsiteY5" fmla="*/ 0 h 3994952"/>
              <a:gd name="connsiteX6" fmla="*/ 17755 w 6341400"/>
              <a:gd name="connsiteY6" fmla="*/ 0 h 3994952"/>
              <a:gd name="connsiteX0" fmla="*/ 17755 w 6341400"/>
              <a:gd name="connsiteY0" fmla="*/ 0 h 3994952"/>
              <a:gd name="connsiteX1" fmla="*/ 0 w 6341400"/>
              <a:gd name="connsiteY1" fmla="*/ 1003176 h 3994952"/>
              <a:gd name="connsiteX2" fmla="*/ 2139518 w 6341400"/>
              <a:gd name="connsiteY2" fmla="*/ 790111 h 3994952"/>
              <a:gd name="connsiteX3" fmla="*/ 5557421 w 6341400"/>
              <a:gd name="connsiteY3" fmla="*/ 3977196 h 3994952"/>
              <a:gd name="connsiteX4" fmla="*/ 6338656 w 6341400"/>
              <a:gd name="connsiteY4" fmla="*/ 3994952 h 3994952"/>
              <a:gd name="connsiteX5" fmla="*/ 2175029 w 6341400"/>
              <a:gd name="connsiteY5" fmla="*/ 0 h 3994952"/>
              <a:gd name="connsiteX6" fmla="*/ 17755 w 6341400"/>
              <a:gd name="connsiteY6" fmla="*/ 0 h 3994952"/>
              <a:gd name="connsiteX0" fmla="*/ 8878 w 6332523"/>
              <a:gd name="connsiteY0" fmla="*/ 0 h 3994952"/>
              <a:gd name="connsiteX1" fmla="*/ 0 w 6332523"/>
              <a:gd name="connsiteY1" fmla="*/ 781235 h 3994952"/>
              <a:gd name="connsiteX2" fmla="*/ 2130641 w 6332523"/>
              <a:gd name="connsiteY2" fmla="*/ 790111 h 3994952"/>
              <a:gd name="connsiteX3" fmla="*/ 5548544 w 6332523"/>
              <a:gd name="connsiteY3" fmla="*/ 3977196 h 3994952"/>
              <a:gd name="connsiteX4" fmla="*/ 6329779 w 6332523"/>
              <a:gd name="connsiteY4" fmla="*/ 3994952 h 3994952"/>
              <a:gd name="connsiteX5" fmla="*/ 2166152 w 6332523"/>
              <a:gd name="connsiteY5" fmla="*/ 0 h 3994952"/>
              <a:gd name="connsiteX6" fmla="*/ 8878 w 6332523"/>
              <a:gd name="connsiteY6" fmla="*/ 0 h 3994952"/>
              <a:gd name="connsiteX0" fmla="*/ 8878 w 6332523"/>
              <a:gd name="connsiteY0" fmla="*/ 0 h 3994952"/>
              <a:gd name="connsiteX1" fmla="*/ 0 w 6332523"/>
              <a:gd name="connsiteY1" fmla="*/ 781235 h 3994952"/>
              <a:gd name="connsiteX2" fmla="*/ 2130641 w 6332523"/>
              <a:gd name="connsiteY2" fmla="*/ 790111 h 3994952"/>
              <a:gd name="connsiteX3" fmla="*/ 5548544 w 6332523"/>
              <a:gd name="connsiteY3" fmla="*/ 3977196 h 3994952"/>
              <a:gd name="connsiteX4" fmla="*/ 6329779 w 6332523"/>
              <a:gd name="connsiteY4" fmla="*/ 3994952 h 3994952"/>
              <a:gd name="connsiteX5" fmla="*/ 2166152 w 6332523"/>
              <a:gd name="connsiteY5" fmla="*/ 0 h 3994952"/>
              <a:gd name="connsiteX6" fmla="*/ 8878 w 6332523"/>
              <a:gd name="connsiteY6" fmla="*/ 0 h 3994952"/>
              <a:gd name="connsiteX0" fmla="*/ 8878 w 6332523"/>
              <a:gd name="connsiteY0" fmla="*/ 0 h 3994952"/>
              <a:gd name="connsiteX1" fmla="*/ 0 w 6332523"/>
              <a:gd name="connsiteY1" fmla="*/ 781235 h 3994952"/>
              <a:gd name="connsiteX2" fmla="*/ 2130641 w 6332523"/>
              <a:gd name="connsiteY2" fmla="*/ 807867 h 3994952"/>
              <a:gd name="connsiteX3" fmla="*/ 5548544 w 6332523"/>
              <a:gd name="connsiteY3" fmla="*/ 3977196 h 3994952"/>
              <a:gd name="connsiteX4" fmla="*/ 6329779 w 6332523"/>
              <a:gd name="connsiteY4" fmla="*/ 3994952 h 3994952"/>
              <a:gd name="connsiteX5" fmla="*/ 2166152 w 6332523"/>
              <a:gd name="connsiteY5" fmla="*/ 0 h 3994952"/>
              <a:gd name="connsiteX6" fmla="*/ 8878 w 6332523"/>
              <a:gd name="connsiteY6" fmla="*/ 0 h 3994952"/>
              <a:gd name="connsiteX0" fmla="*/ 8878 w 6332523"/>
              <a:gd name="connsiteY0" fmla="*/ 0 h 3994952"/>
              <a:gd name="connsiteX1" fmla="*/ 0 w 6332523"/>
              <a:gd name="connsiteY1" fmla="*/ 781235 h 3994952"/>
              <a:gd name="connsiteX2" fmla="*/ 2130641 w 6332523"/>
              <a:gd name="connsiteY2" fmla="*/ 807867 h 3994952"/>
              <a:gd name="connsiteX3" fmla="*/ 5548544 w 6332523"/>
              <a:gd name="connsiteY3" fmla="*/ 3977196 h 3994952"/>
              <a:gd name="connsiteX4" fmla="*/ 6329779 w 6332523"/>
              <a:gd name="connsiteY4" fmla="*/ 3994952 h 3994952"/>
              <a:gd name="connsiteX5" fmla="*/ 2166152 w 6332523"/>
              <a:gd name="connsiteY5" fmla="*/ 0 h 3994952"/>
              <a:gd name="connsiteX6" fmla="*/ 8878 w 6332523"/>
              <a:gd name="connsiteY6" fmla="*/ 0 h 3994952"/>
              <a:gd name="connsiteX0" fmla="*/ 8878 w 6331496"/>
              <a:gd name="connsiteY0" fmla="*/ 3249 h 3998201"/>
              <a:gd name="connsiteX1" fmla="*/ 0 w 6331496"/>
              <a:gd name="connsiteY1" fmla="*/ 784484 h 3998201"/>
              <a:gd name="connsiteX2" fmla="*/ 2130641 w 6331496"/>
              <a:gd name="connsiteY2" fmla="*/ 811116 h 3998201"/>
              <a:gd name="connsiteX3" fmla="*/ 5548544 w 6331496"/>
              <a:gd name="connsiteY3" fmla="*/ 3980445 h 3998201"/>
              <a:gd name="connsiteX4" fmla="*/ 6329779 w 6331496"/>
              <a:gd name="connsiteY4" fmla="*/ 3998201 h 3998201"/>
              <a:gd name="connsiteX5" fmla="*/ 2166152 w 6331496"/>
              <a:gd name="connsiteY5" fmla="*/ 3249 h 3998201"/>
              <a:gd name="connsiteX6" fmla="*/ 8878 w 6331496"/>
              <a:gd name="connsiteY6" fmla="*/ 3249 h 3998201"/>
              <a:gd name="connsiteX0" fmla="*/ 8878 w 6331424"/>
              <a:gd name="connsiteY0" fmla="*/ 2657 h 3997609"/>
              <a:gd name="connsiteX1" fmla="*/ 0 w 6331424"/>
              <a:gd name="connsiteY1" fmla="*/ 783892 h 3997609"/>
              <a:gd name="connsiteX2" fmla="*/ 2130641 w 6331424"/>
              <a:gd name="connsiteY2" fmla="*/ 810524 h 3997609"/>
              <a:gd name="connsiteX3" fmla="*/ 5548544 w 6331424"/>
              <a:gd name="connsiteY3" fmla="*/ 3979853 h 3997609"/>
              <a:gd name="connsiteX4" fmla="*/ 6329779 w 6331424"/>
              <a:gd name="connsiteY4" fmla="*/ 3997609 h 3997609"/>
              <a:gd name="connsiteX5" fmla="*/ 2166152 w 6331424"/>
              <a:gd name="connsiteY5" fmla="*/ 2657 h 3997609"/>
              <a:gd name="connsiteX6" fmla="*/ 8878 w 6331424"/>
              <a:gd name="connsiteY6" fmla="*/ 2657 h 3997609"/>
              <a:gd name="connsiteX0" fmla="*/ 8878 w 6329860"/>
              <a:gd name="connsiteY0" fmla="*/ 2582 h 3997534"/>
              <a:gd name="connsiteX1" fmla="*/ 0 w 6329860"/>
              <a:gd name="connsiteY1" fmla="*/ 783817 h 3997534"/>
              <a:gd name="connsiteX2" fmla="*/ 2130641 w 6329860"/>
              <a:gd name="connsiteY2" fmla="*/ 810449 h 3997534"/>
              <a:gd name="connsiteX3" fmla="*/ 5548544 w 6329860"/>
              <a:gd name="connsiteY3" fmla="*/ 3979778 h 3997534"/>
              <a:gd name="connsiteX4" fmla="*/ 6329779 w 6329860"/>
              <a:gd name="connsiteY4" fmla="*/ 3997534 h 3997534"/>
              <a:gd name="connsiteX5" fmla="*/ 2166152 w 6329860"/>
              <a:gd name="connsiteY5" fmla="*/ 2582 h 3997534"/>
              <a:gd name="connsiteX6" fmla="*/ 8878 w 6329860"/>
              <a:gd name="connsiteY6" fmla="*/ 2582 h 3997534"/>
              <a:gd name="connsiteX0" fmla="*/ 8878 w 6329863"/>
              <a:gd name="connsiteY0" fmla="*/ 2582 h 3997534"/>
              <a:gd name="connsiteX1" fmla="*/ 0 w 6329863"/>
              <a:gd name="connsiteY1" fmla="*/ 783817 h 3997534"/>
              <a:gd name="connsiteX2" fmla="*/ 2130641 w 6329863"/>
              <a:gd name="connsiteY2" fmla="*/ 810449 h 3997534"/>
              <a:gd name="connsiteX3" fmla="*/ 5548544 w 6329863"/>
              <a:gd name="connsiteY3" fmla="*/ 3979778 h 3997534"/>
              <a:gd name="connsiteX4" fmla="*/ 6329779 w 6329863"/>
              <a:gd name="connsiteY4" fmla="*/ 3997534 h 3997534"/>
              <a:gd name="connsiteX5" fmla="*/ 2166152 w 6329863"/>
              <a:gd name="connsiteY5" fmla="*/ 2582 h 3997534"/>
              <a:gd name="connsiteX6" fmla="*/ 8878 w 6329863"/>
              <a:gd name="connsiteY6" fmla="*/ 2582 h 3997534"/>
              <a:gd name="connsiteX0" fmla="*/ 8878 w 6331082"/>
              <a:gd name="connsiteY0" fmla="*/ 2582 h 3997534"/>
              <a:gd name="connsiteX1" fmla="*/ 0 w 6331082"/>
              <a:gd name="connsiteY1" fmla="*/ 783817 h 3997534"/>
              <a:gd name="connsiteX2" fmla="*/ 2130641 w 6331082"/>
              <a:gd name="connsiteY2" fmla="*/ 810449 h 3997534"/>
              <a:gd name="connsiteX3" fmla="*/ 5548544 w 6331082"/>
              <a:gd name="connsiteY3" fmla="*/ 3979778 h 3997534"/>
              <a:gd name="connsiteX4" fmla="*/ 6329779 w 6331082"/>
              <a:gd name="connsiteY4" fmla="*/ 3997534 h 3997534"/>
              <a:gd name="connsiteX5" fmla="*/ 2166152 w 6331082"/>
              <a:gd name="connsiteY5" fmla="*/ 2582 h 3997534"/>
              <a:gd name="connsiteX6" fmla="*/ 8878 w 6331082"/>
              <a:gd name="connsiteY6" fmla="*/ 2582 h 3997534"/>
              <a:gd name="connsiteX0" fmla="*/ 8878 w 6331082"/>
              <a:gd name="connsiteY0" fmla="*/ 2582 h 3997534"/>
              <a:gd name="connsiteX1" fmla="*/ 0 w 6331082"/>
              <a:gd name="connsiteY1" fmla="*/ 783817 h 3997534"/>
              <a:gd name="connsiteX2" fmla="*/ 2130641 w 6331082"/>
              <a:gd name="connsiteY2" fmla="*/ 810449 h 3997534"/>
              <a:gd name="connsiteX3" fmla="*/ 5548544 w 6331082"/>
              <a:gd name="connsiteY3" fmla="*/ 3979778 h 3997534"/>
              <a:gd name="connsiteX4" fmla="*/ 6329779 w 6331082"/>
              <a:gd name="connsiteY4" fmla="*/ 3997534 h 3997534"/>
              <a:gd name="connsiteX5" fmla="*/ 2166152 w 6331082"/>
              <a:gd name="connsiteY5" fmla="*/ 2582 h 3997534"/>
              <a:gd name="connsiteX6" fmla="*/ 8878 w 6331082"/>
              <a:gd name="connsiteY6" fmla="*/ 2582 h 3997534"/>
              <a:gd name="connsiteX0" fmla="*/ 8878 w 6331082"/>
              <a:gd name="connsiteY0" fmla="*/ 2582 h 3997534"/>
              <a:gd name="connsiteX1" fmla="*/ 0 w 6331082"/>
              <a:gd name="connsiteY1" fmla="*/ 783817 h 3997534"/>
              <a:gd name="connsiteX2" fmla="*/ 2130641 w 6331082"/>
              <a:gd name="connsiteY2" fmla="*/ 810449 h 3997534"/>
              <a:gd name="connsiteX3" fmla="*/ 5548544 w 6331082"/>
              <a:gd name="connsiteY3" fmla="*/ 3979778 h 3997534"/>
              <a:gd name="connsiteX4" fmla="*/ 6329779 w 6331082"/>
              <a:gd name="connsiteY4" fmla="*/ 3997534 h 3997534"/>
              <a:gd name="connsiteX5" fmla="*/ 2166152 w 6331082"/>
              <a:gd name="connsiteY5" fmla="*/ 2582 h 3997534"/>
              <a:gd name="connsiteX6" fmla="*/ 8878 w 6331082"/>
              <a:gd name="connsiteY6" fmla="*/ 2582 h 3997534"/>
              <a:gd name="connsiteX0" fmla="*/ 8878 w 6331082"/>
              <a:gd name="connsiteY0" fmla="*/ 2582 h 4015289"/>
              <a:gd name="connsiteX1" fmla="*/ 0 w 6331082"/>
              <a:gd name="connsiteY1" fmla="*/ 783817 h 4015289"/>
              <a:gd name="connsiteX2" fmla="*/ 2130641 w 6331082"/>
              <a:gd name="connsiteY2" fmla="*/ 810449 h 4015289"/>
              <a:gd name="connsiteX3" fmla="*/ 5548544 w 6331082"/>
              <a:gd name="connsiteY3" fmla="*/ 4015289 h 4015289"/>
              <a:gd name="connsiteX4" fmla="*/ 6329779 w 6331082"/>
              <a:gd name="connsiteY4" fmla="*/ 3997534 h 4015289"/>
              <a:gd name="connsiteX5" fmla="*/ 2166152 w 6331082"/>
              <a:gd name="connsiteY5" fmla="*/ 2582 h 4015289"/>
              <a:gd name="connsiteX6" fmla="*/ 8878 w 6331082"/>
              <a:gd name="connsiteY6" fmla="*/ 2582 h 4015289"/>
              <a:gd name="connsiteX0" fmla="*/ 8878 w 6339954"/>
              <a:gd name="connsiteY0" fmla="*/ 2534 h 4032997"/>
              <a:gd name="connsiteX1" fmla="*/ 0 w 6339954"/>
              <a:gd name="connsiteY1" fmla="*/ 783769 h 4032997"/>
              <a:gd name="connsiteX2" fmla="*/ 2130641 w 6339954"/>
              <a:gd name="connsiteY2" fmla="*/ 810401 h 4032997"/>
              <a:gd name="connsiteX3" fmla="*/ 5548544 w 6339954"/>
              <a:gd name="connsiteY3" fmla="*/ 4015241 h 4032997"/>
              <a:gd name="connsiteX4" fmla="*/ 6338657 w 6339954"/>
              <a:gd name="connsiteY4" fmla="*/ 4032997 h 4032997"/>
              <a:gd name="connsiteX5" fmla="*/ 2166152 w 6339954"/>
              <a:gd name="connsiteY5" fmla="*/ 2534 h 4032997"/>
              <a:gd name="connsiteX6" fmla="*/ 8878 w 6339954"/>
              <a:gd name="connsiteY6" fmla="*/ 2534 h 4032997"/>
              <a:gd name="connsiteX0" fmla="*/ 8878 w 6339954"/>
              <a:gd name="connsiteY0" fmla="*/ 2534 h 4032997"/>
              <a:gd name="connsiteX1" fmla="*/ 0 w 6339954"/>
              <a:gd name="connsiteY1" fmla="*/ 783769 h 4032997"/>
              <a:gd name="connsiteX2" fmla="*/ 2130641 w 6339954"/>
              <a:gd name="connsiteY2" fmla="*/ 810401 h 4032997"/>
              <a:gd name="connsiteX3" fmla="*/ 5548544 w 6339954"/>
              <a:gd name="connsiteY3" fmla="*/ 4015241 h 4032997"/>
              <a:gd name="connsiteX4" fmla="*/ 6338657 w 6339954"/>
              <a:gd name="connsiteY4" fmla="*/ 4032997 h 4032997"/>
              <a:gd name="connsiteX5" fmla="*/ 2166152 w 6339954"/>
              <a:gd name="connsiteY5" fmla="*/ 2534 h 4032997"/>
              <a:gd name="connsiteX6" fmla="*/ 8878 w 6339954"/>
              <a:gd name="connsiteY6" fmla="*/ 2534 h 403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39954" h="4032997">
                <a:moveTo>
                  <a:pt x="8878" y="2534"/>
                </a:moveTo>
                <a:cubicBezTo>
                  <a:pt x="5919" y="262946"/>
                  <a:pt x="2959" y="523357"/>
                  <a:pt x="0" y="783769"/>
                </a:cubicBezTo>
                <a:lnTo>
                  <a:pt x="2130641" y="810401"/>
                </a:lnTo>
                <a:cubicBezTo>
                  <a:pt x="3713826" y="771931"/>
                  <a:pt x="5483441" y="1914191"/>
                  <a:pt x="5548544" y="4015241"/>
                </a:cubicBezTo>
                <a:lnTo>
                  <a:pt x="6338657" y="4032997"/>
                </a:lnTo>
                <a:cubicBezTo>
                  <a:pt x="6397840" y="1742559"/>
                  <a:pt x="4424040" y="-77365"/>
                  <a:pt x="2166152" y="2534"/>
                </a:cubicBezTo>
                <a:lnTo>
                  <a:pt x="8878" y="253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3"/>
          </a:p>
        </p:txBody>
      </p:sp>
      <p:sp>
        <p:nvSpPr>
          <p:cNvPr id="18" name="Freeform 17"/>
          <p:cNvSpPr/>
          <p:nvPr/>
        </p:nvSpPr>
        <p:spPr>
          <a:xfrm>
            <a:off x="3330409" y="4315299"/>
            <a:ext cx="5280605" cy="3052726"/>
          </a:xfrm>
          <a:custGeom>
            <a:avLst/>
            <a:gdLst>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5237825 w 8072531"/>
              <a:gd name="connsiteY3" fmla="*/ 3213717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5812379"/>
              <a:gd name="connsiteY0" fmla="*/ 8878 h 3302493"/>
              <a:gd name="connsiteX1" fmla="*/ 0 w 5812379"/>
              <a:gd name="connsiteY1" fmla="*/ 958788 h 3302493"/>
              <a:gd name="connsiteX2" fmla="*/ 2130641 w 5812379"/>
              <a:gd name="connsiteY2" fmla="*/ 958788 h 3302493"/>
              <a:gd name="connsiteX3" fmla="*/ 5237825 w 5812379"/>
              <a:gd name="connsiteY3" fmla="*/ 3213717 h 3302493"/>
              <a:gd name="connsiteX4" fmla="*/ 5610687 w 5812379"/>
              <a:gd name="connsiteY4" fmla="*/ 3302493 h 3302493"/>
              <a:gd name="connsiteX5" fmla="*/ 2121763 w 5812379"/>
              <a:gd name="connsiteY5" fmla="*/ 0 h 3302493"/>
              <a:gd name="connsiteX6" fmla="*/ 8877 w 5812379"/>
              <a:gd name="connsiteY6" fmla="*/ 8878 h 3302493"/>
              <a:gd name="connsiteX0" fmla="*/ 8877 w 5812379"/>
              <a:gd name="connsiteY0" fmla="*/ 8878 h 3302493"/>
              <a:gd name="connsiteX1" fmla="*/ 0 w 5812379"/>
              <a:gd name="connsiteY1" fmla="*/ 346229 h 3302493"/>
              <a:gd name="connsiteX2" fmla="*/ 2130641 w 5812379"/>
              <a:gd name="connsiteY2" fmla="*/ 958788 h 3302493"/>
              <a:gd name="connsiteX3" fmla="*/ 5237825 w 5812379"/>
              <a:gd name="connsiteY3" fmla="*/ 3213717 h 3302493"/>
              <a:gd name="connsiteX4" fmla="*/ 5610687 w 5812379"/>
              <a:gd name="connsiteY4" fmla="*/ 3302493 h 3302493"/>
              <a:gd name="connsiteX5" fmla="*/ 2121763 w 5812379"/>
              <a:gd name="connsiteY5" fmla="*/ 0 h 3302493"/>
              <a:gd name="connsiteX6" fmla="*/ 8877 w 5812379"/>
              <a:gd name="connsiteY6" fmla="*/ 8878 h 3302493"/>
              <a:gd name="connsiteX0" fmla="*/ 8877 w 5812379"/>
              <a:gd name="connsiteY0" fmla="*/ 8878 h 3302493"/>
              <a:gd name="connsiteX1" fmla="*/ 0 w 5812379"/>
              <a:gd name="connsiteY1" fmla="*/ 346229 h 3302493"/>
              <a:gd name="connsiteX2" fmla="*/ 2121763 w 5812379"/>
              <a:gd name="connsiteY2" fmla="*/ 266330 h 3302493"/>
              <a:gd name="connsiteX3" fmla="*/ 5237825 w 5812379"/>
              <a:gd name="connsiteY3" fmla="*/ 3213717 h 3302493"/>
              <a:gd name="connsiteX4" fmla="*/ 5610687 w 5812379"/>
              <a:gd name="connsiteY4" fmla="*/ 3302493 h 3302493"/>
              <a:gd name="connsiteX5" fmla="*/ 2121763 w 5812379"/>
              <a:gd name="connsiteY5" fmla="*/ 0 h 3302493"/>
              <a:gd name="connsiteX6" fmla="*/ 8877 w 5812379"/>
              <a:gd name="connsiteY6" fmla="*/ 8878 h 3302493"/>
              <a:gd name="connsiteX0" fmla="*/ 8877 w 5812379"/>
              <a:gd name="connsiteY0" fmla="*/ 8878 h 3302493"/>
              <a:gd name="connsiteX1" fmla="*/ 0 w 5812379"/>
              <a:gd name="connsiteY1" fmla="*/ 346229 h 3302493"/>
              <a:gd name="connsiteX2" fmla="*/ 2121763 w 5812379"/>
              <a:gd name="connsiteY2" fmla="*/ 195308 h 3302493"/>
              <a:gd name="connsiteX3" fmla="*/ 5237825 w 5812379"/>
              <a:gd name="connsiteY3" fmla="*/ 3213717 h 3302493"/>
              <a:gd name="connsiteX4" fmla="*/ 5610687 w 5812379"/>
              <a:gd name="connsiteY4" fmla="*/ 3302493 h 3302493"/>
              <a:gd name="connsiteX5" fmla="*/ 2121763 w 5812379"/>
              <a:gd name="connsiteY5" fmla="*/ 0 h 3302493"/>
              <a:gd name="connsiteX6" fmla="*/ 8877 w 5812379"/>
              <a:gd name="connsiteY6" fmla="*/ 8878 h 3302493"/>
              <a:gd name="connsiteX0" fmla="*/ 8877 w 5812379"/>
              <a:gd name="connsiteY0" fmla="*/ 8878 h 3302493"/>
              <a:gd name="connsiteX1" fmla="*/ 0 w 5812379"/>
              <a:gd name="connsiteY1" fmla="*/ 346229 h 3302493"/>
              <a:gd name="connsiteX2" fmla="*/ 2334828 w 5812379"/>
              <a:gd name="connsiteY2" fmla="*/ 284085 h 3302493"/>
              <a:gd name="connsiteX3" fmla="*/ 5237825 w 5812379"/>
              <a:gd name="connsiteY3" fmla="*/ 3213717 h 3302493"/>
              <a:gd name="connsiteX4" fmla="*/ 5610687 w 5812379"/>
              <a:gd name="connsiteY4" fmla="*/ 3302493 h 3302493"/>
              <a:gd name="connsiteX5" fmla="*/ 2121763 w 5812379"/>
              <a:gd name="connsiteY5" fmla="*/ 0 h 3302493"/>
              <a:gd name="connsiteX6" fmla="*/ 8877 w 5812379"/>
              <a:gd name="connsiteY6" fmla="*/ 8878 h 3302493"/>
              <a:gd name="connsiteX0" fmla="*/ 8877 w 5885270"/>
              <a:gd name="connsiteY0" fmla="*/ 8878 h 3302493"/>
              <a:gd name="connsiteX1" fmla="*/ 0 w 5885270"/>
              <a:gd name="connsiteY1" fmla="*/ 346229 h 3302493"/>
              <a:gd name="connsiteX2" fmla="*/ 2334828 w 5885270"/>
              <a:gd name="connsiteY2" fmla="*/ 284085 h 3302493"/>
              <a:gd name="connsiteX3" fmla="*/ 5237825 w 5885270"/>
              <a:gd name="connsiteY3" fmla="*/ 3213717 h 3302493"/>
              <a:gd name="connsiteX4" fmla="*/ 5610687 w 5885270"/>
              <a:gd name="connsiteY4" fmla="*/ 3302493 h 3302493"/>
              <a:gd name="connsiteX5" fmla="*/ 2352583 w 5885270"/>
              <a:gd name="connsiteY5" fmla="*/ 0 h 3302493"/>
              <a:gd name="connsiteX6" fmla="*/ 8877 w 5885270"/>
              <a:gd name="connsiteY6" fmla="*/ 8878 h 3302493"/>
              <a:gd name="connsiteX0" fmla="*/ 8877 w 5873303"/>
              <a:gd name="connsiteY0" fmla="*/ 8878 h 3302493"/>
              <a:gd name="connsiteX1" fmla="*/ 0 w 5873303"/>
              <a:gd name="connsiteY1" fmla="*/ 346229 h 3302493"/>
              <a:gd name="connsiteX2" fmla="*/ 2334828 w 5873303"/>
              <a:gd name="connsiteY2" fmla="*/ 284085 h 3302493"/>
              <a:gd name="connsiteX3" fmla="*/ 5237825 w 5873303"/>
              <a:gd name="connsiteY3" fmla="*/ 3213717 h 3302493"/>
              <a:gd name="connsiteX4" fmla="*/ 5610687 w 5873303"/>
              <a:gd name="connsiteY4" fmla="*/ 3302493 h 3302493"/>
              <a:gd name="connsiteX5" fmla="*/ 2317072 w 5873303"/>
              <a:gd name="connsiteY5" fmla="*/ 0 h 3302493"/>
              <a:gd name="connsiteX6" fmla="*/ 8877 w 5873303"/>
              <a:gd name="connsiteY6" fmla="*/ 8878 h 3302493"/>
              <a:gd name="connsiteX0" fmla="*/ 0 w 5864426"/>
              <a:gd name="connsiteY0" fmla="*/ 8878 h 3302493"/>
              <a:gd name="connsiteX1" fmla="*/ 1 w 5864426"/>
              <a:gd name="connsiteY1" fmla="*/ 221941 h 3302493"/>
              <a:gd name="connsiteX2" fmla="*/ 2325951 w 5864426"/>
              <a:gd name="connsiteY2" fmla="*/ 284085 h 3302493"/>
              <a:gd name="connsiteX3" fmla="*/ 5228948 w 5864426"/>
              <a:gd name="connsiteY3" fmla="*/ 3213717 h 3302493"/>
              <a:gd name="connsiteX4" fmla="*/ 5601810 w 5864426"/>
              <a:gd name="connsiteY4" fmla="*/ 3302493 h 3302493"/>
              <a:gd name="connsiteX5" fmla="*/ 2308195 w 5864426"/>
              <a:gd name="connsiteY5" fmla="*/ 0 h 3302493"/>
              <a:gd name="connsiteX6" fmla="*/ 0 w 5864426"/>
              <a:gd name="connsiteY6" fmla="*/ 8878 h 3302493"/>
              <a:gd name="connsiteX0" fmla="*/ 0 w 5864426"/>
              <a:gd name="connsiteY0" fmla="*/ 8878 h 3302493"/>
              <a:gd name="connsiteX1" fmla="*/ 1 w 5864426"/>
              <a:gd name="connsiteY1" fmla="*/ 221941 h 3302493"/>
              <a:gd name="connsiteX2" fmla="*/ 2317073 w 5864426"/>
              <a:gd name="connsiteY2" fmla="*/ 221941 h 3302493"/>
              <a:gd name="connsiteX3" fmla="*/ 5228948 w 5864426"/>
              <a:gd name="connsiteY3" fmla="*/ 3213717 h 3302493"/>
              <a:gd name="connsiteX4" fmla="*/ 5601810 w 5864426"/>
              <a:gd name="connsiteY4" fmla="*/ 3302493 h 3302493"/>
              <a:gd name="connsiteX5" fmla="*/ 2308195 w 5864426"/>
              <a:gd name="connsiteY5" fmla="*/ 0 h 3302493"/>
              <a:gd name="connsiteX6" fmla="*/ 0 w 5864426"/>
              <a:gd name="connsiteY6" fmla="*/ 8878 h 3302493"/>
              <a:gd name="connsiteX0" fmla="*/ 0 w 5864426"/>
              <a:gd name="connsiteY0" fmla="*/ 8878 h 3302493"/>
              <a:gd name="connsiteX1" fmla="*/ 1 w 5864426"/>
              <a:gd name="connsiteY1" fmla="*/ 221941 h 3302493"/>
              <a:gd name="connsiteX2" fmla="*/ 2308195 w 5864426"/>
              <a:gd name="connsiteY2" fmla="*/ 257452 h 3302493"/>
              <a:gd name="connsiteX3" fmla="*/ 5228948 w 5864426"/>
              <a:gd name="connsiteY3" fmla="*/ 3213717 h 3302493"/>
              <a:gd name="connsiteX4" fmla="*/ 5601810 w 5864426"/>
              <a:gd name="connsiteY4" fmla="*/ 3302493 h 3302493"/>
              <a:gd name="connsiteX5" fmla="*/ 2308195 w 5864426"/>
              <a:gd name="connsiteY5" fmla="*/ 0 h 3302493"/>
              <a:gd name="connsiteX6" fmla="*/ 0 w 5864426"/>
              <a:gd name="connsiteY6" fmla="*/ 8878 h 3302493"/>
              <a:gd name="connsiteX0" fmla="*/ 0 w 5864426"/>
              <a:gd name="connsiteY0" fmla="*/ 8878 h 3302493"/>
              <a:gd name="connsiteX1" fmla="*/ 1 w 5864426"/>
              <a:gd name="connsiteY1" fmla="*/ 221941 h 3302493"/>
              <a:gd name="connsiteX2" fmla="*/ 2308195 w 5864426"/>
              <a:gd name="connsiteY2" fmla="*/ 257452 h 3302493"/>
              <a:gd name="connsiteX3" fmla="*/ 5228948 w 5864426"/>
              <a:gd name="connsiteY3" fmla="*/ 3213717 h 3302493"/>
              <a:gd name="connsiteX4" fmla="*/ 5601810 w 5864426"/>
              <a:gd name="connsiteY4" fmla="*/ 3302493 h 3302493"/>
              <a:gd name="connsiteX5" fmla="*/ 2308195 w 5864426"/>
              <a:gd name="connsiteY5" fmla="*/ 0 h 3302493"/>
              <a:gd name="connsiteX6" fmla="*/ 0 w 5864426"/>
              <a:gd name="connsiteY6" fmla="*/ 8878 h 3302493"/>
              <a:gd name="connsiteX0" fmla="*/ 0 w 5603248"/>
              <a:gd name="connsiteY0" fmla="*/ 8878 h 3302493"/>
              <a:gd name="connsiteX1" fmla="*/ 1 w 5603248"/>
              <a:gd name="connsiteY1" fmla="*/ 221941 h 3302493"/>
              <a:gd name="connsiteX2" fmla="*/ 2308195 w 5603248"/>
              <a:gd name="connsiteY2" fmla="*/ 257452 h 3302493"/>
              <a:gd name="connsiteX3" fmla="*/ 5228948 w 5603248"/>
              <a:gd name="connsiteY3" fmla="*/ 3213717 h 3302493"/>
              <a:gd name="connsiteX4" fmla="*/ 5601810 w 5603248"/>
              <a:gd name="connsiteY4" fmla="*/ 3302493 h 3302493"/>
              <a:gd name="connsiteX5" fmla="*/ 2308195 w 5603248"/>
              <a:gd name="connsiteY5" fmla="*/ 0 h 3302493"/>
              <a:gd name="connsiteX6" fmla="*/ 0 w 5603248"/>
              <a:gd name="connsiteY6" fmla="*/ 8878 h 3302493"/>
              <a:gd name="connsiteX0" fmla="*/ 0 w 5603275"/>
              <a:gd name="connsiteY0" fmla="*/ 12307 h 3305922"/>
              <a:gd name="connsiteX1" fmla="*/ 1 w 5603275"/>
              <a:gd name="connsiteY1" fmla="*/ 225370 h 3305922"/>
              <a:gd name="connsiteX2" fmla="*/ 2308195 w 5603275"/>
              <a:gd name="connsiteY2" fmla="*/ 260881 h 3305922"/>
              <a:gd name="connsiteX3" fmla="*/ 5228948 w 5603275"/>
              <a:gd name="connsiteY3" fmla="*/ 3217146 h 3305922"/>
              <a:gd name="connsiteX4" fmla="*/ 5601810 w 5603275"/>
              <a:gd name="connsiteY4" fmla="*/ 3305922 h 3305922"/>
              <a:gd name="connsiteX5" fmla="*/ 2308195 w 5603275"/>
              <a:gd name="connsiteY5" fmla="*/ 3429 h 3305922"/>
              <a:gd name="connsiteX6" fmla="*/ 0 w 5603275"/>
              <a:gd name="connsiteY6" fmla="*/ 12307 h 3305922"/>
              <a:gd name="connsiteX0" fmla="*/ 0 w 5585530"/>
              <a:gd name="connsiteY0" fmla="*/ 12696 h 3217535"/>
              <a:gd name="connsiteX1" fmla="*/ 1 w 5585530"/>
              <a:gd name="connsiteY1" fmla="*/ 225759 h 3217535"/>
              <a:gd name="connsiteX2" fmla="*/ 2308195 w 5585530"/>
              <a:gd name="connsiteY2" fmla="*/ 261270 h 3217535"/>
              <a:gd name="connsiteX3" fmla="*/ 5228948 w 5585530"/>
              <a:gd name="connsiteY3" fmla="*/ 3217535 h 3217535"/>
              <a:gd name="connsiteX4" fmla="*/ 5584054 w 5585530"/>
              <a:gd name="connsiteY4" fmla="*/ 3190901 h 3217535"/>
              <a:gd name="connsiteX5" fmla="*/ 2308195 w 5585530"/>
              <a:gd name="connsiteY5" fmla="*/ 3818 h 3217535"/>
              <a:gd name="connsiteX6" fmla="*/ 0 w 5585530"/>
              <a:gd name="connsiteY6" fmla="*/ 12696 h 3217535"/>
              <a:gd name="connsiteX0" fmla="*/ 0 w 5584054"/>
              <a:gd name="connsiteY0" fmla="*/ 12259 h 3217098"/>
              <a:gd name="connsiteX1" fmla="*/ 1 w 5584054"/>
              <a:gd name="connsiteY1" fmla="*/ 225322 h 3217098"/>
              <a:gd name="connsiteX2" fmla="*/ 2308195 w 5584054"/>
              <a:gd name="connsiteY2" fmla="*/ 260833 h 3217098"/>
              <a:gd name="connsiteX3" fmla="*/ 5228948 w 5584054"/>
              <a:gd name="connsiteY3" fmla="*/ 3217098 h 3217098"/>
              <a:gd name="connsiteX4" fmla="*/ 5584054 w 5584054"/>
              <a:gd name="connsiteY4" fmla="*/ 3190464 h 3217098"/>
              <a:gd name="connsiteX5" fmla="*/ 2308195 w 5584054"/>
              <a:gd name="connsiteY5" fmla="*/ 3381 h 3217098"/>
              <a:gd name="connsiteX6" fmla="*/ 0 w 5584054"/>
              <a:gd name="connsiteY6" fmla="*/ 12259 h 3217098"/>
              <a:gd name="connsiteX0" fmla="*/ 0 w 5584054"/>
              <a:gd name="connsiteY0" fmla="*/ 12832 h 3217671"/>
              <a:gd name="connsiteX1" fmla="*/ 1 w 5584054"/>
              <a:gd name="connsiteY1" fmla="*/ 225895 h 3217671"/>
              <a:gd name="connsiteX2" fmla="*/ 2308195 w 5584054"/>
              <a:gd name="connsiteY2" fmla="*/ 261406 h 3217671"/>
              <a:gd name="connsiteX3" fmla="*/ 5228948 w 5584054"/>
              <a:gd name="connsiteY3" fmla="*/ 3217671 h 3217671"/>
              <a:gd name="connsiteX4" fmla="*/ 5584054 w 5584054"/>
              <a:gd name="connsiteY4" fmla="*/ 3191037 h 3217671"/>
              <a:gd name="connsiteX5" fmla="*/ 2308195 w 5584054"/>
              <a:gd name="connsiteY5" fmla="*/ 3954 h 3217671"/>
              <a:gd name="connsiteX6" fmla="*/ 0 w 5584054"/>
              <a:gd name="connsiteY6" fmla="*/ 12832 h 3217671"/>
              <a:gd name="connsiteX0" fmla="*/ 0 w 5584054"/>
              <a:gd name="connsiteY0" fmla="*/ 12832 h 3217671"/>
              <a:gd name="connsiteX1" fmla="*/ 8879 w 5584054"/>
              <a:gd name="connsiteY1" fmla="*/ 137119 h 3217671"/>
              <a:gd name="connsiteX2" fmla="*/ 2308195 w 5584054"/>
              <a:gd name="connsiteY2" fmla="*/ 261406 h 3217671"/>
              <a:gd name="connsiteX3" fmla="*/ 5228948 w 5584054"/>
              <a:gd name="connsiteY3" fmla="*/ 3217671 h 3217671"/>
              <a:gd name="connsiteX4" fmla="*/ 5584054 w 5584054"/>
              <a:gd name="connsiteY4" fmla="*/ 3191037 h 3217671"/>
              <a:gd name="connsiteX5" fmla="*/ 2308195 w 5584054"/>
              <a:gd name="connsiteY5" fmla="*/ 3954 h 3217671"/>
              <a:gd name="connsiteX6" fmla="*/ 0 w 5584054"/>
              <a:gd name="connsiteY6" fmla="*/ 12832 h 3217671"/>
              <a:gd name="connsiteX0" fmla="*/ 0 w 5584054"/>
              <a:gd name="connsiteY0" fmla="*/ 12832 h 3217671"/>
              <a:gd name="connsiteX1" fmla="*/ 2 w 5584054"/>
              <a:gd name="connsiteY1" fmla="*/ 154875 h 3217671"/>
              <a:gd name="connsiteX2" fmla="*/ 2308195 w 5584054"/>
              <a:gd name="connsiteY2" fmla="*/ 261406 h 3217671"/>
              <a:gd name="connsiteX3" fmla="*/ 5228948 w 5584054"/>
              <a:gd name="connsiteY3" fmla="*/ 3217671 h 3217671"/>
              <a:gd name="connsiteX4" fmla="*/ 5584054 w 5584054"/>
              <a:gd name="connsiteY4" fmla="*/ 3191037 h 3217671"/>
              <a:gd name="connsiteX5" fmla="*/ 2308195 w 5584054"/>
              <a:gd name="connsiteY5" fmla="*/ 3954 h 3217671"/>
              <a:gd name="connsiteX6" fmla="*/ 0 w 5584054"/>
              <a:gd name="connsiteY6" fmla="*/ 12832 h 3217671"/>
              <a:gd name="connsiteX0" fmla="*/ 0 w 5584054"/>
              <a:gd name="connsiteY0" fmla="*/ 12832 h 3217671"/>
              <a:gd name="connsiteX1" fmla="*/ 2 w 5584054"/>
              <a:gd name="connsiteY1" fmla="*/ 154875 h 3217671"/>
              <a:gd name="connsiteX2" fmla="*/ 1569869 w 5584054"/>
              <a:gd name="connsiteY2" fmla="*/ 233295 h 3217671"/>
              <a:gd name="connsiteX3" fmla="*/ 2308195 w 5584054"/>
              <a:gd name="connsiteY3" fmla="*/ 261406 h 3217671"/>
              <a:gd name="connsiteX4" fmla="*/ 5228948 w 5584054"/>
              <a:gd name="connsiteY4" fmla="*/ 3217671 h 3217671"/>
              <a:gd name="connsiteX5" fmla="*/ 5584054 w 5584054"/>
              <a:gd name="connsiteY5" fmla="*/ 3191037 h 3217671"/>
              <a:gd name="connsiteX6" fmla="*/ 2308195 w 5584054"/>
              <a:gd name="connsiteY6" fmla="*/ 3954 h 3217671"/>
              <a:gd name="connsiteX7" fmla="*/ 0 w 5584054"/>
              <a:gd name="connsiteY7" fmla="*/ 12832 h 3217671"/>
              <a:gd name="connsiteX0" fmla="*/ 0 w 5584054"/>
              <a:gd name="connsiteY0" fmla="*/ 12832 h 3217671"/>
              <a:gd name="connsiteX1" fmla="*/ 2 w 5584054"/>
              <a:gd name="connsiteY1" fmla="*/ 154875 h 3217671"/>
              <a:gd name="connsiteX2" fmla="*/ 1747422 w 5584054"/>
              <a:gd name="connsiteY2" fmla="*/ 188907 h 3217671"/>
              <a:gd name="connsiteX3" fmla="*/ 2308195 w 5584054"/>
              <a:gd name="connsiteY3" fmla="*/ 261406 h 3217671"/>
              <a:gd name="connsiteX4" fmla="*/ 5228948 w 5584054"/>
              <a:gd name="connsiteY4" fmla="*/ 3217671 h 3217671"/>
              <a:gd name="connsiteX5" fmla="*/ 5584054 w 5584054"/>
              <a:gd name="connsiteY5" fmla="*/ 3191037 h 3217671"/>
              <a:gd name="connsiteX6" fmla="*/ 2308195 w 5584054"/>
              <a:gd name="connsiteY6" fmla="*/ 3954 h 3217671"/>
              <a:gd name="connsiteX7" fmla="*/ 0 w 5584054"/>
              <a:gd name="connsiteY7" fmla="*/ 12832 h 3217671"/>
              <a:gd name="connsiteX0" fmla="*/ 0 w 5584054"/>
              <a:gd name="connsiteY0" fmla="*/ 12832 h 3217671"/>
              <a:gd name="connsiteX1" fmla="*/ 2 w 5584054"/>
              <a:gd name="connsiteY1" fmla="*/ 154875 h 3217671"/>
              <a:gd name="connsiteX2" fmla="*/ 1853954 w 5584054"/>
              <a:gd name="connsiteY2" fmla="*/ 242173 h 3217671"/>
              <a:gd name="connsiteX3" fmla="*/ 2308195 w 5584054"/>
              <a:gd name="connsiteY3" fmla="*/ 261406 h 3217671"/>
              <a:gd name="connsiteX4" fmla="*/ 5228948 w 5584054"/>
              <a:gd name="connsiteY4" fmla="*/ 3217671 h 3217671"/>
              <a:gd name="connsiteX5" fmla="*/ 5584054 w 5584054"/>
              <a:gd name="connsiteY5" fmla="*/ 3191037 h 3217671"/>
              <a:gd name="connsiteX6" fmla="*/ 2308195 w 5584054"/>
              <a:gd name="connsiteY6" fmla="*/ 3954 h 3217671"/>
              <a:gd name="connsiteX7" fmla="*/ 0 w 5584054"/>
              <a:gd name="connsiteY7" fmla="*/ 12832 h 3217671"/>
              <a:gd name="connsiteX0" fmla="*/ 0 w 5584054"/>
              <a:gd name="connsiteY0" fmla="*/ 12832 h 3199916"/>
              <a:gd name="connsiteX1" fmla="*/ 2 w 5584054"/>
              <a:gd name="connsiteY1" fmla="*/ 154875 h 3199916"/>
              <a:gd name="connsiteX2" fmla="*/ 1853954 w 5584054"/>
              <a:gd name="connsiteY2" fmla="*/ 242173 h 3199916"/>
              <a:gd name="connsiteX3" fmla="*/ 2308195 w 5584054"/>
              <a:gd name="connsiteY3" fmla="*/ 261406 h 3199916"/>
              <a:gd name="connsiteX4" fmla="*/ 5193438 w 5584054"/>
              <a:gd name="connsiteY4" fmla="*/ 3199916 h 3199916"/>
              <a:gd name="connsiteX5" fmla="*/ 5584054 w 5584054"/>
              <a:gd name="connsiteY5" fmla="*/ 3191037 h 3199916"/>
              <a:gd name="connsiteX6" fmla="*/ 2308195 w 5584054"/>
              <a:gd name="connsiteY6" fmla="*/ 3954 h 3199916"/>
              <a:gd name="connsiteX7" fmla="*/ 0 w 5584054"/>
              <a:gd name="connsiteY7" fmla="*/ 12832 h 3199916"/>
              <a:gd name="connsiteX0" fmla="*/ 0 w 5601809"/>
              <a:gd name="connsiteY0" fmla="*/ 12695 h 3226410"/>
              <a:gd name="connsiteX1" fmla="*/ 2 w 5601809"/>
              <a:gd name="connsiteY1" fmla="*/ 154738 h 3226410"/>
              <a:gd name="connsiteX2" fmla="*/ 1853954 w 5601809"/>
              <a:gd name="connsiteY2" fmla="*/ 242036 h 3226410"/>
              <a:gd name="connsiteX3" fmla="*/ 2308195 w 5601809"/>
              <a:gd name="connsiteY3" fmla="*/ 261269 h 3226410"/>
              <a:gd name="connsiteX4" fmla="*/ 5193438 w 5601809"/>
              <a:gd name="connsiteY4" fmla="*/ 3199779 h 3226410"/>
              <a:gd name="connsiteX5" fmla="*/ 5601809 w 5601809"/>
              <a:gd name="connsiteY5" fmla="*/ 3226410 h 3226410"/>
              <a:gd name="connsiteX6" fmla="*/ 2308195 w 5601809"/>
              <a:gd name="connsiteY6" fmla="*/ 3817 h 3226410"/>
              <a:gd name="connsiteX7" fmla="*/ 0 w 5601809"/>
              <a:gd name="connsiteY7"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40385 w 5601809"/>
              <a:gd name="connsiteY3" fmla="*/ 250912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40385 w 5601809"/>
              <a:gd name="connsiteY3" fmla="*/ 268667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40385 w 5601809"/>
              <a:gd name="connsiteY3" fmla="*/ 286422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31507 w 5601809"/>
              <a:gd name="connsiteY3" fmla="*/ 250911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31507 w 5601809"/>
              <a:gd name="connsiteY3" fmla="*/ 250911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067018 w 5601809"/>
              <a:gd name="connsiteY3" fmla="*/ 277544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101654 w 5601809"/>
              <a:gd name="connsiteY3" fmla="*/ 229053 h 3226410"/>
              <a:gd name="connsiteX4" fmla="*/ 2308195 w 5601809"/>
              <a:gd name="connsiteY4" fmla="*/ 261269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101654 w 5601809"/>
              <a:gd name="connsiteY3" fmla="*/ 229053 h 3226410"/>
              <a:gd name="connsiteX4" fmla="*/ 2328976 w 5601809"/>
              <a:gd name="connsiteY4" fmla="*/ 282051 h 3226410"/>
              <a:gd name="connsiteX5" fmla="*/ 5193438 w 5601809"/>
              <a:gd name="connsiteY5" fmla="*/ 3199779 h 3226410"/>
              <a:gd name="connsiteX6" fmla="*/ 5601809 w 5601809"/>
              <a:gd name="connsiteY6" fmla="*/ 3226410 h 3226410"/>
              <a:gd name="connsiteX7" fmla="*/ 2308195 w 5601809"/>
              <a:gd name="connsiteY7" fmla="*/ 3817 h 3226410"/>
              <a:gd name="connsiteX8" fmla="*/ 0 w 5601809"/>
              <a:gd name="connsiteY8"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328976 w 5601809"/>
              <a:gd name="connsiteY3" fmla="*/ 282051 h 3226410"/>
              <a:gd name="connsiteX4" fmla="*/ 5193438 w 5601809"/>
              <a:gd name="connsiteY4" fmla="*/ 3199779 h 3226410"/>
              <a:gd name="connsiteX5" fmla="*/ 5601809 w 5601809"/>
              <a:gd name="connsiteY5" fmla="*/ 3226410 h 3226410"/>
              <a:gd name="connsiteX6" fmla="*/ 2308195 w 5601809"/>
              <a:gd name="connsiteY6" fmla="*/ 3817 h 3226410"/>
              <a:gd name="connsiteX7" fmla="*/ 0 w 5601809"/>
              <a:gd name="connsiteY7" fmla="*/ 12695 h 3226410"/>
              <a:gd name="connsiteX0" fmla="*/ 0 w 5601809"/>
              <a:gd name="connsiteY0" fmla="*/ 12695 h 3226410"/>
              <a:gd name="connsiteX1" fmla="*/ 2 w 5601809"/>
              <a:gd name="connsiteY1" fmla="*/ 154738 h 3226410"/>
              <a:gd name="connsiteX2" fmla="*/ 1853954 w 5601809"/>
              <a:gd name="connsiteY2" fmla="*/ 242036 h 3226410"/>
              <a:gd name="connsiteX3" fmla="*/ 2328976 w 5601809"/>
              <a:gd name="connsiteY3" fmla="*/ 282051 h 3226410"/>
              <a:gd name="connsiteX4" fmla="*/ 5193438 w 5601809"/>
              <a:gd name="connsiteY4" fmla="*/ 3199779 h 3226410"/>
              <a:gd name="connsiteX5" fmla="*/ 5601809 w 5601809"/>
              <a:gd name="connsiteY5" fmla="*/ 3226410 h 3226410"/>
              <a:gd name="connsiteX6" fmla="*/ 2308195 w 5601809"/>
              <a:gd name="connsiteY6" fmla="*/ 3817 h 3226410"/>
              <a:gd name="connsiteX7" fmla="*/ 0 w 5601809"/>
              <a:gd name="connsiteY7" fmla="*/ 12695 h 3226410"/>
              <a:gd name="connsiteX0" fmla="*/ 0 w 5601809"/>
              <a:gd name="connsiteY0" fmla="*/ 26497 h 3240212"/>
              <a:gd name="connsiteX1" fmla="*/ 2 w 5601809"/>
              <a:gd name="connsiteY1" fmla="*/ 168540 h 3240212"/>
              <a:gd name="connsiteX2" fmla="*/ 1853954 w 5601809"/>
              <a:gd name="connsiteY2" fmla="*/ 255838 h 3240212"/>
              <a:gd name="connsiteX3" fmla="*/ 2328976 w 5601809"/>
              <a:gd name="connsiteY3" fmla="*/ 295853 h 3240212"/>
              <a:gd name="connsiteX4" fmla="*/ 5193438 w 5601809"/>
              <a:gd name="connsiteY4" fmla="*/ 3213581 h 3240212"/>
              <a:gd name="connsiteX5" fmla="*/ 5601809 w 5601809"/>
              <a:gd name="connsiteY5" fmla="*/ 3240212 h 3240212"/>
              <a:gd name="connsiteX6" fmla="*/ 2308195 w 5601809"/>
              <a:gd name="connsiteY6" fmla="*/ 3765 h 3240212"/>
              <a:gd name="connsiteX7" fmla="*/ 0 w 5601809"/>
              <a:gd name="connsiteY7" fmla="*/ 26497 h 3240212"/>
              <a:gd name="connsiteX0" fmla="*/ 0 w 5601809"/>
              <a:gd name="connsiteY0" fmla="*/ 24700 h 3238415"/>
              <a:gd name="connsiteX1" fmla="*/ 2 w 5601809"/>
              <a:gd name="connsiteY1" fmla="*/ 166743 h 3238415"/>
              <a:gd name="connsiteX2" fmla="*/ 1853954 w 5601809"/>
              <a:gd name="connsiteY2" fmla="*/ 254041 h 3238415"/>
              <a:gd name="connsiteX3" fmla="*/ 2328976 w 5601809"/>
              <a:gd name="connsiteY3" fmla="*/ 294056 h 3238415"/>
              <a:gd name="connsiteX4" fmla="*/ 5193438 w 5601809"/>
              <a:gd name="connsiteY4" fmla="*/ 3211784 h 3238415"/>
              <a:gd name="connsiteX5" fmla="*/ 5601809 w 5601809"/>
              <a:gd name="connsiteY5" fmla="*/ 3238415 h 3238415"/>
              <a:gd name="connsiteX6" fmla="*/ 2308195 w 5601809"/>
              <a:gd name="connsiteY6" fmla="*/ 1968 h 3238415"/>
              <a:gd name="connsiteX7" fmla="*/ 0 w 5601809"/>
              <a:gd name="connsiteY7" fmla="*/ 24700 h 3238415"/>
              <a:gd name="connsiteX0" fmla="*/ 0 w 5601809"/>
              <a:gd name="connsiteY0" fmla="*/ 24700 h 3238415"/>
              <a:gd name="connsiteX1" fmla="*/ 2 w 5601809"/>
              <a:gd name="connsiteY1" fmla="*/ 166743 h 3238415"/>
              <a:gd name="connsiteX2" fmla="*/ 1853954 w 5601809"/>
              <a:gd name="connsiteY2" fmla="*/ 254041 h 3238415"/>
              <a:gd name="connsiteX3" fmla="*/ 2328976 w 5601809"/>
              <a:gd name="connsiteY3" fmla="*/ 294056 h 3238415"/>
              <a:gd name="connsiteX4" fmla="*/ 5193438 w 5601809"/>
              <a:gd name="connsiteY4" fmla="*/ 3211784 h 3238415"/>
              <a:gd name="connsiteX5" fmla="*/ 5601809 w 5601809"/>
              <a:gd name="connsiteY5" fmla="*/ 3238415 h 3238415"/>
              <a:gd name="connsiteX6" fmla="*/ 2294341 w 5601809"/>
              <a:gd name="connsiteY6" fmla="*/ 1968 h 3238415"/>
              <a:gd name="connsiteX7" fmla="*/ 0 w 5601809"/>
              <a:gd name="connsiteY7" fmla="*/ 24700 h 3238415"/>
              <a:gd name="connsiteX0" fmla="*/ 0 w 5601809"/>
              <a:gd name="connsiteY0" fmla="*/ 24700 h 3238415"/>
              <a:gd name="connsiteX1" fmla="*/ 2 w 5601809"/>
              <a:gd name="connsiteY1" fmla="*/ 166743 h 3238415"/>
              <a:gd name="connsiteX2" fmla="*/ 1853954 w 5601809"/>
              <a:gd name="connsiteY2" fmla="*/ 254041 h 3238415"/>
              <a:gd name="connsiteX3" fmla="*/ 2328976 w 5601809"/>
              <a:gd name="connsiteY3" fmla="*/ 294056 h 3238415"/>
              <a:gd name="connsiteX4" fmla="*/ 5193438 w 5601809"/>
              <a:gd name="connsiteY4" fmla="*/ 3211784 h 3238415"/>
              <a:gd name="connsiteX5" fmla="*/ 5601809 w 5601809"/>
              <a:gd name="connsiteY5" fmla="*/ 3238415 h 3238415"/>
              <a:gd name="connsiteX6" fmla="*/ 2294341 w 5601809"/>
              <a:gd name="connsiteY6" fmla="*/ 1968 h 3238415"/>
              <a:gd name="connsiteX7" fmla="*/ 0 w 5601809"/>
              <a:gd name="connsiteY7" fmla="*/ 24700 h 323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1809" h="3238415">
                <a:moveTo>
                  <a:pt x="0" y="24700"/>
                </a:moveTo>
                <a:cubicBezTo>
                  <a:pt x="0" y="95721"/>
                  <a:pt x="2" y="95722"/>
                  <a:pt x="2" y="166743"/>
                </a:cubicBezTo>
                <a:lnTo>
                  <a:pt x="1853954" y="254041"/>
                </a:lnTo>
                <a:lnTo>
                  <a:pt x="2328976" y="294056"/>
                </a:lnTo>
                <a:cubicBezTo>
                  <a:pt x="3423890" y="388752"/>
                  <a:pt x="5092825" y="1066346"/>
                  <a:pt x="5193438" y="3211784"/>
                </a:cubicBezTo>
                <a:lnTo>
                  <a:pt x="5601809" y="3238415"/>
                </a:lnTo>
                <a:cubicBezTo>
                  <a:pt x="5412418" y="859200"/>
                  <a:pt x="3356769" y="-48271"/>
                  <a:pt x="2294341" y="1968"/>
                </a:cubicBezTo>
                <a:lnTo>
                  <a:pt x="0" y="247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3"/>
          </a:p>
        </p:txBody>
      </p:sp>
      <p:sp>
        <p:nvSpPr>
          <p:cNvPr id="19" name="Freeform 18"/>
          <p:cNvSpPr/>
          <p:nvPr/>
        </p:nvSpPr>
        <p:spPr>
          <a:xfrm>
            <a:off x="3338779" y="4514324"/>
            <a:ext cx="4887356" cy="2853703"/>
          </a:xfrm>
          <a:custGeom>
            <a:avLst/>
            <a:gdLst>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4536489 w 8072531"/>
              <a:gd name="connsiteY3" fmla="*/ 2991776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5422770"/>
              <a:gd name="connsiteY0" fmla="*/ 8878 h 2991776"/>
              <a:gd name="connsiteX1" fmla="*/ 0 w 5422770"/>
              <a:gd name="connsiteY1" fmla="*/ 958788 h 2991776"/>
              <a:gd name="connsiteX2" fmla="*/ 2130641 w 5422770"/>
              <a:gd name="connsiteY2" fmla="*/ 958788 h 2991776"/>
              <a:gd name="connsiteX3" fmla="*/ 4536489 w 5422770"/>
              <a:gd name="connsiteY3" fmla="*/ 2991776 h 2991776"/>
              <a:gd name="connsiteX4" fmla="*/ 5007006 w 5422770"/>
              <a:gd name="connsiteY4" fmla="*/ 2974020 h 2991776"/>
              <a:gd name="connsiteX5" fmla="*/ 2121763 w 5422770"/>
              <a:gd name="connsiteY5" fmla="*/ 0 h 2991776"/>
              <a:gd name="connsiteX6" fmla="*/ 8877 w 5422770"/>
              <a:gd name="connsiteY6" fmla="*/ 8878 h 2991776"/>
              <a:gd name="connsiteX0" fmla="*/ 8877 w 5535155"/>
              <a:gd name="connsiteY0" fmla="*/ 8878 h 3027286"/>
              <a:gd name="connsiteX1" fmla="*/ 0 w 5535155"/>
              <a:gd name="connsiteY1" fmla="*/ 958788 h 3027286"/>
              <a:gd name="connsiteX2" fmla="*/ 2130641 w 5535155"/>
              <a:gd name="connsiteY2" fmla="*/ 958788 h 3027286"/>
              <a:gd name="connsiteX3" fmla="*/ 4536489 w 5535155"/>
              <a:gd name="connsiteY3" fmla="*/ 2991776 h 3027286"/>
              <a:gd name="connsiteX4" fmla="*/ 5193437 w 5535155"/>
              <a:gd name="connsiteY4" fmla="*/ 3027286 h 3027286"/>
              <a:gd name="connsiteX5" fmla="*/ 2121763 w 5535155"/>
              <a:gd name="connsiteY5" fmla="*/ 0 h 3027286"/>
              <a:gd name="connsiteX6" fmla="*/ 8877 w 5535155"/>
              <a:gd name="connsiteY6" fmla="*/ 8878 h 3027286"/>
              <a:gd name="connsiteX0" fmla="*/ 0 w 5526278"/>
              <a:gd name="connsiteY0" fmla="*/ 8878 h 3027286"/>
              <a:gd name="connsiteX1" fmla="*/ 1 w 5526278"/>
              <a:gd name="connsiteY1" fmla="*/ 585926 h 3027286"/>
              <a:gd name="connsiteX2" fmla="*/ 2121764 w 5526278"/>
              <a:gd name="connsiteY2" fmla="*/ 958788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526278"/>
              <a:gd name="connsiteY0" fmla="*/ 8878 h 3027286"/>
              <a:gd name="connsiteX1" fmla="*/ 1 w 5526278"/>
              <a:gd name="connsiteY1" fmla="*/ 585926 h 3027286"/>
              <a:gd name="connsiteX2" fmla="*/ 2121764 w 5526278"/>
              <a:gd name="connsiteY2" fmla="*/ 754601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526278"/>
              <a:gd name="connsiteY0" fmla="*/ 8878 h 3027286"/>
              <a:gd name="connsiteX1" fmla="*/ 1 w 5526278"/>
              <a:gd name="connsiteY1" fmla="*/ 585926 h 3027286"/>
              <a:gd name="connsiteX2" fmla="*/ 2352584 w 5526278"/>
              <a:gd name="connsiteY2" fmla="*/ 816745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526278"/>
              <a:gd name="connsiteY0" fmla="*/ 8878 h 3027286"/>
              <a:gd name="connsiteX1" fmla="*/ 26634 w 5526278"/>
              <a:gd name="connsiteY1" fmla="*/ 727969 h 3027286"/>
              <a:gd name="connsiteX2" fmla="*/ 2352584 w 5526278"/>
              <a:gd name="connsiteY2" fmla="*/ 816745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526278"/>
              <a:gd name="connsiteY0" fmla="*/ 8878 h 3027286"/>
              <a:gd name="connsiteX1" fmla="*/ 26634 w 5526278"/>
              <a:gd name="connsiteY1" fmla="*/ 727969 h 3027286"/>
              <a:gd name="connsiteX2" fmla="*/ 2352584 w 5526278"/>
              <a:gd name="connsiteY2" fmla="*/ 816745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526278"/>
              <a:gd name="connsiteY0" fmla="*/ 8878 h 3027286"/>
              <a:gd name="connsiteX1" fmla="*/ 26634 w 5526278"/>
              <a:gd name="connsiteY1" fmla="*/ 727969 h 3027286"/>
              <a:gd name="connsiteX2" fmla="*/ 2352584 w 5526278"/>
              <a:gd name="connsiteY2" fmla="*/ 816745 h 3027286"/>
              <a:gd name="connsiteX3" fmla="*/ 4527612 w 5526278"/>
              <a:gd name="connsiteY3" fmla="*/ 2991776 h 3027286"/>
              <a:gd name="connsiteX4" fmla="*/ 5184560 w 5526278"/>
              <a:gd name="connsiteY4" fmla="*/ 3027286 h 3027286"/>
              <a:gd name="connsiteX5" fmla="*/ 2112886 w 5526278"/>
              <a:gd name="connsiteY5" fmla="*/ 0 h 3027286"/>
              <a:gd name="connsiteX6" fmla="*/ 0 w 5526278"/>
              <a:gd name="connsiteY6" fmla="*/ 8878 h 3027286"/>
              <a:gd name="connsiteX0" fmla="*/ 0 w 5186020"/>
              <a:gd name="connsiteY0" fmla="*/ 8878 h 3027286"/>
              <a:gd name="connsiteX1" fmla="*/ 26634 w 5186020"/>
              <a:gd name="connsiteY1" fmla="*/ 727969 h 3027286"/>
              <a:gd name="connsiteX2" fmla="*/ 2352584 w 5186020"/>
              <a:gd name="connsiteY2" fmla="*/ 816745 h 3027286"/>
              <a:gd name="connsiteX3" fmla="*/ 4527612 w 5186020"/>
              <a:gd name="connsiteY3" fmla="*/ 2991776 h 3027286"/>
              <a:gd name="connsiteX4" fmla="*/ 5184560 w 5186020"/>
              <a:gd name="connsiteY4" fmla="*/ 3027286 h 3027286"/>
              <a:gd name="connsiteX5" fmla="*/ 2112886 w 5186020"/>
              <a:gd name="connsiteY5" fmla="*/ 0 h 3027286"/>
              <a:gd name="connsiteX6" fmla="*/ 0 w 5186020"/>
              <a:gd name="connsiteY6" fmla="*/ 8878 h 3027286"/>
              <a:gd name="connsiteX0" fmla="*/ 0 w 5185968"/>
              <a:gd name="connsiteY0" fmla="*/ 8878 h 3027286"/>
              <a:gd name="connsiteX1" fmla="*/ 26634 w 5185968"/>
              <a:gd name="connsiteY1" fmla="*/ 727969 h 3027286"/>
              <a:gd name="connsiteX2" fmla="*/ 2352584 w 5185968"/>
              <a:gd name="connsiteY2" fmla="*/ 816745 h 3027286"/>
              <a:gd name="connsiteX3" fmla="*/ 4527612 w 5185968"/>
              <a:gd name="connsiteY3" fmla="*/ 2991776 h 3027286"/>
              <a:gd name="connsiteX4" fmla="*/ 5184560 w 5185968"/>
              <a:gd name="connsiteY4" fmla="*/ 3027286 h 3027286"/>
              <a:gd name="connsiteX5" fmla="*/ 2112886 w 5185968"/>
              <a:gd name="connsiteY5" fmla="*/ 0 h 3027286"/>
              <a:gd name="connsiteX6" fmla="*/ 0 w 5185968"/>
              <a:gd name="connsiteY6" fmla="*/ 8878 h 3027286"/>
              <a:gd name="connsiteX0" fmla="*/ 0 w 5185968"/>
              <a:gd name="connsiteY0" fmla="*/ 8878 h 3027286"/>
              <a:gd name="connsiteX1" fmla="*/ 26634 w 5185968"/>
              <a:gd name="connsiteY1" fmla="*/ 727969 h 3027286"/>
              <a:gd name="connsiteX2" fmla="*/ 2352584 w 5185968"/>
              <a:gd name="connsiteY2" fmla="*/ 816745 h 3027286"/>
              <a:gd name="connsiteX3" fmla="*/ 4527612 w 5185968"/>
              <a:gd name="connsiteY3" fmla="*/ 2991776 h 3027286"/>
              <a:gd name="connsiteX4" fmla="*/ 5184560 w 5185968"/>
              <a:gd name="connsiteY4" fmla="*/ 3027286 h 3027286"/>
              <a:gd name="connsiteX5" fmla="*/ 2112886 w 5185968"/>
              <a:gd name="connsiteY5" fmla="*/ 0 h 3027286"/>
              <a:gd name="connsiteX6" fmla="*/ 0 w 5185968"/>
              <a:gd name="connsiteY6" fmla="*/ 8878 h 3027286"/>
              <a:gd name="connsiteX0" fmla="*/ 0 w 5184629"/>
              <a:gd name="connsiteY0" fmla="*/ 8878 h 3027286"/>
              <a:gd name="connsiteX1" fmla="*/ 26634 w 5184629"/>
              <a:gd name="connsiteY1" fmla="*/ 727969 h 3027286"/>
              <a:gd name="connsiteX2" fmla="*/ 2352584 w 5184629"/>
              <a:gd name="connsiteY2" fmla="*/ 816745 h 3027286"/>
              <a:gd name="connsiteX3" fmla="*/ 4527612 w 5184629"/>
              <a:gd name="connsiteY3" fmla="*/ 2991776 h 3027286"/>
              <a:gd name="connsiteX4" fmla="*/ 5184560 w 5184629"/>
              <a:gd name="connsiteY4" fmla="*/ 3027286 h 3027286"/>
              <a:gd name="connsiteX5" fmla="*/ 2112886 w 5184629"/>
              <a:gd name="connsiteY5" fmla="*/ 0 h 3027286"/>
              <a:gd name="connsiteX6" fmla="*/ 0 w 5184629"/>
              <a:gd name="connsiteY6" fmla="*/ 8878 h 3027286"/>
              <a:gd name="connsiteX0" fmla="*/ 0 w 5184633"/>
              <a:gd name="connsiteY0" fmla="*/ 0 h 3018408"/>
              <a:gd name="connsiteX1" fmla="*/ 26634 w 5184633"/>
              <a:gd name="connsiteY1" fmla="*/ 719091 h 3018408"/>
              <a:gd name="connsiteX2" fmla="*/ 2352584 w 5184633"/>
              <a:gd name="connsiteY2" fmla="*/ 807867 h 3018408"/>
              <a:gd name="connsiteX3" fmla="*/ 4527612 w 5184633"/>
              <a:gd name="connsiteY3" fmla="*/ 2982898 h 3018408"/>
              <a:gd name="connsiteX4" fmla="*/ 5184560 w 5184633"/>
              <a:gd name="connsiteY4" fmla="*/ 3018408 h 3018408"/>
              <a:gd name="connsiteX5" fmla="*/ 2246051 w 5184633"/>
              <a:gd name="connsiteY5" fmla="*/ 71021 h 3018408"/>
              <a:gd name="connsiteX6" fmla="*/ 0 w 5184633"/>
              <a:gd name="connsiteY6" fmla="*/ 0 h 3018408"/>
              <a:gd name="connsiteX0" fmla="*/ 0 w 5184636"/>
              <a:gd name="connsiteY0" fmla="*/ 0 h 3018408"/>
              <a:gd name="connsiteX1" fmla="*/ 26634 w 5184636"/>
              <a:gd name="connsiteY1" fmla="*/ 719091 h 3018408"/>
              <a:gd name="connsiteX2" fmla="*/ 2352584 w 5184636"/>
              <a:gd name="connsiteY2" fmla="*/ 807867 h 3018408"/>
              <a:gd name="connsiteX3" fmla="*/ 4527612 w 5184636"/>
              <a:gd name="connsiteY3" fmla="*/ 2982898 h 3018408"/>
              <a:gd name="connsiteX4" fmla="*/ 5184560 w 5184636"/>
              <a:gd name="connsiteY4" fmla="*/ 3018408 h 3018408"/>
              <a:gd name="connsiteX5" fmla="*/ 2334828 w 5184636"/>
              <a:gd name="connsiteY5" fmla="*/ 79899 h 3018408"/>
              <a:gd name="connsiteX6" fmla="*/ 0 w 5184636"/>
              <a:gd name="connsiteY6" fmla="*/ 0 h 3018408"/>
              <a:gd name="connsiteX0" fmla="*/ 0 w 5184636"/>
              <a:gd name="connsiteY0" fmla="*/ 0 h 3018408"/>
              <a:gd name="connsiteX1" fmla="*/ 8879 w 5184636"/>
              <a:gd name="connsiteY1" fmla="*/ 710214 h 3018408"/>
              <a:gd name="connsiteX2" fmla="*/ 2352584 w 5184636"/>
              <a:gd name="connsiteY2" fmla="*/ 807867 h 3018408"/>
              <a:gd name="connsiteX3" fmla="*/ 4527612 w 5184636"/>
              <a:gd name="connsiteY3" fmla="*/ 2982898 h 3018408"/>
              <a:gd name="connsiteX4" fmla="*/ 5184560 w 5184636"/>
              <a:gd name="connsiteY4" fmla="*/ 3018408 h 3018408"/>
              <a:gd name="connsiteX5" fmla="*/ 2334828 w 5184636"/>
              <a:gd name="connsiteY5" fmla="*/ 79899 h 3018408"/>
              <a:gd name="connsiteX6" fmla="*/ 0 w 5184636"/>
              <a:gd name="connsiteY6" fmla="*/ 0 h 3018408"/>
              <a:gd name="connsiteX0" fmla="*/ 0 w 5184636"/>
              <a:gd name="connsiteY0" fmla="*/ 0 h 3018408"/>
              <a:gd name="connsiteX1" fmla="*/ 8879 w 5184636"/>
              <a:gd name="connsiteY1" fmla="*/ 710214 h 3018408"/>
              <a:gd name="connsiteX2" fmla="*/ 2352584 w 5184636"/>
              <a:gd name="connsiteY2" fmla="*/ 807867 h 3018408"/>
              <a:gd name="connsiteX3" fmla="*/ 4527612 w 5184636"/>
              <a:gd name="connsiteY3" fmla="*/ 2982898 h 3018408"/>
              <a:gd name="connsiteX4" fmla="*/ 5184560 w 5184636"/>
              <a:gd name="connsiteY4" fmla="*/ 3018408 h 3018408"/>
              <a:gd name="connsiteX5" fmla="*/ 2352583 w 5184636"/>
              <a:gd name="connsiteY5" fmla="*/ 53266 h 3018408"/>
              <a:gd name="connsiteX6" fmla="*/ 0 w 5184636"/>
              <a:gd name="connsiteY6" fmla="*/ 0 h 3018408"/>
              <a:gd name="connsiteX0" fmla="*/ 0 w 5184640"/>
              <a:gd name="connsiteY0" fmla="*/ 0 h 3018408"/>
              <a:gd name="connsiteX1" fmla="*/ 8879 w 5184640"/>
              <a:gd name="connsiteY1" fmla="*/ 710214 h 3018408"/>
              <a:gd name="connsiteX2" fmla="*/ 2352584 w 5184640"/>
              <a:gd name="connsiteY2" fmla="*/ 807867 h 3018408"/>
              <a:gd name="connsiteX3" fmla="*/ 4527612 w 5184640"/>
              <a:gd name="connsiteY3" fmla="*/ 2982898 h 3018408"/>
              <a:gd name="connsiteX4" fmla="*/ 5184560 w 5184640"/>
              <a:gd name="connsiteY4" fmla="*/ 3018408 h 3018408"/>
              <a:gd name="connsiteX5" fmla="*/ 2352583 w 5184640"/>
              <a:gd name="connsiteY5" fmla="*/ 53266 h 3018408"/>
              <a:gd name="connsiteX6" fmla="*/ 0 w 5184640"/>
              <a:gd name="connsiteY6" fmla="*/ 0 h 3018408"/>
              <a:gd name="connsiteX0" fmla="*/ 0 w 5184640"/>
              <a:gd name="connsiteY0" fmla="*/ 0 h 3018408"/>
              <a:gd name="connsiteX1" fmla="*/ 8879 w 5184640"/>
              <a:gd name="connsiteY1" fmla="*/ 710214 h 3018408"/>
              <a:gd name="connsiteX2" fmla="*/ 2352584 w 5184640"/>
              <a:gd name="connsiteY2" fmla="*/ 807867 h 3018408"/>
              <a:gd name="connsiteX3" fmla="*/ 4527612 w 5184640"/>
              <a:gd name="connsiteY3" fmla="*/ 2982898 h 3018408"/>
              <a:gd name="connsiteX4" fmla="*/ 5184560 w 5184640"/>
              <a:gd name="connsiteY4" fmla="*/ 3018408 h 3018408"/>
              <a:gd name="connsiteX5" fmla="*/ 2352583 w 5184640"/>
              <a:gd name="connsiteY5" fmla="*/ 53266 h 3018408"/>
              <a:gd name="connsiteX6" fmla="*/ 0 w 5184640"/>
              <a:gd name="connsiteY6" fmla="*/ 0 h 3018408"/>
              <a:gd name="connsiteX0" fmla="*/ 0 w 5184640"/>
              <a:gd name="connsiteY0" fmla="*/ 0 h 3018408"/>
              <a:gd name="connsiteX1" fmla="*/ 8879 w 5184640"/>
              <a:gd name="connsiteY1" fmla="*/ 710214 h 3018408"/>
              <a:gd name="connsiteX2" fmla="*/ 2352584 w 5184640"/>
              <a:gd name="connsiteY2" fmla="*/ 807867 h 3018408"/>
              <a:gd name="connsiteX3" fmla="*/ 4527612 w 5184640"/>
              <a:gd name="connsiteY3" fmla="*/ 3009531 h 3018408"/>
              <a:gd name="connsiteX4" fmla="*/ 5184560 w 5184640"/>
              <a:gd name="connsiteY4" fmla="*/ 3018408 h 3018408"/>
              <a:gd name="connsiteX5" fmla="*/ 2352583 w 5184640"/>
              <a:gd name="connsiteY5" fmla="*/ 53266 h 3018408"/>
              <a:gd name="connsiteX6" fmla="*/ 0 w 5184640"/>
              <a:gd name="connsiteY6" fmla="*/ 0 h 3018408"/>
              <a:gd name="connsiteX0" fmla="*/ 0 w 5184640"/>
              <a:gd name="connsiteY0" fmla="*/ 0 h 3027285"/>
              <a:gd name="connsiteX1" fmla="*/ 8879 w 5184640"/>
              <a:gd name="connsiteY1" fmla="*/ 710214 h 3027285"/>
              <a:gd name="connsiteX2" fmla="*/ 2352584 w 5184640"/>
              <a:gd name="connsiteY2" fmla="*/ 807867 h 3027285"/>
              <a:gd name="connsiteX3" fmla="*/ 4527612 w 5184640"/>
              <a:gd name="connsiteY3" fmla="*/ 3009531 h 3027285"/>
              <a:gd name="connsiteX4" fmla="*/ 5184560 w 5184640"/>
              <a:gd name="connsiteY4" fmla="*/ 3027285 h 3027285"/>
              <a:gd name="connsiteX5" fmla="*/ 2352583 w 5184640"/>
              <a:gd name="connsiteY5" fmla="*/ 53266 h 3027285"/>
              <a:gd name="connsiteX6" fmla="*/ 0 w 5184640"/>
              <a:gd name="connsiteY6" fmla="*/ 0 h 302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640" h="3027285">
                <a:moveTo>
                  <a:pt x="0" y="0"/>
                </a:moveTo>
                <a:cubicBezTo>
                  <a:pt x="0" y="192349"/>
                  <a:pt x="8879" y="517865"/>
                  <a:pt x="8879" y="710214"/>
                </a:cubicBezTo>
                <a:lnTo>
                  <a:pt x="2352584" y="807867"/>
                </a:lnTo>
                <a:cubicBezTo>
                  <a:pt x="2692896" y="884807"/>
                  <a:pt x="4426999" y="1006136"/>
                  <a:pt x="4527612" y="3009531"/>
                </a:cubicBezTo>
                <a:lnTo>
                  <a:pt x="5184560" y="3027285"/>
                </a:lnTo>
                <a:cubicBezTo>
                  <a:pt x="5199355" y="754603"/>
                  <a:pt x="3181165" y="168676"/>
                  <a:pt x="2352583" y="53266"/>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3"/>
          </a:p>
        </p:txBody>
      </p:sp>
      <p:sp>
        <p:nvSpPr>
          <p:cNvPr id="20" name="Freeform 19"/>
          <p:cNvSpPr/>
          <p:nvPr/>
        </p:nvSpPr>
        <p:spPr>
          <a:xfrm>
            <a:off x="3355513" y="5215994"/>
            <a:ext cx="4259633" cy="2125634"/>
          </a:xfrm>
          <a:custGeom>
            <a:avLst/>
            <a:gdLst>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69802"/>
              <a:gd name="connsiteY0" fmla="*/ 8878 h 6019060"/>
              <a:gd name="connsiteX1" fmla="*/ 0 w 8069802"/>
              <a:gd name="connsiteY1" fmla="*/ 958788 h 6019060"/>
              <a:gd name="connsiteX2" fmla="*/ 2130641 w 8069802"/>
              <a:gd name="connsiteY2" fmla="*/ 958788 h 6019060"/>
              <a:gd name="connsiteX3" fmla="*/ 7066625 w 8069802"/>
              <a:gd name="connsiteY3" fmla="*/ 5983550 h 6019060"/>
              <a:gd name="connsiteX4" fmla="*/ 8069802 w 8069802"/>
              <a:gd name="connsiteY4" fmla="*/ 6019060 h 6019060"/>
              <a:gd name="connsiteX5" fmla="*/ 2121763 w 8069802"/>
              <a:gd name="connsiteY5" fmla="*/ 0 h 6019060"/>
              <a:gd name="connsiteX6" fmla="*/ 8877 w 8069802"/>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7066625 w 8072531"/>
              <a:gd name="connsiteY3" fmla="*/ 5983550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8072531"/>
              <a:gd name="connsiteY0" fmla="*/ 8878 h 6019060"/>
              <a:gd name="connsiteX1" fmla="*/ 0 w 8072531"/>
              <a:gd name="connsiteY1" fmla="*/ 958788 h 6019060"/>
              <a:gd name="connsiteX2" fmla="*/ 2130641 w 8072531"/>
              <a:gd name="connsiteY2" fmla="*/ 958788 h 6019060"/>
              <a:gd name="connsiteX3" fmla="*/ 3586578 w 8072531"/>
              <a:gd name="connsiteY3" fmla="*/ 2183907 h 6019060"/>
              <a:gd name="connsiteX4" fmla="*/ 8069802 w 8072531"/>
              <a:gd name="connsiteY4" fmla="*/ 6019060 h 6019060"/>
              <a:gd name="connsiteX5" fmla="*/ 2121763 w 8072531"/>
              <a:gd name="connsiteY5" fmla="*/ 0 h 6019060"/>
              <a:gd name="connsiteX6" fmla="*/ 8877 w 8072531"/>
              <a:gd name="connsiteY6" fmla="*/ 8878 h 6019060"/>
              <a:gd name="connsiteX0" fmla="*/ 8877 w 5212336"/>
              <a:gd name="connsiteY0" fmla="*/ 8878 h 2192785"/>
              <a:gd name="connsiteX1" fmla="*/ 0 w 5212336"/>
              <a:gd name="connsiteY1" fmla="*/ 958788 h 2192785"/>
              <a:gd name="connsiteX2" fmla="*/ 2130641 w 5212336"/>
              <a:gd name="connsiteY2" fmla="*/ 958788 h 2192785"/>
              <a:gd name="connsiteX3" fmla="*/ 3586578 w 5212336"/>
              <a:gd name="connsiteY3" fmla="*/ 2183907 h 2192785"/>
              <a:gd name="connsiteX4" fmla="*/ 4625266 w 5212336"/>
              <a:gd name="connsiteY4" fmla="*/ 2192785 h 2192785"/>
              <a:gd name="connsiteX5" fmla="*/ 2121763 w 5212336"/>
              <a:gd name="connsiteY5" fmla="*/ 0 h 2192785"/>
              <a:gd name="connsiteX6" fmla="*/ 8877 w 5212336"/>
              <a:gd name="connsiteY6" fmla="*/ 8878 h 2192785"/>
              <a:gd name="connsiteX0" fmla="*/ 8877 w 5212336"/>
              <a:gd name="connsiteY0" fmla="*/ 8878 h 2192785"/>
              <a:gd name="connsiteX1" fmla="*/ 0 w 5212336"/>
              <a:gd name="connsiteY1" fmla="*/ 958788 h 2192785"/>
              <a:gd name="connsiteX2" fmla="*/ 2130641 w 5212336"/>
              <a:gd name="connsiteY2" fmla="*/ 958788 h 2192785"/>
              <a:gd name="connsiteX3" fmla="*/ 3586578 w 5212336"/>
              <a:gd name="connsiteY3" fmla="*/ 2183907 h 2192785"/>
              <a:gd name="connsiteX4" fmla="*/ 4625266 w 5212336"/>
              <a:gd name="connsiteY4" fmla="*/ 2192785 h 2192785"/>
              <a:gd name="connsiteX5" fmla="*/ 2121763 w 5212336"/>
              <a:gd name="connsiteY5" fmla="*/ 0 h 2192785"/>
              <a:gd name="connsiteX6" fmla="*/ 8877 w 5212336"/>
              <a:gd name="connsiteY6" fmla="*/ 8878 h 2192785"/>
              <a:gd name="connsiteX0" fmla="*/ 8877 w 5212336"/>
              <a:gd name="connsiteY0" fmla="*/ 8878 h 2192785"/>
              <a:gd name="connsiteX1" fmla="*/ 0 w 5212336"/>
              <a:gd name="connsiteY1" fmla="*/ 958788 h 2192785"/>
              <a:gd name="connsiteX2" fmla="*/ 2130641 w 5212336"/>
              <a:gd name="connsiteY2" fmla="*/ 958788 h 2192785"/>
              <a:gd name="connsiteX3" fmla="*/ 3586578 w 5212336"/>
              <a:gd name="connsiteY3" fmla="*/ 2183907 h 2192785"/>
              <a:gd name="connsiteX4" fmla="*/ 4625266 w 5212336"/>
              <a:gd name="connsiteY4" fmla="*/ 2192785 h 2192785"/>
              <a:gd name="connsiteX5" fmla="*/ 2121763 w 5212336"/>
              <a:gd name="connsiteY5" fmla="*/ 0 h 2192785"/>
              <a:gd name="connsiteX6" fmla="*/ 8877 w 5212336"/>
              <a:gd name="connsiteY6" fmla="*/ 8878 h 2192785"/>
              <a:gd name="connsiteX0" fmla="*/ 8877 w 5212336"/>
              <a:gd name="connsiteY0" fmla="*/ 8878 h 2192785"/>
              <a:gd name="connsiteX1" fmla="*/ 0 w 5212336"/>
              <a:gd name="connsiteY1" fmla="*/ 958788 h 2192785"/>
              <a:gd name="connsiteX2" fmla="*/ 2130641 w 5212336"/>
              <a:gd name="connsiteY2" fmla="*/ 958788 h 2192785"/>
              <a:gd name="connsiteX3" fmla="*/ 3586578 w 5212336"/>
              <a:gd name="connsiteY3" fmla="*/ 2183907 h 2192785"/>
              <a:gd name="connsiteX4" fmla="*/ 4625266 w 5212336"/>
              <a:gd name="connsiteY4" fmla="*/ 2192785 h 2192785"/>
              <a:gd name="connsiteX5" fmla="*/ 2121763 w 5212336"/>
              <a:gd name="connsiteY5" fmla="*/ 0 h 2192785"/>
              <a:gd name="connsiteX6" fmla="*/ 8877 w 5212336"/>
              <a:gd name="connsiteY6" fmla="*/ 8878 h 2192785"/>
              <a:gd name="connsiteX0" fmla="*/ 8877 w 4627070"/>
              <a:gd name="connsiteY0" fmla="*/ 8878 h 2192785"/>
              <a:gd name="connsiteX1" fmla="*/ 0 w 4627070"/>
              <a:gd name="connsiteY1" fmla="*/ 958788 h 2192785"/>
              <a:gd name="connsiteX2" fmla="*/ 2130641 w 4627070"/>
              <a:gd name="connsiteY2" fmla="*/ 958788 h 2192785"/>
              <a:gd name="connsiteX3" fmla="*/ 3586578 w 4627070"/>
              <a:gd name="connsiteY3" fmla="*/ 2183907 h 2192785"/>
              <a:gd name="connsiteX4" fmla="*/ 4625266 w 4627070"/>
              <a:gd name="connsiteY4" fmla="*/ 2192785 h 2192785"/>
              <a:gd name="connsiteX5" fmla="*/ 2121763 w 4627070"/>
              <a:gd name="connsiteY5" fmla="*/ 0 h 2192785"/>
              <a:gd name="connsiteX6" fmla="*/ 8877 w 4627070"/>
              <a:gd name="connsiteY6" fmla="*/ 8878 h 2192785"/>
              <a:gd name="connsiteX0" fmla="*/ 8877 w 4627061"/>
              <a:gd name="connsiteY0" fmla="*/ 8878 h 2192785"/>
              <a:gd name="connsiteX1" fmla="*/ 0 w 4627061"/>
              <a:gd name="connsiteY1" fmla="*/ 958788 h 2192785"/>
              <a:gd name="connsiteX2" fmla="*/ 2130641 w 4627061"/>
              <a:gd name="connsiteY2" fmla="*/ 958788 h 2192785"/>
              <a:gd name="connsiteX3" fmla="*/ 3586578 w 4627061"/>
              <a:gd name="connsiteY3" fmla="*/ 2183907 h 2192785"/>
              <a:gd name="connsiteX4" fmla="*/ 4625266 w 4627061"/>
              <a:gd name="connsiteY4" fmla="*/ 2192785 h 2192785"/>
              <a:gd name="connsiteX5" fmla="*/ 2121763 w 4627061"/>
              <a:gd name="connsiteY5" fmla="*/ 0 h 2192785"/>
              <a:gd name="connsiteX6" fmla="*/ 8877 w 4627061"/>
              <a:gd name="connsiteY6" fmla="*/ 8878 h 2192785"/>
              <a:gd name="connsiteX0" fmla="*/ 8877 w 4625266"/>
              <a:gd name="connsiteY0" fmla="*/ 8878 h 2192785"/>
              <a:gd name="connsiteX1" fmla="*/ 0 w 4625266"/>
              <a:gd name="connsiteY1" fmla="*/ 958788 h 2192785"/>
              <a:gd name="connsiteX2" fmla="*/ 2130641 w 4625266"/>
              <a:gd name="connsiteY2" fmla="*/ 958788 h 2192785"/>
              <a:gd name="connsiteX3" fmla="*/ 3586578 w 4625266"/>
              <a:gd name="connsiteY3" fmla="*/ 2183907 h 2192785"/>
              <a:gd name="connsiteX4" fmla="*/ 4625266 w 4625266"/>
              <a:gd name="connsiteY4" fmla="*/ 2192785 h 2192785"/>
              <a:gd name="connsiteX5" fmla="*/ 2121763 w 4625266"/>
              <a:gd name="connsiteY5" fmla="*/ 0 h 2192785"/>
              <a:gd name="connsiteX6" fmla="*/ 8877 w 4625266"/>
              <a:gd name="connsiteY6" fmla="*/ 8878 h 2192785"/>
              <a:gd name="connsiteX0" fmla="*/ 8877 w 4625266"/>
              <a:gd name="connsiteY0" fmla="*/ 8878 h 2192785"/>
              <a:gd name="connsiteX1" fmla="*/ 0 w 4625266"/>
              <a:gd name="connsiteY1" fmla="*/ 958788 h 2192785"/>
              <a:gd name="connsiteX2" fmla="*/ 2130641 w 4625266"/>
              <a:gd name="connsiteY2" fmla="*/ 958788 h 2192785"/>
              <a:gd name="connsiteX3" fmla="*/ 3586578 w 4625266"/>
              <a:gd name="connsiteY3" fmla="*/ 2183907 h 2192785"/>
              <a:gd name="connsiteX4" fmla="*/ 4625266 w 4625266"/>
              <a:gd name="connsiteY4" fmla="*/ 2192785 h 2192785"/>
              <a:gd name="connsiteX5" fmla="*/ 2121763 w 4625266"/>
              <a:gd name="connsiteY5" fmla="*/ 0 h 2192785"/>
              <a:gd name="connsiteX6" fmla="*/ 8877 w 4625266"/>
              <a:gd name="connsiteY6" fmla="*/ 8878 h 2192785"/>
              <a:gd name="connsiteX0" fmla="*/ 8877 w 4580877"/>
              <a:gd name="connsiteY0" fmla="*/ 8878 h 2183908"/>
              <a:gd name="connsiteX1" fmla="*/ 0 w 4580877"/>
              <a:gd name="connsiteY1" fmla="*/ 958788 h 2183908"/>
              <a:gd name="connsiteX2" fmla="*/ 2130641 w 4580877"/>
              <a:gd name="connsiteY2" fmla="*/ 958788 h 2183908"/>
              <a:gd name="connsiteX3" fmla="*/ 3586578 w 4580877"/>
              <a:gd name="connsiteY3" fmla="*/ 2183907 h 2183908"/>
              <a:gd name="connsiteX4" fmla="*/ 4580877 w 4580877"/>
              <a:gd name="connsiteY4" fmla="*/ 2183908 h 2183908"/>
              <a:gd name="connsiteX5" fmla="*/ 2121763 w 4580877"/>
              <a:gd name="connsiteY5" fmla="*/ 0 h 2183908"/>
              <a:gd name="connsiteX6" fmla="*/ 8877 w 4580877"/>
              <a:gd name="connsiteY6" fmla="*/ 8878 h 2183908"/>
              <a:gd name="connsiteX0" fmla="*/ 8877 w 4580877"/>
              <a:gd name="connsiteY0" fmla="*/ 8878 h 2210541"/>
              <a:gd name="connsiteX1" fmla="*/ 0 w 4580877"/>
              <a:gd name="connsiteY1" fmla="*/ 958788 h 2210541"/>
              <a:gd name="connsiteX2" fmla="*/ 2130641 w 4580877"/>
              <a:gd name="connsiteY2" fmla="*/ 958788 h 2210541"/>
              <a:gd name="connsiteX3" fmla="*/ 3586578 w 4580877"/>
              <a:gd name="connsiteY3" fmla="*/ 2183907 h 2210541"/>
              <a:gd name="connsiteX4" fmla="*/ 4580877 w 4580877"/>
              <a:gd name="connsiteY4" fmla="*/ 2210541 h 2210541"/>
              <a:gd name="connsiteX5" fmla="*/ 2121763 w 4580877"/>
              <a:gd name="connsiteY5" fmla="*/ 0 h 2210541"/>
              <a:gd name="connsiteX6" fmla="*/ 8877 w 4580877"/>
              <a:gd name="connsiteY6" fmla="*/ 8878 h 2210541"/>
              <a:gd name="connsiteX0" fmla="*/ 8877 w 4545367"/>
              <a:gd name="connsiteY0" fmla="*/ 8878 h 2210541"/>
              <a:gd name="connsiteX1" fmla="*/ 0 w 4545367"/>
              <a:gd name="connsiteY1" fmla="*/ 958788 h 2210541"/>
              <a:gd name="connsiteX2" fmla="*/ 2130641 w 4545367"/>
              <a:gd name="connsiteY2" fmla="*/ 958788 h 2210541"/>
              <a:gd name="connsiteX3" fmla="*/ 3586578 w 4545367"/>
              <a:gd name="connsiteY3" fmla="*/ 2183907 h 2210541"/>
              <a:gd name="connsiteX4" fmla="*/ 4545367 w 4545367"/>
              <a:gd name="connsiteY4" fmla="*/ 2210541 h 2210541"/>
              <a:gd name="connsiteX5" fmla="*/ 2121763 w 4545367"/>
              <a:gd name="connsiteY5" fmla="*/ 0 h 2210541"/>
              <a:gd name="connsiteX6" fmla="*/ 8877 w 4545367"/>
              <a:gd name="connsiteY6" fmla="*/ 8878 h 2210541"/>
              <a:gd name="connsiteX0" fmla="*/ 8877 w 4545367"/>
              <a:gd name="connsiteY0" fmla="*/ 8878 h 2210541"/>
              <a:gd name="connsiteX1" fmla="*/ 0 w 4545367"/>
              <a:gd name="connsiteY1" fmla="*/ 958788 h 2210541"/>
              <a:gd name="connsiteX2" fmla="*/ 2130641 w 4545367"/>
              <a:gd name="connsiteY2" fmla="*/ 958788 h 2210541"/>
              <a:gd name="connsiteX3" fmla="*/ 3586578 w 4545367"/>
              <a:gd name="connsiteY3" fmla="*/ 2183907 h 2210541"/>
              <a:gd name="connsiteX4" fmla="*/ 4545367 w 4545367"/>
              <a:gd name="connsiteY4" fmla="*/ 2210541 h 2210541"/>
              <a:gd name="connsiteX5" fmla="*/ 2121763 w 4545367"/>
              <a:gd name="connsiteY5" fmla="*/ 0 h 2210541"/>
              <a:gd name="connsiteX6" fmla="*/ 8877 w 4545367"/>
              <a:gd name="connsiteY6" fmla="*/ 8878 h 2210541"/>
              <a:gd name="connsiteX0" fmla="*/ 8877 w 4545367"/>
              <a:gd name="connsiteY0" fmla="*/ 8878 h 2210541"/>
              <a:gd name="connsiteX1" fmla="*/ 0 w 4545367"/>
              <a:gd name="connsiteY1" fmla="*/ 958788 h 2210541"/>
              <a:gd name="connsiteX2" fmla="*/ 2130641 w 4545367"/>
              <a:gd name="connsiteY2" fmla="*/ 958788 h 2210541"/>
              <a:gd name="connsiteX3" fmla="*/ 3586578 w 4545367"/>
              <a:gd name="connsiteY3" fmla="*/ 2183907 h 2210541"/>
              <a:gd name="connsiteX4" fmla="*/ 4545367 w 4545367"/>
              <a:gd name="connsiteY4" fmla="*/ 2210541 h 2210541"/>
              <a:gd name="connsiteX5" fmla="*/ 2121763 w 4545367"/>
              <a:gd name="connsiteY5" fmla="*/ 0 h 2210541"/>
              <a:gd name="connsiteX6" fmla="*/ 8877 w 4545367"/>
              <a:gd name="connsiteY6" fmla="*/ 8878 h 2210541"/>
              <a:gd name="connsiteX0" fmla="*/ 35510 w 4545367"/>
              <a:gd name="connsiteY0" fmla="*/ 0 h 2254929"/>
              <a:gd name="connsiteX1" fmla="*/ 0 w 4545367"/>
              <a:gd name="connsiteY1" fmla="*/ 1003176 h 2254929"/>
              <a:gd name="connsiteX2" fmla="*/ 2130641 w 4545367"/>
              <a:gd name="connsiteY2" fmla="*/ 1003176 h 2254929"/>
              <a:gd name="connsiteX3" fmla="*/ 3586578 w 4545367"/>
              <a:gd name="connsiteY3" fmla="*/ 2228295 h 2254929"/>
              <a:gd name="connsiteX4" fmla="*/ 4545367 w 4545367"/>
              <a:gd name="connsiteY4" fmla="*/ 2254929 h 2254929"/>
              <a:gd name="connsiteX5" fmla="*/ 2121763 w 4545367"/>
              <a:gd name="connsiteY5" fmla="*/ 44388 h 2254929"/>
              <a:gd name="connsiteX6" fmla="*/ 35510 w 4545367"/>
              <a:gd name="connsiteY6" fmla="*/ 0 h 2254929"/>
              <a:gd name="connsiteX0" fmla="*/ 0 w 4509857"/>
              <a:gd name="connsiteY0" fmla="*/ 0 h 2254929"/>
              <a:gd name="connsiteX1" fmla="*/ 17756 w 4509857"/>
              <a:gd name="connsiteY1" fmla="*/ 923277 h 2254929"/>
              <a:gd name="connsiteX2" fmla="*/ 2095131 w 4509857"/>
              <a:gd name="connsiteY2" fmla="*/ 1003176 h 2254929"/>
              <a:gd name="connsiteX3" fmla="*/ 3551068 w 4509857"/>
              <a:gd name="connsiteY3" fmla="*/ 2228295 h 2254929"/>
              <a:gd name="connsiteX4" fmla="*/ 4509857 w 4509857"/>
              <a:gd name="connsiteY4" fmla="*/ 2254929 h 2254929"/>
              <a:gd name="connsiteX5" fmla="*/ 2086253 w 4509857"/>
              <a:gd name="connsiteY5" fmla="*/ 44388 h 2254929"/>
              <a:gd name="connsiteX6" fmla="*/ 0 w 4509857"/>
              <a:gd name="connsiteY6" fmla="*/ 0 h 2254929"/>
              <a:gd name="connsiteX0" fmla="*/ 8877 w 4518734"/>
              <a:gd name="connsiteY0" fmla="*/ 0 h 2254929"/>
              <a:gd name="connsiteX1" fmla="*/ 0 w 4518734"/>
              <a:gd name="connsiteY1" fmla="*/ 941032 h 2254929"/>
              <a:gd name="connsiteX2" fmla="*/ 2104008 w 4518734"/>
              <a:gd name="connsiteY2" fmla="*/ 1003176 h 2254929"/>
              <a:gd name="connsiteX3" fmla="*/ 3559945 w 4518734"/>
              <a:gd name="connsiteY3" fmla="*/ 2228295 h 2254929"/>
              <a:gd name="connsiteX4" fmla="*/ 4518734 w 4518734"/>
              <a:gd name="connsiteY4" fmla="*/ 2254929 h 2254929"/>
              <a:gd name="connsiteX5" fmla="*/ 2095130 w 4518734"/>
              <a:gd name="connsiteY5" fmla="*/ 44388 h 2254929"/>
              <a:gd name="connsiteX6" fmla="*/ 8877 w 4518734"/>
              <a:gd name="connsiteY6" fmla="*/ 0 h 2254929"/>
              <a:gd name="connsiteX0" fmla="*/ 0 w 4518734"/>
              <a:gd name="connsiteY0" fmla="*/ 0 h 2254929"/>
              <a:gd name="connsiteX1" fmla="*/ 0 w 4518734"/>
              <a:gd name="connsiteY1" fmla="*/ 941032 h 2254929"/>
              <a:gd name="connsiteX2" fmla="*/ 2104008 w 4518734"/>
              <a:gd name="connsiteY2" fmla="*/ 1003176 h 2254929"/>
              <a:gd name="connsiteX3" fmla="*/ 3559945 w 4518734"/>
              <a:gd name="connsiteY3" fmla="*/ 2228295 h 2254929"/>
              <a:gd name="connsiteX4" fmla="*/ 4518734 w 4518734"/>
              <a:gd name="connsiteY4" fmla="*/ 2254929 h 2254929"/>
              <a:gd name="connsiteX5" fmla="*/ 2095130 w 4518734"/>
              <a:gd name="connsiteY5" fmla="*/ 44388 h 2254929"/>
              <a:gd name="connsiteX6" fmla="*/ 0 w 4518734"/>
              <a:gd name="connsiteY6" fmla="*/ 0 h 225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8734" h="2254929">
                <a:moveTo>
                  <a:pt x="0" y="0"/>
                </a:moveTo>
                <a:lnTo>
                  <a:pt x="0" y="941032"/>
                </a:lnTo>
                <a:lnTo>
                  <a:pt x="2104008" y="1003176"/>
                </a:lnTo>
                <a:cubicBezTo>
                  <a:pt x="2568607" y="1026850"/>
                  <a:pt x="3468210" y="1068278"/>
                  <a:pt x="3559945" y="2228295"/>
                </a:cubicBezTo>
                <a:lnTo>
                  <a:pt x="4518734" y="2254929"/>
                </a:lnTo>
                <a:cubicBezTo>
                  <a:pt x="4267199" y="133166"/>
                  <a:pt x="2692893" y="115408"/>
                  <a:pt x="2095130" y="44388"/>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3"/>
          </a:p>
        </p:txBody>
      </p:sp>
      <p:sp>
        <p:nvSpPr>
          <p:cNvPr id="21" name="Rectangle 20"/>
          <p:cNvSpPr/>
          <p:nvPr/>
        </p:nvSpPr>
        <p:spPr>
          <a:xfrm>
            <a:off x="3222259" y="6496293"/>
            <a:ext cx="2263072" cy="9121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3"/>
          </a:p>
        </p:txBody>
      </p:sp>
      <p:sp>
        <p:nvSpPr>
          <p:cNvPr id="22" name="Rectangle 21"/>
          <p:cNvSpPr/>
          <p:nvPr/>
        </p:nvSpPr>
        <p:spPr>
          <a:xfrm>
            <a:off x="5655492" y="9162033"/>
            <a:ext cx="5364293" cy="192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3"/>
          </a:p>
        </p:txBody>
      </p:sp>
      <p:sp>
        <p:nvSpPr>
          <p:cNvPr id="23" name="Rectangle 22"/>
          <p:cNvSpPr/>
          <p:nvPr/>
        </p:nvSpPr>
        <p:spPr>
          <a:xfrm>
            <a:off x="5493698" y="7384763"/>
            <a:ext cx="5654190" cy="205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3"/>
          </a:p>
        </p:txBody>
      </p:sp>
    </p:spTree>
    <p:extLst>
      <p:ext uri="{BB962C8B-B14F-4D97-AF65-F5344CB8AC3E}">
        <p14:creationId xmlns:p14="http://schemas.microsoft.com/office/powerpoint/2010/main" val="3954233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6106628" y="4062854"/>
            <a:ext cx="6565636" cy="1313128"/>
          </a:xfrm>
          <a:prstGeom prst="rect">
            <a:avLst/>
          </a:prstGeom>
        </p:spPr>
        <p:txBody>
          <a:bodyPr vert="horz" lIns="111883" tIns="55941" rIns="111883" bIns="55941"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sz="3040" dirty="0">
                <a:solidFill>
                  <a:schemeClr val="tx1">
                    <a:lumMod val="50000"/>
                    <a:lumOff val="50000"/>
                  </a:schemeClr>
                </a:solidFill>
                <a:latin typeface="Verdana" panose="020B0604030504040204" pitchFamily="34" charset="0"/>
                <a:cs typeface="Verdana" panose="020B0604030504040204" pitchFamily="34" charset="0"/>
              </a:rPr>
              <a:t>Application</a:t>
            </a:r>
          </a:p>
        </p:txBody>
      </p:sp>
    </p:spTree>
    <p:extLst>
      <p:ext uri="{BB962C8B-B14F-4D97-AF65-F5344CB8AC3E}">
        <p14:creationId xmlns:p14="http://schemas.microsoft.com/office/powerpoint/2010/main" val="188543486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2057819" y="2641765"/>
            <a:ext cx="5143082" cy="3999016"/>
          </a:xfrm>
        </p:spPr>
        <p:txBody>
          <a:bodyPr>
            <a:noAutofit/>
          </a:bodyPr>
          <a:lstStyle/>
          <a:p>
            <a:pPr>
              <a:buClr>
                <a:schemeClr val="accent4"/>
              </a:buClr>
              <a:buFont typeface="Wingdings" panose="05000000000000000000" pitchFamily="2" charset="2"/>
              <a:buChar char="v"/>
            </a:pPr>
            <a:r>
              <a:rPr lang="en-GB" sz="1975" dirty="0">
                <a:solidFill>
                  <a:schemeClr val="tx1">
                    <a:lumMod val="50000"/>
                    <a:lumOff val="50000"/>
                  </a:schemeClr>
                </a:solidFill>
              </a:rPr>
              <a:t>Decision we wanted to influence: </a:t>
            </a:r>
          </a:p>
          <a:p>
            <a:pPr lvl="1">
              <a:buClr>
                <a:schemeClr val="accent6"/>
              </a:buClr>
              <a:buFont typeface="Wingdings" panose="05000000000000000000" pitchFamily="2" charset="2"/>
              <a:buChar char="v"/>
            </a:pPr>
            <a:r>
              <a:rPr lang="en-GB" sz="1671" dirty="0">
                <a:solidFill>
                  <a:schemeClr val="tx1">
                    <a:lumMod val="50000"/>
                    <a:lumOff val="50000"/>
                  </a:schemeClr>
                </a:solidFill>
              </a:rPr>
              <a:t>Enhance the business model for Indian sugar production</a:t>
            </a:r>
          </a:p>
          <a:p>
            <a:pPr>
              <a:buClr>
                <a:schemeClr val="accent4"/>
              </a:buClr>
              <a:buFont typeface="Wingdings" panose="05000000000000000000" pitchFamily="2" charset="2"/>
              <a:buChar char="v"/>
            </a:pPr>
            <a:r>
              <a:rPr lang="en-GB" sz="1975" dirty="0">
                <a:solidFill>
                  <a:schemeClr val="tx1">
                    <a:lumMod val="50000"/>
                    <a:lumOff val="50000"/>
                  </a:schemeClr>
                </a:solidFill>
              </a:rPr>
              <a:t>Business application:</a:t>
            </a:r>
          </a:p>
          <a:p>
            <a:pPr lvl="1">
              <a:buClr>
                <a:schemeClr val="accent6"/>
              </a:buClr>
              <a:buFont typeface="Wingdings" panose="05000000000000000000" pitchFamily="2" charset="2"/>
              <a:buChar char="v"/>
            </a:pPr>
            <a:r>
              <a:rPr lang="en-GB" sz="1671" dirty="0">
                <a:solidFill>
                  <a:schemeClr val="tx1">
                    <a:lumMod val="50000"/>
                    <a:lumOff val="50000"/>
                  </a:schemeClr>
                </a:solidFill>
              </a:rPr>
              <a:t>Compare options</a:t>
            </a:r>
          </a:p>
          <a:p>
            <a:pPr lvl="1">
              <a:buClr>
                <a:schemeClr val="accent6"/>
              </a:buClr>
              <a:buFont typeface="Wingdings" panose="05000000000000000000" pitchFamily="2" charset="2"/>
              <a:buChar char="v"/>
            </a:pPr>
            <a:r>
              <a:rPr lang="en-GB" sz="1671" dirty="0">
                <a:solidFill>
                  <a:schemeClr val="tx1">
                    <a:lumMod val="50000"/>
                    <a:lumOff val="50000"/>
                  </a:schemeClr>
                </a:solidFill>
              </a:rPr>
              <a:t>Assess impacts on stakeholders</a:t>
            </a:r>
          </a:p>
          <a:p>
            <a:pPr lvl="1">
              <a:buClr>
                <a:schemeClr val="accent6"/>
              </a:buClr>
              <a:buFont typeface="Wingdings" panose="05000000000000000000" pitchFamily="2" charset="2"/>
              <a:buChar char="v"/>
            </a:pPr>
            <a:r>
              <a:rPr lang="en-GB" sz="1671" dirty="0">
                <a:solidFill>
                  <a:schemeClr val="tx1">
                    <a:lumMod val="50000"/>
                    <a:lumOff val="50000"/>
                  </a:schemeClr>
                </a:solidFill>
              </a:rPr>
              <a:t>Estimate total value and/or net impact</a:t>
            </a:r>
          </a:p>
          <a:p>
            <a:pPr>
              <a:buClr>
                <a:schemeClr val="accent4"/>
              </a:buClr>
              <a:buFont typeface="Wingdings" panose="05000000000000000000" pitchFamily="2" charset="2"/>
              <a:buChar char="v"/>
            </a:pPr>
            <a:r>
              <a:rPr lang="en-GB" sz="1975" dirty="0">
                <a:solidFill>
                  <a:schemeClr val="tx1">
                    <a:lumMod val="50000"/>
                    <a:lumOff val="50000"/>
                  </a:schemeClr>
                </a:solidFill>
              </a:rPr>
              <a:t>Impacts and dependencies:</a:t>
            </a:r>
          </a:p>
          <a:p>
            <a:pPr lvl="1">
              <a:buClr>
                <a:schemeClr val="accent6"/>
              </a:buClr>
              <a:buFont typeface="Wingdings" panose="05000000000000000000" pitchFamily="2" charset="2"/>
              <a:buChar char="v"/>
            </a:pPr>
            <a:r>
              <a:rPr lang="en-GB" sz="1671" dirty="0">
                <a:solidFill>
                  <a:schemeClr val="tx1">
                    <a:lumMod val="50000"/>
                    <a:lumOff val="50000"/>
                  </a:schemeClr>
                </a:solidFill>
              </a:rPr>
              <a:t>Climate change</a:t>
            </a:r>
          </a:p>
          <a:p>
            <a:pPr lvl="1">
              <a:buClr>
                <a:schemeClr val="accent6"/>
              </a:buClr>
              <a:buFont typeface="Wingdings" panose="05000000000000000000" pitchFamily="2" charset="2"/>
              <a:buChar char="v"/>
            </a:pPr>
            <a:r>
              <a:rPr lang="en-GB" sz="1671" dirty="0">
                <a:solidFill>
                  <a:schemeClr val="tx1">
                    <a:lumMod val="50000"/>
                    <a:lumOff val="50000"/>
                  </a:schemeClr>
                </a:solidFill>
              </a:rPr>
              <a:t>Natural Capital (land, water, soil)</a:t>
            </a:r>
          </a:p>
          <a:p>
            <a:pPr lvl="1">
              <a:buClr>
                <a:schemeClr val="accent6"/>
              </a:buClr>
              <a:buFont typeface="Wingdings" panose="05000000000000000000" pitchFamily="2" charset="2"/>
              <a:buChar char="v"/>
            </a:pPr>
            <a:r>
              <a:rPr lang="en-GB" sz="1671" dirty="0">
                <a:solidFill>
                  <a:schemeClr val="tx1">
                    <a:lumMod val="50000"/>
                    <a:lumOff val="50000"/>
                  </a:schemeClr>
                </a:solidFill>
              </a:rPr>
              <a:t>Farmers</a:t>
            </a:r>
          </a:p>
          <a:p>
            <a:pPr lvl="1">
              <a:buClr>
                <a:schemeClr val="accent6"/>
              </a:buClr>
              <a:buFont typeface="Wingdings" panose="05000000000000000000" pitchFamily="2" charset="2"/>
              <a:buChar char="v"/>
            </a:pPr>
            <a:r>
              <a:rPr lang="en-GB" sz="1671" dirty="0">
                <a:solidFill>
                  <a:schemeClr val="tx1">
                    <a:lumMod val="50000"/>
                    <a:lumOff val="50000"/>
                  </a:schemeClr>
                </a:solidFill>
              </a:rPr>
              <a:t>Sugar mill</a:t>
            </a:r>
          </a:p>
          <a:p>
            <a:pPr>
              <a:buFont typeface="Wingdings" panose="05000000000000000000" pitchFamily="2" charset="2"/>
              <a:buChar char="v"/>
            </a:pPr>
            <a:endParaRPr lang="en-GB" sz="1671" dirty="0">
              <a:solidFill>
                <a:schemeClr val="tx1">
                  <a:lumMod val="50000"/>
                  <a:lumOff val="50000"/>
                </a:schemeClr>
              </a:solidFill>
            </a:endParaRPr>
          </a:p>
          <a:p>
            <a:pPr>
              <a:buFont typeface="Wingdings" panose="05000000000000000000" pitchFamily="2" charset="2"/>
              <a:buChar char="v"/>
            </a:pPr>
            <a:endParaRPr lang="en-GB" sz="1671" dirty="0">
              <a:solidFill>
                <a:schemeClr val="tx1">
                  <a:lumMod val="50000"/>
                  <a:lumOff val="50000"/>
                </a:schemeClr>
              </a:solidFill>
            </a:endParaRPr>
          </a:p>
          <a:p>
            <a:pPr>
              <a:buFont typeface="Wingdings" panose="05000000000000000000" pitchFamily="2" charset="2"/>
              <a:buChar char="v"/>
            </a:pPr>
            <a:endParaRPr lang="en-GB" sz="1671" dirty="0">
              <a:solidFill>
                <a:schemeClr val="tx1">
                  <a:lumMod val="50000"/>
                  <a:lumOff val="50000"/>
                </a:schemeClr>
              </a:solidFill>
            </a:endParaRPr>
          </a:p>
          <a:p>
            <a:pPr>
              <a:buFont typeface="Wingdings" panose="05000000000000000000" pitchFamily="2" charset="2"/>
              <a:buChar char="v"/>
            </a:pPr>
            <a:endParaRPr lang="en-GB" sz="1671" dirty="0">
              <a:solidFill>
                <a:schemeClr val="tx1">
                  <a:lumMod val="50000"/>
                  <a:lumOff val="50000"/>
                </a:schemeClr>
              </a:solidFill>
            </a:endParaRPr>
          </a:p>
          <a:p>
            <a:pPr>
              <a:buFont typeface="Wingdings" panose="05000000000000000000" pitchFamily="2" charset="2"/>
              <a:buChar char="v"/>
            </a:pPr>
            <a:endParaRPr lang="en-GB" sz="1671" dirty="0">
              <a:solidFill>
                <a:schemeClr val="tx1">
                  <a:lumMod val="50000"/>
                  <a:lumOff val="50000"/>
                </a:schemeClr>
              </a:solidFill>
            </a:endParaRPr>
          </a:p>
          <a:p>
            <a:pPr>
              <a:buFont typeface="Wingdings" panose="05000000000000000000" pitchFamily="2" charset="2"/>
              <a:buChar char="v"/>
            </a:pPr>
            <a:endParaRPr lang="en-GB" sz="1671" dirty="0">
              <a:solidFill>
                <a:schemeClr val="tx1">
                  <a:lumMod val="50000"/>
                  <a:lumOff val="50000"/>
                </a:schemeClr>
              </a:solidFill>
            </a:endParaRPr>
          </a:p>
        </p:txBody>
      </p:sp>
      <p:sp>
        <p:nvSpPr>
          <p:cNvPr id="10" name="Content Placeholder 2"/>
          <p:cNvSpPr txBox="1">
            <a:spLocks/>
          </p:cNvSpPr>
          <p:nvPr/>
        </p:nvSpPr>
        <p:spPr>
          <a:xfrm>
            <a:off x="7420326" y="2640300"/>
            <a:ext cx="5142510" cy="4000483"/>
          </a:xfrm>
          <a:prstGeom prst="rect">
            <a:avLst/>
          </a:prstGeom>
        </p:spPr>
        <p:txBody>
          <a:bodyPr vert="horz" lIns="138958" tIns="69478" rIns="138958" bIns="69478" rtlCol="0">
            <a:noAutofit/>
          </a:bodyPr>
          <a:lstStyle>
            <a:lvl1pPr marL="228600" marR="0" indent="-228600" algn="l" defTabSz="914400" rtl="0" eaLnBrk="1" fontAlgn="auto" latinLnBrk="0" hangingPunct="1">
              <a:lnSpc>
                <a:spcPct val="90000"/>
              </a:lnSpc>
              <a:spcBef>
                <a:spcPts val="1000"/>
              </a:spcBef>
              <a:spcAft>
                <a:spcPts val="0"/>
              </a:spcAft>
              <a:buClr>
                <a:srgbClr val="16C0F3"/>
              </a:buClr>
              <a:buSzTx/>
              <a:buFont typeface="Arial" panose="020B0604020202020204" pitchFamily="34" charset="0"/>
              <a:buChar char="•"/>
              <a:tabLst/>
              <a:defRPr sz="36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685800" marR="0" indent="-228600" algn="l" defTabSz="914400" rtl="0" eaLnBrk="1" fontAlgn="auto" latinLnBrk="0" hangingPunct="1">
              <a:lnSpc>
                <a:spcPct val="90000"/>
              </a:lnSpc>
              <a:spcBef>
                <a:spcPts val="500"/>
              </a:spcBef>
              <a:spcAft>
                <a:spcPts val="0"/>
              </a:spcAft>
              <a:buClr>
                <a:srgbClr val="BBD151"/>
              </a:buClr>
              <a:buSzTx/>
              <a:buFont typeface="Arial" panose="020B0604020202020204" pitchFamily="34" charset="0"/>
              <a:buChar char="•"/>
              <a:tabLst/>
              <a:defRPr sz="32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914400" rtl="0" eaLnBrk="1" fontAlgn="auto" latinLnBrk="0" hangingPunct="1">
              <a:lnSpc>
                <a:spcPct val="90000"/>
              </a:lnSpc>
              <a:spcBef>
                <a:spcPts val="500"/>
              </a:spcBef>
              <a:spcAft>
                <a:spcPts val="0"/>
              </a:spcAft>
              <a:buClr>
                <a:srgbClr val="FDAF17"/>
              </a:buClr>
              <a:buSzTx/>
              <a:buFont typeface="Arial" panose="020B0604020202020204" pitchFamily="34" charset="0"/>
              <a:buChar char="•"/>
              <a:tabLst/>
              <a:defRPr sz="2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914400" rtl="0" eaLnBrk="1" fontAlgn="auto" latinLnBrk="0" hangingPunct="1">
              <a:lnSpc>
                <a:spcPct val="90000"/>
              </a:lnSpc>
              <a:spcBef>
                <a:spcPts val="500"/>
              </a:spcBef>
              <a:spcAft>
                <a:spcPts val="0"/>
              </a:spcAft>
              <a:buClr>
                <a:srgbClr val="FDAF18"/>
              </a:buClr>
              <a:buSzTx/>
              <a:buFont typeface="Arial" panose="020B0604020202020204" pitchFamily="34" charset="0"/>
              <a:buChar char="•"/>
              <a:tabLst/>
              <a:defRPr sz="24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914400" rtl="0" eaLnBrk="1" fontAlgn="auto" latinLnBrk="0" hangingPunct="1">
              <a:lnSpc>
                <a:spcPct val="90000"/>
              </a:lnSpc>
              <a:spcBef>
                <a:spcPts val="500"/>
              </a:spcBef>
              <a:spcAft>
                <a:spcPts val="0"/>
              </a:spcAft>
              <a:buClr>
                <a:srgbClr val="FDAF18"/>
              </a:buClr>
              <a:buSzTx/>
              <a:buFont typeface="Arial" panose="020B0604020202020204" pitchFamily="34" charset="0"/>
              <a:buChar char="•"/>
              <a:tabLst/>
              <a:defRPr sz="24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2"/>
              </a:spcBef>
              <a:buFont typeface="Wingdings" panose="05000000000000000000" pitchFamily="2" charset="2"/>
              <a:buChar char="v"/>
            </a:pPr>
            <a:r>
              <a:rPr lang="en-GB" sz="1975" dirty="0">
                <a:solidFill>
                  <a:schemeClr val="tx1">
                    <a:lumMod val="50000"/>
                    <a:lumOff val="50000"/>
                  </a:schemeClr>
                </a:solidFill>
              </a:rPr>
              <a:t>Business boundaries:</a:t>
            </a:r>
          </a:p>
          <a:p>
            <a:pPr lvl="1">
              <a:spcBef>
                <a:spcPts val="402"/>
              </a:spcBef>
              <a:buFont typeface="Wingdings" panose="05000000000000000000" pitchFamily="2" charset="2"/>
              <a:buChar char="v"/>
            </a:pPr>
            <a:r>
              <a:rPr lang="en-GB" sz="1671" dirty="0">
                <a:solidFill>
                  <a:schemeClr val="tx1">
                    <a:lumMod val="50000"/>
                    <a:lumOff val="50000"/>
                  </a:schemeClr>
                </a:solidFill>
              </a:rPr>
              <a:t>Product</a:t>
            </a:r>
          </a:p>
          <a:p>
            <a:pPr>
              <a:spcBef>
                <a:spcPts val="402"/>
              </a:spcBef>
              <a:buFont typeface="Wingdings" panose="05000000000000000000" pitchFamily="2" charset="2"/>
              <a:buChar char="v"/>
            </a:pPr>
            <a:r>
              <a:rPr lang="en-GB" sz="1975" dirty="0">
                <a:solidFill>
                  <a:schemeClr val="tx1">
                    <a:lumMod val="50000"/>
                    <a:lumOff val="50000"/>
                  </a:schemeClr>
                </a:solidFill>
              </a:rPr>
              <a:t>Material issues:</a:t>
            </a:r>
          </a:p>
          <a:p>
            <a:pPr lvl="1">
              <a:spcBef>
                <a:spcPts val="402"/>
              </a:spcBef>
              <a:buFont typeface="Wingdings" panose="05000000000000000000" pitchFamily="2" charset="2"/>
              <a:buChar char="v"/>
            </a:pPr>
            <a:r>
              <a:rPr lang="en-GB" sz="1671" dirty="0">
                <a:solidFill>
                  <a:schemeClr val="tx1">
                    <a:lumMod val="50000"/>
                    <a:lumOff val="50000"/>
                  </a:schemeClr>
                </a:solidFill>
              </a:rPr>
              <a:t>Productivity</a:t>
            </a:r>
          </a:p>
          <a:p>
            <a:pPr lvl="1">
              <a:spcBef>
                <a:spcPts val="402"/>
              </a:spcBef>
              <a:buFont typeface="Wingdings" panose="05000000000000000000" pitchFamily="2" charset="2"/>
              <a:buChar char="v"/>
            </a:pPr>
            <a:r>
              <a:rPr lang="en-GB" sz="1671" dirty="0">
                <a:solidFill>
                  <a:schemeClr val="tx1">
                    <a:lumMod val="50000"/>
                    <a:lumOff val="50000"/>
                  </a:schemeClr>
                </a:solidFill>
              </a:rPr>
              <a:t>Water</a:t>
            </a:r>
          </a:p>
          <a:p>
            <a:pPr lvl="1">
              <a:spcBef>
                <a:spcPts val="402"/>
              </a:spcBef>
              <a:buFont typeface="Wingdings" panose="05000000000000000000" pitchFamily="2" charset="2"/>
              <a:buChar char="v"/>
            </a:pPr>
            <a:r>
              <a:rPr lang="en-GB" sz="1671" dirty="0">
                <a:solidFill>
                  <a:schemeClr val="tx1">
                    <a:lumMod val="50000"/>
                    <a:lumOff val="50000"/>
                  </a:schemeClr>
                </a:solidFill>
              </a:rPr>
              <a:t>Soil</a:t>
            </a:r>
          </a:p>
          <a:p>
            <a:pPr lvl="1">
              <a:spcBef>
                <a:spcPts val="402"/>
              </a:spcBef>
              <a:buFont typeface="Wingdings" panose="05000000000000000000" pitchFamily="2" charset="2"/>
              <a:buChar char="v"/>
            </a:pPr>
            <a:r>
              <a:rPr lang="en-GB" sz="1671" dirty="0">
                <a:solidFill>
                  <a:schemeClr val="tx1">
                    <a:lumMod val="50000"/>
                    <a:lumOff val="50000"/>
                  </a:schemeClr>
                </a:solidFill>
              </a:rPr>
              <a:t>Temperature</a:t>
            </a:r>
          </a:p>
          <a:p>
            <a:pPr>
              <a:spcBef>
                <a:spcPts val="402"/>
              </a:spcBef>
              <a:buFont typeface="Wingdings" panose="05000000000000000000" pitchFamily="2" charset="2"/>
              <a:buChar char="v"/>
            </a:pPr>
            <a:r>
              <a:rPr lang="en-GB" sz="1975" dirty="0">
                <a:solidFill>
                  <a:schemeClr val="tx1">
                    <a:lumMod val="50000"/>
                    <a:lumOff val="50000"/>
                  </a:schemeClr>
                </a:solidFill>
              </a:rPr>
              <a:t>Methodological approach</a:t>
            </a:r>
          </a:p>
          <a:p>
            <a:pPr lvl="1">
              <a:spcBef>
                <a:spcPts val="402"/>
              </a:spcBef>
              <a:buFont typeface="Wingdings" panose="05000000000000000000" pitchFamily="2" charset="2"/>
              <a:buChar char="v"/>
            </a:pPr>
            <a:r>
              <a:rPr lang="en-GB" sz="1671" dirty="0">
                <a:solidFill>
                  <a:schemeClr val="tx1">
                    <a:lumMod val="50000"/>
                    <a:lumOff val="50000"/>
                  </a:schemeClr>
                </a:solidFill>
              </a:rPr>
              <a:t>Quantitative, qualitative and monetary</a:t>
            </a:r>
          </a:p>
          <a:p>
            <a:pPr>
              <a:spcBef>
                <a:spcPts val="402"/>
              </a:spcBef>
              <a:buFont typeface="Wingdings" panose="05000000000000000000" pitchFamily="2" charset="2"/>
              <a:buChar char="v"/>
            </a:pPr>
            <a:r>
              <a:rPr lang="en-GB" sz="1975" dirty="0">
                <a:solidFill>
                  <a:schemeClr val="tx1">
                    <a:lumMod val="50000"/>
                    <a:lumOff val="50000"/>
                  </a:schemeClr>
                </a:solidFill>
              </a:rPr>
              <a:t>Result</a:t>
            </a:r>
          </a:p>
          <a:p>
            <a:pPr lvl="1">
              <a:spcBef>
                <a:spcPts val="402"/>
              </a:spcBef>
              <a:buFont typeface="Wingdings" panose="05000000000000000000" pitchFamily="2" charset="2"/>
              <a:buChar char="v"/>
            </a:pPr>
            <a:r>
              <a:rPr lang="en-GB" sz="1671" dirty="0">
                <a:solidFill>
                  <a:schemeClr val="tx1">
                    <a:lumMod val="50000"/>
                    <a:lumOff val="50000"/>
                  </a:schemeClr>
                </a:solidFill>
              </a:rPr>
              <a:t>Farmer productivity </a:t>
            </a:r>
            <a:r>
              <a:rPr lang="en-GB" sz="1671" dirty="0">
                <a:solidFill>
                  <a:schemeClr val="tx1">
                    <a:lumMod val="50000"/>
                    <a:lumOff val="50000"/>
                  </a:schemeClr>
                </a:solidFill>
                <a:latin typeface="Wingdings 3" panose="05040102010807070707" pitchFamily="18" charset="2"/>
              </a:rPr>
              <a:t>h</a:t>
            </a:r>
            <a:r>
              <a:rPr lang="en-GB" sz="1671" dirty="0">
                <a:solidFill>
                  <a:schemeClr val="tx1">
                    <a:lumMod val="50000"/>
                    <a:lumOff val="50000"/>
                  </a:schemeClr>
                </a:solidFill>
              </a:rPr>
              <a:t>28%</a:t>
            </a:r>
          </a:p>
          <a:p>
            <a:pPr lvl="1">
              <a:spcBef>
                <a:spcPts val="402"/>
              </a:spcBef>
              <a:buFont typeface="Wingdings" panose="05000000000000000000" pitchFamily="2" charset="2"/>
              <a:buChar char="v"/>
            </a:pPr>
            <a:r>
              <a:rPr lang="en-GB" sz="1671" dirty="0">
                <a:solidFill>
                  <a:schemeClr val="tx1">
                    <a:lumMod val="50000"/>
                    <a:lumOff val="50000"/>
                  </a:schemeClr>
                </a:solidFill>
              </a:rPr>
              <a:t>Water use </a:t>
            </a:r>
            <a:r>
              <a:rPr lang="en-GB" sz="1671" dirty="0">
                <a:solidFill>
                  <a:schemeClr val="tx1">
                    <a:lumMod val="50000"/>
                    <a:lumOff val="50000"/>
                  </a:schemeClr>
                </a:solidFill>
                <a:latin typeface="Wingdings 3" panose="05040102010807070707" pitchFamily="18" charset="2"/>
              </a:rPr>
              <a:t>i</a:t>
            </a:r>
            <a:r>
              <a:rPr lang="en-GB" sz="1671" dirty="0">
                <a:solidFill>
                  <a:schemeClr val="tx1">
                    <a:lumMod val="50000"/>
                    <a:lumOff val="50000"/>
                  </a:schemeClr>
                </a:solidFill>
              </a:rPr>
              <a:t>28 billion litres</a:t>
            </a:r>
          </a:p>
          <a:p>
            <a:pPr>
              <a:spcBef>
                <a:spcPts val="402"/>
              </a:spcBef>
              <a:buFont typeface="Wingdings" panose="05000000000000000000" pitchFamily="2" charset="2"/>
              <a:buChar char="v"/>
            </a:pPr>
            <a:r>
              <a:rPr lang="en-GB" sz="1671" dirty="0">
                <a:solidFill>
                  <a:schemeClr val="tx1">
                    <a:lumMod val="50000"/>
                    <a:lumOff val="50000"/>
                  </a:schemeClr>
                </a:solidFill>
              </a:rPr>
              <a:t>Integrated in the business</a:t>
            </a:r>
          </a:p>
          <a:p>
            <a:pPr>
              <a:spcBef>
                <a:spcPts val="402"/>
              </a:spcBef>
              <a:buFont typeface="Wingdings" panose="05000000000000000000" pitchFamily="2" charset="2"/>
              <a:buChar char="v"/>
            </a:pPr>
            <a:endParaRPr lang="en-GB" sz="1671" dirty="0">
              <a:solidFill>
                <a:schemeClr val="tx1">
                  <a:lumMod val="50000"/>
                  <a:lumOff val="5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819" y="1811512"/>
            <a:ext cx="1941019" cy="820613"/>
          </a:xfrm>
          <a:prstGeom prst="rect">
            <a:avLst/>
          </a:prstGeom>
          <a:solidFill>
            <a:schemeClr val="bg1"/>
          </a:solidFill>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735" y="7318390"/>
            <a:ext cx="3039322" cy="547076"/>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4249" y="7318390"/>
            <a:ext cx="2293775" cy="54707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5527" y="7181621"/>
            <a:ext cx="1941019" cy="820613"/>
          </a:xfrm>
          <a:prstGeom prst="rect">
            <a:avLst/>
          </a:prstGeom>
          <a:solidFill>
            <a:schemeClr val="bg1"/>
          </a:solidFill>
        </p:spPr>
      </p:pic>
    </p:spTree>
    <p:extLst>
      <p:ext uri="{BB962C8B-B14F-4D97-AF65-F5344CB8AC3E}">
        <p14:creationId xmlns:p14="http://schemas.microsoft.com/office/powerpoint/2010/main" val="24859929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838962" y="2530872"/>
            <a:ext cx="5580792" cy="5473062"/>
          </a:xfrm>
        </p:spPr>
        <p:txBody>
          <a:bodyPr>
            <a:noAutofit/>
          </a:bodyPr>
          <a:lstStyle/>
          <a:p>
            <a:pPr>
              <a:buClr>
                <a:schemeClr val="accent4"/>
              </a:buClr>
              <a:buFont typeface="Wingdings" panose="05000000000000000000" pitchFamily="2" charset="2"/>
              <a:buChar char="v"/>
            </a:pPr>
            <a:r>
              <a:rPr lang="en-GB" sz="1975" dirty="0"/>
              <a:t>Decision Shell wanted to influence: </a:t>
            </a:r>
          </a:p>
          <a:p>
            <a:pPr lvl="1">
              <a:buClr>
                <a:schemeClr val="accent6"/>
              </a:buClr>
              <a:buFont typeface="Wingdings" panose="05000000000000000000" pitchFamily="2" charset="2"/>
              <a:buChar char="v"/>
            </a:pPr>
            <a:r>
              <a:rPr lang="en-GB" sz="1671" dirty="0"/>
              <a:t>Test if accounting for NC can lead to reduced business risk, enhanced growth and improved return on investment</a:t>
            </a:r>
          </a:p>
          <a:p>
            <a:pPr lvl="1">
              <a:buClr>
                <a:schemeClr val="accent6"/>
              </a:buClr>
              <a:buFont typeface="Wingdings" panose="05000000000000000000" pitchFamily="2" charset="2"/>
              <a:buChar char="v"/>
            </a:pPr>
            <a:endParaRPr lang="en-GB" sz="608" dirty="0"/>
          </a:p>
          <a:p>
            <a:pPr>
              <a:buClr>
                <a:schemeClr val="accent4"/>
              </a:buClr>
              <a:buFont typeface="Wingdings" panose="05000000000000000000" pitchFamily="2" charset="2"/>
              <a:buChar char="v"/>
            </a:pPr>
            <a:r>
              <a:rPr lang="en-GB" sz="1975" dirty="0"/>
              <a:t>Business application:</a:t>
            </a:r>
          </a:p>
          <a:p>
            <a:pPr lvl="1">
              <a:buClr>
                <a:schemeClr val="accent6"/>
              </a:buClr>
              <a:buFont typeface="Wingdings" panose="05000000000000000000" pitchFamily="2" charset="2"/>
              <a:buChar char="v"/>
            </a:pPr>
            <a:r>
              <a:rPr lang="en-GB" sz="1671" dirty="0"/>
              <a:t>Assess risks &amp; opportunities</a:t>
            </a:r>
          </a:p>
          <a:p>
            <a:pPr lvl="1">
              <a:buClr>
                <a:schemeClr val="accent6"/>
              </a:buClr>
              <a:buFont typeface="Wingdings" panose="05000000000000000000" pitchFamily="2" charset="2"/>
              <a:buChar char="v"/>
            </a:pPr>
            <a:r>
              <a:rPr lang="en-GB" sz="1671" dirty="0"/>
              <a:t>Communicate internally</a:t>
            </a:r>
          </a:p>
          <a:p>
            <a:pPr lvl="2">
              <a:buClr>
                <a:schemeClr val="accent6"/>
              </a:buClr>
              <a:buFont typeface="Wingdings" panose="05000000000000000000" pitchFamily="2" charset="2"/>
              <a:buChar char="v"/>
            </a:pPr>
            <a:endParaRPr lang="en-GB" sz="608" dirty="0"/>
          </a:p>
          <a:p>
            <a:pPr>
              <a:buClr>
                <a:schemeClr val="accent4"/>
              </a:buClr>
              <a:buFont typeface="Wingdings" panose="05000000000000000000" pitchFamily="2" charset="2"/>
              <a:buChar char="v"/>
            </a:pPr>
            <a:r>
              <a:rPr lang="en-GB" sz="1975" dirty="0"/>
              <a:t>Impacts and dependencies:</a:t>
            </a:r>
          </a:p>
          <a:p>
            <a:pPr lvl="1">
              <a:buClr>
                <a:schemeClr val="accent6"/>
              </a:buClr>
              <a:buFont typeface="Wingdings" panose="05000000000000000000" pitchFamily="2" charset="2"/>
              <a:buChar char="v"/>
            </a:pPr>
            <a:r>
              <a:rPr lang="en-GB" sz="1671" dirty="0"/>
              <a:t>Value of water in catchment &amp; downstream (i.e. value at at risk) </a:t>
            </a:r>
          </a:p>
          <a:p>
            <a:pPr lvl="1">
              <a:buClr>
                <a:schemeClr val="accent6"/>
              </a:buClr>
              <a:buFont typeface="Wingdings" panose="05000000000000000000" pitchFamily="2" charset="2"/>
              <a:buChar char="v"/>
            </a:pPr>
            <a:r>
              <a:rPr lang="en-GB" sz="1671" dirty="0"/>
              <a:t>Water dependency</a:t>
            </a:r>
          </a:p>
          <a:p>
            <a:pPr lvl="1">
              <a:buClr>
                <a:schemeClr val="accent6"/>
              </a:buClr>
              <a:buFont typeface="Wingdings" panose="05000000000000000000" pitchFamily="2" charset="2"/>
              <a:buChar char="v"/>
            </a:pPr>
            <a:endParaRPr lang="en-GB" sz="608" dirty="0"/>
          </a:p>
          <a:p>
            <a:pPr>
              <a:buClr>
                <a:schemeClr val="accent4"/>
              </a:buClr>
              <a:buFont typeface="Wingdings" panose="05000000000000000000" pitchFamily="2" charset="2"/>
              <a:buChar char="v"/>
            </a:pPr>
            <a:r>
              <a:rPr lang="en-GB" sz="1975" dirty="0"/>
              <a:t>Business boundaries:</a:t>
            </a:r>
          </a:p>
          <a:p>
            <a:pPr lvl="1">
              <a:buClr>
                <a:schemeClr val="accent6"/>
              </a:buClr>
              <a:buFont typeface="Wingdings" panose="05000000000000000000" pitchFamily="2" charset="2"/>
              <a:buChar char="v"/>
            </a:pPr>
            <a:r>
              <a:rPr lang="en-GB" sz="1671" dirty="0"/>
              <a:t>Direct operations – 2 downstream assets</a:t>
            </a:r>
          </a:p>
          <a:p>
            <a:pPr lvl="1">
              <a:buClr>
                <a:schemeClr val="accent6"/>
              </a:buClr>
              <a:buFont typeface="Wingdings" panose="05000000000000000000" pitchFamily="2" charset="2"/>
              <a:buChar char="v"/>
            </a:pPr>
            <a:endParaRPr lang="en-GB" sz="608" dirty="0"/>
          </a:p>
          <a:p>
            <a:pPr>
              <a:buClr>
                <a:schemeClr val="accent4"/>
              </a:buClr>
              <a:buFont typeface="Wingdings" panose="05000000000000000000" pitchFamily="2" charset="2"/>
              <a:buChar char="v"/>
            </a:pPr>
            <a:r>
              <a:rPr lang="en-GB" sz="1975" dirty="0"/>
              <a:t>Material issues:</a:t>
            </a:r>
          </a:p>
          <a:p>
            <a:pPr lvl="1">
              <a:buClr>
                <a:schemeClr val="accent6"/>
              </a:buClr>
              <a:buFont typeface="Wingdings" panose="05000000000000000000" pitchFamily="2" charset="2"/>
              <a:buChar char="v"/>
            </a:pPr>
            <a:r>
              <a:rPr lang="en-GB" sz="1671" dirty="0"/>
              <a:t>Water (and associated values e.g. angling, property values, biodiversity) </a:t>
            </a:r>
          </a:p>
          <a:p>
            <a:pPr lvl="1">
              <a:buClr>
                <a:schemeClr val="accent6"/>
              </a:buClr>
              <a:buFont typeface="Wingdings" panose="05000000000000000000" pitchFamily="2" charset="2"/>
              <a:buChar char="v"/>
            </a:pPr>
            <a:endParaRPr lang="en-GB" sz="1671" dirty="0">
              <a:solidFill>
                <a:schemeClr val="tx1">
                  <a:lumMod val="50000"/>
                  <a:lumOff val="50000"/>
                </a:schemeClr>
              </a:solidFill>
            </a:endParaRPr>
          </a:p>
          <a:p>
            <a:pPr lvl="1">
              <a:buClr>
                <a:schemeClr val="accent6"/>
              </a:buClr>
              <a:buFont typeface="Wingdings" panose="05000000000000000000" pitchFamily="2" charset="2"/>
              <a:buChar char="v"/>
            </a:pPr>
            <a:endParaRPr lang="en-GB" sz="1671" dirty="0">
              <a:solidFill>
                <a:schemeClr val="tx1">
                  <a:lumMod val="50000"/>
                  <a:lumOff val="50000"/>
                </a:schemeClr>
              </a:solidFill>
            </a:endParaRPr>
          </a:p>
          <a:p>
            <a:pPr>
              <a:buFont typeface="Wingdings" panose="05000000000000000000" pitchFamily="2" charset="2"/>
              <a:buChar char="v"/>
            </a:pPr>
            <a:endParaRPr lang="en-GB" sz="1671" dirty="0">
              <a:solidFill>
                <a:schemeClr val="tx1">
                  <a:lumMod val="50000"/>
                  <a:lumOff val="50000"/>
                </a:schemeClr>
              </a:solidFill>
            </a:endParaRPr>
          </a:p>
          <a:p>
            <a:pPr>
              <a:buFont typeface="Wingdings" panose="05000000000000000000" pitchFamily="2" charset="2"/>
              <a:buChar char="v"/>
            </a:pPr>
            <a:endParaRPr lang="en-GB" sz="1671" dirty="0">
              <a:solidFill>
                <a:schemeClr val="tx1">
                  <a:lumMod val="50000"/>
                  <a:lumOff val="50000"/>
                </a:schemeClr>
              </a:solidFill>
            </a:endParaRPr>
          </a:p>
          <a:p>
            <a:pPr>
              <a:buFont typeface="Wingdings" panose="05000000000000000000" pitchFamily="2" charset="2"/>
              <a:buChar char="v"/>
            </a:pPr>
            <a:endParaRPr lang="en-GB" sz="1671" dirty="0">
              <a:solidFill>
                <a:schemeClr val="tx1">
                  <a:lumMod val="50000"/>
                  <a:lumOff val="50000"/>
                </a:schemeClr>
              </a:solidFill>
            </a:endParaRPr>
          </a:p>
          <a:p>
            <a:pPr>
              <a:buFont typeface="Wingdings" panose="05000000000000000000" pitchFamily="2" charset="2"/>
              <a:buChar char="v"/>
            </a:pPr>
            <a:endParaRPr lang="en-GB" sz="1671" dirty="0">
              <a:solidFill>
                <a:schemeClr val="tx1">
                  <a:lumMod val="50000"/>
                  <a:lumOff val="50000"/>
                </a:schemeClr>
              </a:solidFill>
            </a:endParaRPr>
          </a:p>
          <a:p>
            <a:pPr>
              <a:buFont typeface="Wingdings" panose="05000000000000000000" pitchFamily="2" charset="2"/>
              <a:buChar char="v"/>
            </a:pPr>
            <a:endParaRPr lang="en-GB" sz="1671" dirty="0">
              <a:solidFill>
                <a:schemeClr val="tx1">
                  <a:lumMod val="50000"/>
                  <a:lumOff val="50000"/>
                </a:schemeClr>
              </a:solidFill>
            </a:endParaRPr>
          </a:p>
          <a:p>
            <a:pPr>
              <a:buFont typeface="Wingdings" panose="05000000000000000000" pitchFamily="2" charset="2"/>
              <a:buChar char="v"/>
            </a:pPr>
            <a:endParaRPr lang="en-GB" sz="1671" dirty="0">
              <a:solidFill>
                <a:schemeClr val="tx1">
                  <a:lumMod val="50000"/>
                  <a:lumOff val="50000"/>
                </a:schemeClr>
              </a:solidFill>
            </a:endParaRPr>
          </a:p>
        </p:txBody>
      </p:sp>
      <p:sp>
        <p:nvSpPr>
          <p:cNvPr id="10" name="Content Placeholder 2"/>
          <p:cNvSpPr txBox="1">
            <a:spLocks/>
          </p:cNvSpPr>
          <p:nvPr/>
        </p:nvSpPr>
        <p:spPr>
          <a:xfrm>
            <a:off x="7200900" y="1655452"/>
            <a:ext cx="5361936" cy="6784492"/>
          </a:xfrm>
          <a:prstGeom prst="rect">
            <a:avLst/>
          </a:prstGeom>
        </p:spPr>
        <p:txBody>
          <a:bodyPr vert="horz" lIns="138958" tIns="69478" rIns="138958" bIns="69478" rtlCol="0">
            <a:noAutofit/>
          </a:bodyPr>
          <a:lstStyle>
            <a:lvl1pPr marL="228600" marR="0" indent="-228600" algn="l" defTabSz="914400" rtl="0" eaLnBrk="1" fontAlgn="auto" latinLnBrk="0" hangingPunct="1">
              <a:lnSpc>
                <a:spcPct val="90000"/>
              </a:lnSpc>
              <a:spcBef>
                <a:spcPts val="1000"/>
              </a:spcBef>
              <a:spcAft>
                <a:spcPts val="0"/>
              </a:spcAft>
              <a:buClr>
                <a:srgbClr val="16C0F3"/>
              </a:buClr>
              <a:buSzTx/>
              <a:buFont typeface="Arial" panose="020B0604020202020204" pitchFamily="34" charset="0"/>
              <a:buChar char="•"/>
              <a:tabLst/>
              <a:defRPr sz="36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685800" marR="0" indent="-228600" algn="l" defTabSz="914400" rtl="0" eaLnBrk="1" fontAlgn="auto" latinLnBrk="0" hangingPunct="1">
              <a:lnSpc>
                <a:spcPct val="90000"/>
              </a:lnSpc>
              <a:spcBef>
                <a:spcPts val="500"/>
              </a:spcBef>
              <a:spcAft>
                <a:spcPts val="0"/>
              </a:spcAft>
              <a:buClr>
                <a:srgbClr val="BBD151"/>
              </a:buClr>
              <a:buSzTx/>
              <a:buFont typeface="Arial" panose="020B0604020202020204" pitchFamily="34" charset="0"/>
              <a:buChar char="•"/>
              <a:tabLst/>
              <a:defRPr sz="32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marR="0" indent="-228600" algn="l" defTabSz="914400" rtl="0" eaLnBrk="1" fontAlgn="auto" latinLnBrk="0" hangingPunct="1">
              <a:lnSpc>
                <a:spcPct val="90000"/>
              </a:lnSpc>
              <a:spcBef>
                <a:spcPts val="500"/>
              </a:spcBef>
              <a:spcAft>
                <a:spcPts val="0"/>
              </a:spcAft>
              <a:buClr>
                <a:srgbClr val="FDAF17"/>
              </a:buClr>
              <a:buSzTx/>
              <a:buFont typeface="Arial" panose="020B0604020202020204" pitchFamily="34" charset="0"/>
              <a:buChar char="•"/>
              <a:tabLst/>
              <a:defRPr sz="2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marR="0" indent="-228600" algn="l" defTabSz="914400" rtl="0" eaLnBrk="1" fontAlgn="auto" latinLnBrk="0" hangingPunct="1">
              <a:lnSpc>
                <a:spcPct val="90000"/>
              </a:lnSpc>
              <a:spcBef>
                <a:spcPts val="500"/>
              </a:spcBef>
              <a:spcAft>
                <a:spcPts val="0"/>
              </a:spcAft>
              <a:buClr>
                <a:srgbClr val="FDAF18"/>
              </a:buClr>
              <a:buSzTx/>
              <a:buFont typeface="Arial" panose="020B0604020202020204" pitchFamily="34" charset="0"/>
              <a:buChar char="•"/>
              <a:tabLst/>
              <a:defRPr sz="24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marR="0" indent="-228600" algn="l" defTabSz="914400" rtl="0" eaLnBrk="1" fontAlgn="auto" latinLnBrk="0" hangingPunct="1">
              <a:lnSpc>
                <a:spcPct val="90000"/>
              </a:lnSpc>
              <a:spcBef>
                <a:spcPts val="500"/>
              </a:spcBef>
              <a:spcAft>
                <a:spcPts val="0"/>
              </a:spcAft>
              <a:buClr>
                <a:srgbClr val="FDAF18"/>
              </a:buClr>
              <a:buSzTx/>
              <a:buFont typeface="Arial" panose="020B0604020202020204" pitchFamily="34" charset="0"/>
              <a:buChar char="•"/>
              <a:tabLst/>
              <a:defRPr sz="24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2"/>
              </a:spcBef>
              <a:buFont typeface="Wingdings" panose="05000000000000000000" pitchFamily="2" charset="2"/>
              <a:buChar char="v"/>
            </a:pPr>
            <a:r>
              <a:rPr lang="en-GB" sz="1975" dirty="0">
                <a:solidFill>
                  <a:srgbClr val="000000"/>
                </a:solidFill>
              </a:rPr>
              <a:t>Methodological approach:</a:t>
            </a:r>
          </a:p>
          <a:p>
            <a:pPr lvl="1">
              <a:spcBef>
                <a:spcPts val="402"/>
              </a:spcBef>
              <a:buFont typeface="Wingdings" panose="05000000000000000000" pitchFamily="2" charset="2"/>
              <a:buChar char="v"/>
            </a:pPr>
            <a:r>
              <a:rPr lang="en-GB" sz="1671" dirty="0">
                <a:solidFill>
                  <a:srgbClr val="000000"/>
                </a:solidFill>
              </a:rPr>
              <a:t>Sustain Value &amp; PwC developed initial method</a:t>
            </a:r>
          </a:p>
          <a:p>
            <a:pPr lvl="1">
              <a:spcBef>
                <a:spcPts val="402"/>
              </a:spcBef>
              <a:buFont typeface="Wingdings" panose="05000000000000000000" pitchFamily="2" charset="2"/>
              <a:buChar char="v"/>
            </a:pPr>
            <a:r>
              <a:rPr lang="en-GB" sz="1671" dirty="0">
                <a:solidFill>
                  <a:srgbClr val="000000"/>
                </a:solidFill>
              </a:rPr>
              <a:t>Private cost – Ave cost/m2</a:t>
            </a:r>
          </a:p>
          <a:p>
            <a:pPr lvl="1">
              <a:spcBef>
                <a:spcPts val="402"/>
              </a:spcBef>
              <a:buFont typeface="Wingdings" panose="05000000000000000000" pitchFamily="2" charset="2"/>
              <a:buChar char="v"/>
            </a:pPr>
            <a:r>
              <a:rPr lang="en-GB" sz="1671" dirty="0">
                <a:solidFill>
                  <a:srgbClr val="000000"/>
                </a:solidFill>
              </a:rPr>
              <a:t>Private value – Effect on production &amp; replacement cost/m2</a:t>
            </a:r>
          </a:p>
          <a:p>
            <a:pPr lvl="1">
              <a:spcBef>
                <a:spcPts val="402"/>
              </a:spcBef>
              <a:buFont typeface="Wingdings" panose="05000000000000000000" pitchFamily="2" charset="2"/>
              <a:buChar char="v"/>
            </a:pPr>
            <a:r>
              <a:rPr lang="en-GB" sz="1671" dirty="0">
                <a:solidFill>
                  <a:srgbClr val="000000"/>
                </a:solidFill>
              </a:rPr>
              <a:t>Public value – Total economic value using value transfer /m2</a:t>
            </a:r>
          </a:p>
          <a:p>
            <a:pPr lvl="1">
              <a:spcBef>
                <a:spcPts val="402"/>
              </a:spcBef>
              <a:buFont typeface="Wingdings" panose="05000000000000000000" pitchFamily="2" charset="2"/>
              <a:buChar char="v"/>
            </a:pPr>
            <a:endParaRPr lang="en-GB" sz="608" dirty="0">
              <a:solidFill>
                <a:srgbClr val="000000"/>
              </a:solidFill>
            </a:endParaRPr>
          </a:p>
          <a:p>
            <a:pPr>
              <a:spcBef>
                <a:spcPts val="402"/>
              </a:spcBef>
              <a:buFont typeface="Wingdings" panose="05000000000000000000" pitchFamily="2" charset="2"/>
              <a:buChar char="v"/>
            </a:pPr>
            <a:r>
              <a:rPr lang="en-GB" sz="1975" dirty="0">
                <a:solidFill>
                  <a:srgbClr val="000000"/>
                </a:solidFill>
              </a:rPr>
              <a:t>Result:</a:t>
            </a:r>
          </a:p>
          <a:p>
            <a:pPr marL="694814" lvl="1" indent="0">
              <a:spcBef>
                <a:spcPts val="402"/>
              </a:spcBef>
              <a:buNone/>
            </a:pPr>
            <a:endParaRPr lang="en-GB" sz="1671" dirty="0">
              <a:solidFill>
                <a:schemeClr val="tx1">
                  <a:lumMod val="50000"/>
                  <a:lumOff val="50000"/>
                </a:schemeClr>
              </a:solidFill>
            </a:endParaRPr>
          </a:p>
          <a:p>
            <a:pPr lvl="1">
              <a:spcBef>
                <a:spcPts val="402"/>
              </a:spcBef>
              <a:buFont typeface="Wingdings" panose="05000000000000000000" pitchFamily="2" charset="2"/>
              <a:buChar char="v"/>
            </a:pPr>
            <a:endParaRPr lang="en-GB" sz="1671" dirty="0">
              <a:solidFill>
                <a:schemeClr val="tx1">
                  <a:lumMod val="50000"/>
                  <a:lumOff val="50000"/>
                </a:schemeClr>
              </a:solidFill>
            </a:endParaRPr>
          </a:p>
          <a:p>
            <a:pPr lvl="1">
              <a:spcBef>
                <a:spcPts val="402"/>
              </a:spcBef>
              <a:buFont typeface="Wingdings" panose="05000000000000000000" pitchFamily="2" charset="2"/>
              <a:buChar char="v"/>
            </a:pPr>
            <a:endParaRPr lang="en-GB" sz="1671" dirty="0">
              <a:solidFill>
                <a:schemeClr val="tx1">
                  <a:lumMod val="50000"/>
                  <a:lumOff val="50000"/>
                </a:schemeClr>
              </a:solidFill>
            </a:endParaRPr>
          </a:p>
          <a:p>
            <a:pPr lvl="1">
              <a:spcBef>
                <a:spcPts val="402"/>
              </a:spcBef>
              <a:buFont typeface="Wingdings" panose="05000000000000000000" pitchFamily="2" charset="2"/>
              <a:buChar char="v"/>
            </a:pPr>
            <a:endParaRPr lang="en-GB" sz="1671" dirty="0">
              <a:solidFill>
                <a:schemeClr val="tx1">
                  <a:lumMod val="50000"/>
                  <a:lumOff val="50000"/>
                </a:schemeClr>
              </a:solidFill>
            </a:endParaRPr>
          </a:p>
          <a:p>
            <a:pPr lvl="1">
              <a:spcBef>
                <a:spcPts val="402"/>
              </a:spcBef>
              <a:buFont typeface="Wingdings" panose="05000000000000000000" pitchFamily="2" charset="2"/>
              <a:buChar char="v"/>
            </a:pPr>
            <a:endParaRPr lang="en-GB" sz="1671" dirty="0">
              <a:solidFill>
                <a:schemeClr val="tx1">
                  <a:lumMod val="50000"/>
                  <a:lumOff val="50000"/>
                </a:schemeClr>
              </a:solidFill>
            </a:endParaRPr>
          </a:p>
          <a:p>
            <a:pPr>
              <a:spcBef>
                <a:spcPts val="402"/>
              </a:spcBef>
              <a:buFont typeface="Wingdings" panose="05000000000000000000" pitchFamily="2" charset="2"/>
              <a:buChar char="v"/>
            </a:pPr>
            <a:r>
              <a:rPr lang="en-GB" sz="1975" dirty="0">
                <a:solidFill>
                  <a:srgbClr val="000000"/>
                </a:solidFill>
              </a:rPr>
              <a:t>Integration in the business:</a:t>
            </a:r>
          </a:p>
          <a:p>
            <a:pPr marL="694814" lvl="1" indent="0">
              <a:spcBef>
                <a:spcPts val="402"/>
              </a:spcBef>
              <a:buNone/>
            </a:pPr>
            <a:r>
              <a:rPr lang="en-GB" sz="1671" dirty="0">
                <a:solidFill>
                  <a:srgbClr val="000000"/>
                </a:solidFill>
              </a:rPr>
              <a:t>Helping inform different assessments:</a:t>
            </a:r>
          </a:p>
          <a:p>
            <a:pPr lvl="1">
              <a:spcBef>
                <a:spcPts val="402"/>
              </a:spcBef>
              <a:buFont typeface="Wingdings" panose="05000000000000000000" pitchFamily="2" charset="2"/>
              <a:buChar char="v"/>
            </a:pPr>
            <a:r>
              <a:rPr lang="en-GB" sz="1671" dirty="0">
                <a:solidFill>
                  <a:srgbClr val="000000"/>
                </a:solidFill>
              </a:rPr>
              <a:t>Opportunities for efficiencies</a:t>
            </a:r>
          </a:p>
          <a:p>
            <a:pPr lvl="1">
              <a:spcBef>
                <a:spcPts val="402"/>
              </a:spcBef>
              <a:buFont typeface="Wingdings" panose="05000000000000000000" pitchFamily="2" charset="2"/>
              <a:buChar char="v"/>
            </a:pPr>
            <a:r>
              <a:rPr lang="en-GB" sz="1671" dirty="0">
                <a:solidFill>
                  <a:srgbClr val="000000"/>
                </a:solidFill>
              </a:rPr>
              <a:t>Scope for reducing impact on public values</a:t>
            </a:r>
            <a:endParaRPr lang="en-US" sz="1671" dirty="0">
              <a:solidFill>
                <a:srgbClr val="000000"/>
              </a:solidFill>
            </a:endParaRPr>
          </a:p>
          <a:p>
            <a:pPr lvl="1">
              <a:spcBef>
                <a:spcPts val="402"/>
              </a:spcBef>
              <a:buFont typeface="Wingdings" panose="05000000000000000000" pitchFamily="2" charset="2"/>
              <a:buChar char="v"/>
            </a:pPr>
            <a:r>
              <a:rPr lang="en-GB" sz="1671" dirty="0">
                <a:solidFill>
                  <a:srgbClr val="000000"/>
                </a:solidFill>
              </a:rPr>
              <a:t>Screening of future projects based on water cost and value</a:t>
            </a:r>
            <a:endParaRPr lang="en-US" sz="1671" dirty="0">
              <a:solidFill>
                <a:srgbClr val="000000"/>
              </a:solidFill>
            </a:endParaRPr>
          </a:p>
          <a:p>
            <a:pPr lvl="1">
              <a:spcBef>
                <a:spcPts val="402"/>
              </a:spcBef>
              <a:buFont typeface="Wingdings" panose="05000000000000000000" pitchFamily="2" charset="2"/>
              <a:buChar char="v"/>
            </a:pPr>
            <a:r>
              <a:rPr lang="en-GB" sz="1671" dirty="0">
                <a:solidFill>
                  <a:srgbClr val="000000"/>
                </a:solidFill>
              </a:rPr>
              <a:t>Asset resilience to </a:t>
            </a:r>
          </a:p>
          <a:p>
            <a:pPr marL="694814" lvl="1" indent="0">
              <a:spcBef>
                <a:spcPts val="402"/>
              </a:spcBef>
              <a:buNone/>
            </a:pPr>
            <a:r>
              <a:rPr lang="en-GB" sz="1671" dirty="0">
                <a:solidFill>
                  <a:srgbClr val="000000"/>
                </a:solidFill>
              </a:rPr>
              <a:t>     increased water cost</a:t>
            </a:r>
          </a:p>
          <a:p>
            <a:pPr lvl="1">
              <a:spcBef>
                <a:spcPts val="402"/>
              </a:spcBef>
              <a:buFont typeface="Wingdings" panose="05000000000000000000" pitchFamily="2" charset="2"/>
              <a:buChar char="v"/>
            </a:pPr>
            <a:r>
              <a:rPr lang="en-GB" sz="1671" dirty="0">
                <a:solidFill>
                  <a:srgbClr val="000000"/>
                </a:solidFill>
              </a:rPr>
              <a:t>Regulation risk assessment </a:t>
            </a:r>
          </a:p>
          <a:p>
            <a:pPr lvl="1">
              <a:spcBef>
                <a:spcPts val="402"/>
              </a:spcBef>
              <a:buFont typeface="Wingdings" panose="05000000000000000000" pitchFamily="2" charset="2"/>
              <a:buChar char="v"/>
            </a:pPr>
            <a:endParaRPr lang="en-GB" sz="1671" dirty="0">
              <a:solidFill>
                <a:schemeClr val="tx1">
                  <a:lumMod val="50000"/>
                  <a:lumOff val="50000"/>
                </a:schemeClr>
              </a:solidFill>
            </a:endParaRPr>
          </a:p>
          <a:p>
            <a:pPr>
              <a:spcBef>
                <a:spcPts val="402"/>
              </a:spcBef>
              <a:buFont typeface="Wingdings" panose="05000000000000000000" pitchFamily="2" charset="2"/>
              <a:buChar char="v"/>
            </a:pPr>
            <a:endParaRPr lang="en-GB" sz="1671" dirty="0">
              <a:solidFill>
                <a:schemeClr val="tx1">
                  <a:lumMod val="50000"/>
                  <a:lumOff val="50000"/>
                </a:schemeClr>
              </a:solidFill>
            </a:endParaRPr>
          </a:p>
        </p:txBody>
      </p:sp>
      <p:sp>
        <p:nvSpPr>
          <p:cNvPr id="17" name="Title 1"/>
          <p:cNvSpPr txBox="1">
            <a:spLocks/>
          </p:cNvSpPr>
          <p:nvPr/>
        </p:nvSpPr>
        <p:spPr>
          <a:xfrm>
            <a:off x="4136937" y="998890"/>
            <a:ext cx="9495012" cy="665708"/>
          </a:xfrm>
          <a:prstGeom prst="rect">
            <a:avLst/>
          </a:prstGeom>
        </p:spPr>
        <p:txBody>
          <a:bodyPr vert="horz" lIns="111883" tIns="55941" rIns="111883" bIns="55941"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US" sz="2583" dirty="0"/>
              <a:t>Shell’s Natural Capital Protocol pilot</a:t>
            </a:r>
          </a:p>
          <a:p>
            <a:r>
              <a:rPr lang="en-US" sz="2583" dirty="0"/>
              <a:t>Water Valuation </a:t>
            </a:r>
          </a:p>
        </p:txBody>
      </p:sp>
      <p:pic>
        <p:nvPicPr>
          <p:cNvPr id="5" name="Picture 7" descr="Shell-2010-Pecten-RGBpc.wmf"/>
          <p:cNvPicPr>
            <a:picLocks noChangeAspect="1"/>
          </p:cNvPicPr>
          <p:nvPr/>
        </p:nvPicPr>
        <p:blipFill>
          <a:blip r:embed="rId3" cstate="screen"/>
          <a:srcRect/>
          <a:stretch>
            <a:fillRect/>
          </a:stretch>
        </p:blipFill>
        <p:spPr bwMode="auto">
          <a:xfrm flipH="1">
            <a:off x="2714383" y="1764881"/>
            <a:ext cx="765990" cy="710553"/>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8514029" y="4281708"/>
            <a:ext cx="4057932" cy="1121961"/>
          </a:xfrm>
          <a:prstGeom prst="rect">
            <a:avLst/>
          </a:prstGeom>
        </p:spPr>
      </p:pic>
      <p:pic>
        <p:nvPicPr>
          <p:cNvPr id="23" name="Picture 22" descr="SVlogo.tif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9136" y="7781574"/>
            <a:ext cx="1313128" cy="743800"/>
          </a:xfrm>
          <a:prstGeom prst="rect">
            <a:avLst/>
          </a:prstGeom>
        </p:spPr>
      </p:pic>
    </p:spTree>
    <p:extLst>
      <p:ext uri="{BB962C8B-B14F-4D97-AF65-F5344CB8AC3E}">
        <p14:creationId xmlns:p14="http://schemas.microsoft.com/office/powerpoint/2010/main" val="42726801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064590" y="3296862"/>
            <a:ext cx="1744064" cy="2477696"/>
          </a:xfrm>
          <a:prstGeom prst="rect">
            <a:avLst/>
          </a:prstGeom>
          <a:ln w="9525" cap="flat">
            <a:solidFill>
              <a:srgbClr val="000000"/>
            </a:solidFill>
            <a:prstDash val="solid"/>
            <a:round/>
          </a:ln>
          <a:effectLst>
            <a:outerShdw blurRad="292100" dist="139700" dir="2700000" rotWithShape="0">
              <a:srgbClr val="333333">
                <a:alpha val="64999"/>
              </a:srgbClr>
            </a:outerShdw>
          </a:effectLst>
        </p:spPr>
      </p:pic>
      <p:sp>
        <p:nvSpPr>
          <p:cNvPr id="3" name="Content Placeholder 2"/>
          <p:cNvSpPr>
            <a:spLocks noGrp="1"/>
          </p:cNvSpPr>
          <p:nvPr>
            <p:ph idx="1"/>
          </p:nvPr>
        </p:nvSpPr>
        <p:spPr>
          <a:xfrm>
            <a:off x="4129698" y="1899209"/>
            <a:ext cx="7769338" cy="5145445"/>
          </a:xfrm>
        </p:spPr>
        <p:txBody>
          <a:bodyPr>
            <a:normAutofit/>
          </a:bodyPr>
          <a:lstStyle/>
          <a:p>
            <a:pPr marL="0" indent="0">
              <a:buNone/>
            </a:pPr>
            <a:endParaRPr lang="en-US" dirty="0"/>
          </a:p>
          <a:p>
            <a:pPr marL="0" indent="0">
              <a:buNone/>
            </a:pPr>
            <a:endParaRPr lang="en-US" sz="2736" dirty="0">
              <a:solidFill>
                <a:schemeClr val="tx1">
                  <a:lumMod val="50000"/>
                  <a:lumOff val="50000"/>
                </a:schemeClr>
              </a:solidFill>
            </a:endParaRPr>
          </a:p>
          <a:p>
            <a:pPr marL="0" indent="0">
              <a:buNone/>
            </a:pPr>
            <a:r>
              <a:rPr lang="en-US" sz="2736" dirty="0">
                <a:solidFill>
                  <a:schemeClr val="tx1">
                    <a:lumMod val="50000"/>
                    <a:lumOff val="50000"/>
                  </a:schemeClr>
                </a:solidFill>
              </a:rPr>
              <a:t>The Program aims to encourage the uptake of the Protocol by business, providing support, materials and shared learning to those applying it</a:t>
            </a:r>
          </a:p>
          <a:p>
            <a:pPr marL="0" indent="0">
              <a:buNone/>
            </a:pPr>
            <a:endParaRPr lang="en-US" sz="2736" dirty="0">
              <a:solidFill>
                <a:schemeClr val="tx1">
                  <a:lumMod val="50000"/>
                  <a:lumOff val="50000"/>
                </a:schemeClr>
              </a:solidFill>
            </a:endParaRPr>
          </a:p>
          <a:p>
            <a:pPr marL="0" indent="0">
              <a:buNone/>
            </a:pPr>
            <a:r>
              <a:rPr lang="en-GB" sz="2736" dirty="0">
                <a:solidFill>
                  <a:schemeClr val="tx1">
                    <a:lumMod val="50000"/>
                    <a:lumOff val="50000"/>
                  </a:schemeClr>
                </a:solidFill>
              </a:rPr>
              <a:t>To join the Protocol Application Program go to </a:t>
            </a:r>
          </a:p>
          <a:p>
            <a:pPr marL="0" indent="0">
              <a:buNone/>
            </a:pPr>
            <a:endParaRPr lang="en-GB" sz="2736" dirty="0">
              <a:solidFill>
                <a:schemeClr val="tx1">
                  <a:lumMod val="50000"/>
                  <a:lumOff val="50000"/>
                </a:schemeClr>
              </a:solidFill>
            </a:endParaRPr>
          </a:p>
          <a:p>
            <a:endParaRPr lang="en-US" dirty="0"/>
          </a:p>
        </p:txBody>
      </p:sp>
      <p:sp>
        <p:nvSpPr>
          <p:cNvPr id="5" name="Rectangle 4"/>
          <p:cNvSpPr/>
          <p:nvPr/>
        </p:nvSpPr>
        <p:spPr>
          <a:xfrm>
            <a:off x="1750578" y="7455099"/>
            <a:ext cx="11081944" cy="466603"/>
          </a:xfrm>
          <a:prstGeom prst="rect">
            <a:avLst/>
          </a:prstGeom>
        </p:spPr>
        <p:txBody>
          <a:bodyPr wrap="none">
            <a:spAutoFit/>
          </a:bodyPr>
          <a:lstStyle/>
          <a:p>
            <a:pPr lvl="0"/>
            <a:r>
              <a:rPr lang="en-US" sz="2432" dirty="0">
                <a:solidFill>
                  <a:schemeClr val="tx1">
                    <a:lumMod val="50000"/>
                    <a:lumOff val="50000"/>
                  </a:schemeClr>
                </a:solidFill>
              </a:rPr>
              <a:t>The Protocol Application Program will be led by CISL on behalf of the Coalition </a:t>
            </a:r>
          </a:p>
        </p:txBody>
      </p:sp>
      <p:sp>
        <p:nvSpPr>
          <p:cNvPr id="6" name="Titre 1"/>
          <p:cNvSpPr txBox="1">
            <a:spLocks/>
          </p:cNvSpPr>
          <p:nvPr/>
        </p:nvSpPr>
        <p:spPr>
          <a:xfrm>
            <a:off x="4136936" y="998890"/>
            <a:ext cx="6675064" cy="767028"/>
          </a:xfrm>
          <a:prstGeom prst="rect">
            <a:avLst/>
          </a:prstGeom>
        </p:spPr>
        <p:txBody>
          <a:bodyPr vert="horz" lIns="111883" tIns="55941" rIns="111883" bIns="55941"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GB" sz="2583" dirty="0"/>
              <a:t>Protocol Application Program</a:t>
            </a:r>
            <a:endParaRPr lang="en-US" sz="2583" dirty="0"/>
          </a:p>
        </p:txBody>
      </p:sp>
      <p:sp>
        <p:nvSpPr>
          <p:cNvPr id="4" name="Rectangle 3"/>
          <p:cNvSpPr/>
          <p:nvPr/>
        </p:nvSpPr>
        <p:spPr>
          <a:xfrm>
            <a:off x="5231208" y="6100344"/>
            <a:ext cx="3700052" cy="466603"/>
          </a:xfrm>
          <a:prstGeom prst="rect">
            <a:avLst/>
          </a:prstGeom>
        </p:spPr>
        <p:txBody>
          <a:bodyPr wrap="none">
            <a:spAutoFit/>
          </a:bodyPr>
          <a:lstStyle/>
          <a:p>
            <a:r>
              <a:rPr lang="en-GB" sz="2432" u="sng" dirty="0">
                <a:solidFill>
                  <a:srgbClr val="0563C1"/>
                </a:solidFill>
                <a:latin typeface="Arial" panose="020B0604020202020204" pitchFamily="34" charset="0"/>
                <a:ea typeface="PMingLiU" panose="02020500000000000000" pitchFamily="18" charset="-120"/>
                <a:hlinkClick r:id="rId3"/>
              </a:rPr>
              <a:t>http://eepurl.com/b4YjN1</a:t>
            </a:r>
            <a:r>
              <a:rPr lang="en-GB" sz="2432" dirty="0">
                <a:latin typeface="Arial" panose="020B0604020202020204" pitchFamily="34" charset="0"/>
                <a:ea typeface="PMingLiU" panose="02020500000000000000" pitchFamily="18" charset="-120"/>
                <a:hlinkClick r:id="rId3"/>
              </a:rPr>
              <a:t> </a:t>
            </a:r>
            <a:endParaRPr lang="en-US" sz="2128" dirty="0"/>
          </a:p>
        </p:txBody>
      </p:sp>
      <p:pic>
        <p:nvPicPr>
          <p:cNvPr id="9" name="Picture 2" descr="http://eepurl.com/b4YjN1.q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2921" y="5879921"/>
            <a:ext cx="955330" cy="95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14956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p:cNvSpPr txBox="1">
            <a:spLocks/>
          </p:cNvSpPr>
          <p:nvPr/>
        </p:nvSpPr>
        <p:spPr>
          <a:xfrm>
            <a:off x="6106628" y="4062852"/>
            <a:ext cx="6565636" cy="1313128"/>
          </a:xfrm>
          <a:prstGeom prst="rect">
            <a:avLst/>
          </a:prstGeom>
        </p:spPr>
        <p:txBody>
          <a:bodyPr vert="horz" lIns="111883" tIns="55941" rIns="111883" bIns="55941" rtlCol="0" anchor="t">
            <a:noAutofit/>
          </a:bodyPr>
          <a:lstStyle>
            <a:lvl1pPr algn="l" defTabSz="736264" rtl="0" eaLnBrk="1" latinLnBrk="0" hangingPunct="1">
              <a:spcBef>
                <a:spcPct val="0"/>
              </a:spcBef>
              <a:buNone/>
              <a:defRPr sz="2000" b="1" i="0" kern="1200" cap="all">
                <a:solidFill>
                  <a:schemeClr val="bg1"/>
                </a:solidFill>
                <a:latin typeface="Source Sans Pro"/>
                <a:ea typeface="Verdana" panose="020B0604030504040204" pitchFamily="34" charset="0"/>
                <a:cs typeface="Source Sans Pro"/>
              </a:defRPr>
            </a:lvl1pPr>
          </a:lstStyle>
          <a:p>
            <a:pPr algn="r"/>
            <a:r>
              <a:rPr lang="en-GB" sz="3040" dirty="0">
                <a:solidFill>
                  <a:schemeClr val="tx1">
                    <a:lumMod val="50000"/>
                    <a:lumOff val="50000"/>
                  </a:schemeClr>
                </a:solidFill>
                <a:latin typeface="Verdana" panose="020B0604030504040204" pitchFamily="34" charset="0"/>
                <a:cs typeface="Verdana" panose="020B0604030504040204" pitchFamily="34" charset="0"/>
              </a:rPr>
              <a:t>The Natural Capital Hub</a:t>
            </a:r>
          </a:p>
        </p:txBody>
      </p:sp>
    </p:spTree>
    <p:extLst>
      <p:ext uri="{BB962C8B-B14F-4D97-AF65-F5344CB8AC3E}">
        <p14:creationId xmlns:p14="http://schemas.microsoft.com/office/powerpoint/2010/main" val="17114308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720090" y="1980282"/>
            <a:ext cx="12961620" cy="2448272"/>
          </a:xfrm>
        </p:spPr>
        <p:txBody>
          <a:bodyPr>
            <a:normAutofit/>
          </a:bodyPr>
          <a:lstStyle/>
          <a:p>
            <a:pPr marL="0" indent="0">
              <a:lnSpc>
                <a:spcPct val="120000"/>
              </a:lnSpc>
              <a:buNone/>
            </a:pPr>
            <a:r>
              <a:rPr lang="en-US" sz="2400" dirty="0"/>
              <a:t>Today’s webinar will provide an overview of the Natural Capital Lab and how you can participate in this national initiative intended to improve and transform the way </a:t>
            </a:r>
            <a:r>
              <a:rPr lang="en-US" sz="2400" dirty="0" smtClean="0"/>
              <a:t/>
            </a:r>
            <a:br>
              <a:rPr lang="en-US" sz="2400" dirty="0" smtClean="0"/>
            </a:br>
            <a:r>
              <a:rPr lang="en-US" sz="2400" dirty="0" smtClean="0"/>
              <a:t>Canadian </a:t>
            </a:r>
            <a:r>
              <a:rPr lang="en-US" sz="2400" dirty="0"/>
              <a:t>organizations measure, manage, and make decisions about natural capital. </a:t>
            </a:r>
          </a:p>
          <a:p>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76314388"/>
              </p:ext>
            </p:extLst>
          </p:nvPr>
        </p:nvGraphicFramePr>
        <p:xfrm>
          <a:off x="792188" y="3708474"/>
          <a:ext cx="12529392" cy="3561698"/>
        </p:xfrm>
        <a:graphic>
          <a:graphicData uri="http://schemas.openxmlformats.org/drawingml/2006/table">
            <a:tbl>
              <a:tblPr firstRow="1" bandRow="1">
                <a:tableStyleId>{BC89EF96-8CEA-46FF-86C4-4CE0E7609802}</a:tableStyleId>
              </a:tblPr>
              <a:tblGrid>
                <a:gridCol w="5525830"/>
                <a:gridCol w="3876890"/>
                <a:gridCol w="3126672"/>
              </a:tblGrid>
              <a:tr h="669654">
                <a:tc>
                  <a:txBody>
                    <a:bodyPr/>
                    <a:lstStyle/>
                    <a:p>
                      <a:pPr marL="0" marR="0" lvl="0" indent="0" algn="l" rtl="0">
                        <a:lnSpc>
                          <a:spcPct val="100000"/>
                        </a:lnSpc>
                        <a:spcBef>
                          <a:spcPts val="0"/>
                        </a:spcBef>
                        <a:spcAft>
                          <a:spcPts val="0"/>
                        </a:spcAft>
                        <a:buClr>
                          <a:srgbClr val="000000"/>
                        </a:buClr>
                        <a:buSzPct val="25000"/>
                        <a:buFont typeface="Arial"/>
                        <a:buNone/>
                      </a:pPr>
                      <a:r>
                        <a:rPr lang="en-CA" sz="2400" b="0" u="none" strike="noStrike" cap="none" dirty="0">
                          <a:latin typeface="+mj-lt"/>
                        </a:rPr>
                        <a:t>Item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CA" sz="2400" b="0" u="none" strike="noStrike" cap="none" dirty="0">
                          <a:latin typeface="+mj-lt"/>
                        </a:rPr>
                        <a:t>Presenter</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CA" sz="2400" b="0" u="none" strike="noStrike" cap="none" dirty="0">
                          <a:latin typeface="+mj-lt"/>
                        </a:rPr>
                        <a:t>Time allocation</a:t>
                      </a:r>
                    </a:p>
                  </a:txBody>
                  <a:tcPr marL="91450" marR="91450" marT="45725" marB="45725"/>
                </a:tc>
              </a:tr>
              <a:tr h="669654">
                <a:tc>
                  <a:txBody>
                    <a:bodyPr/>
                    <a:lstStyle/>
                    <a:p>
                      <a:pPr marL="0" marR="0" lvl="0" indent="0" algn="l" rtl="0">
                        <a:lnSpc>
                          <a:spcPct val="100000"/>
                        </a:lnSpc>
                        <a:spcBef>
                          <a:spcPts val="0"/>
                        </a:spcBef>
                        <a:spcAft>
                          <a:spcPts val="0"/>
                        </a:spcAft>
                        <a:buClr>
                          <a:srgbClr val="000000"/>
                        </a:buClr>
                        <a:buSzPct val="25000"/>
                        <a:buFont typeface="Arial"/>
                        <a:buNone/>
                      </a:pPr>
                      <a:r>
                        <a:rPr lang="en-CA" sz="2400" u="none" strike="noStrike" cap="none" dirty="0"/>
                        <a:t>Welcome and Introductions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CA" sz="2400" u="none" strike="noStrike" cap="none"/>
                        <a:t>John Purkis</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CA" sz="2400" u="none" strike="noStrike" cap="none" dirty="0" smtClean="0"/>
                        <a:t>10  </a:t>
                      </a:r>
                      <a:r>
                        <a:rPr lang="en-CA" sz="2400" u="none" strike="noStrike" cap="none" dirty="0"/>
                        <a:t>mins</a:t>
                      </a:r>
                    </a:p>
                  </a:txBody>
                  <a:tcPr marL="91450" marR="91450" marT="45725" marB="45725"/>
                </a:tc>
              </a:tr>
              <a:tr h="669654">
                <a:tc>
                  <a:txBody>
                    <a:bodyPr/>
                    <a:lstStyle/>
                    <a:p>
                      <a:pPr marL="0" marR="0" lvl="0" indent="0" algn="l" rtl="0">
                        <a:lnSpc>
                          <a:spcPct val="100000"/>
                        </a:lnSpc>
                        <a:spcBef>
                          <a:spcPts val="0"/>
                        </a:spcBef>
                        <a:spcAft>
                          <a:spcPts val="0"/>
                        </a:spcAft>
                        <a:buClr>
                          <a:srgbClr val="000000"/>
                        </a:buClr>
                        <a:buSzPct val="25000"/>
                        <a:buFont typeface="Arial"/>
                        <a:buNone/>
                      </a:pPr>
                      <a:r>
                        <a:rPr lang="en-CA" sz="2400" u="none" strike="noStrike" cap="none" dirty="0"/>
                        <a:t>The Natural Capital Protocol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CA" sz="2400" u="none" strike="noStrike" cap="none" dirty="0"/>
                        <a:t>Mark Gough</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CA" sz="2400" u="none" strike="noStrike" cap="none" dirty="0"/>
                        <a:t>20 mins</a:t>
                      </a:r>
                    </a:p>
                  </a:txBody>
                  <a:tcPr marL="91450" marR="91450" marT="45725" marB="45725"/>
                </a:tc>
              </a:tr>
              <a:tr h="883082">
                <a:tc>
                  <a:txBody>
                    <a:bodyPr/>
                    <a:lstStyle/>
                    <a:p>
                      <a:pPr marL="0" marR="0" lvl="0" indent="0" algn="l" rtl="0">
                        <a:lnSpc>
                          <a:spcPct val="100000"/>
                        </a:lnSpc>
                        <a:spcBef>
                          <a:spcPts val="0"/>
                        </a:spcBef>
                        <a:spcAft>
                          <a:spcPts val="0"/>
                        </a:spcAft>
                        <a:buClr>
                          <a:srgbClr val="000000"/>
                        </a:buClr>
                        <a:buSzPct val="25000"/>
                        <a:buFont typeface="Arial"/>
                        <a:buNone/>
                      </a:pPr>
                      <a:r>
                        <a:rPr lang="en-CA" sz="2400" u="none" strike="noStrike" cap="none" dirty="0">
                          <a:sym typeface="Arial"/>
                        </a:rPr>
                        <a:t>Deloitte’s </a:t>
                      </a:r>
                      <a:r>
                        <a:rPr lang="en-CA" sz="2400" u="none" strike="noStrike" cap="none" dirty="0" smtClean="0">
                          <a:sym typeface="Arial"/>
                        </a:rPr>
                        <a:t>Role in Natural Capital</a:t>
                      </a:r>
                      <a:endParaRPr lang="en-CA" sz="2400" b="0" i="0" u="none" strike="noStrike" cap="none" dirty="0">
                        <a:solidFill>
                          <a:schemeClr val="dk1"/>
                        </a:solidFill>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CA" sz="2400" u="none" strike="noStrike" cap="none" dirty="0"/>
                        <a:t>Geneva </a:t>
                      </a:r>
                      <a:r>
                        <a:rPr lang="en-CA" sz="2400" u="none" strike="noStrike" cap="none" dirty="0" err="1"/>
                        <a:t>Claesson</a:t>
                      </a:r>
                      <a:r>
                        <a:rPr lang="en-CA" sz="2400" u="none" strike="noStrike" cap="none" dirty="0"/>
                        <a:t> </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CA" sz="2400" u="none" strike="noStrike" cap="none" dirty="0"/>
                        <a:t>10 mins</a:t>
                      </a:r>
                    </a:p>
                  </a:txBody>
                  <a:tcPr marL="91450" marR="91450" marT="45725" marB="45725"/>
                </a:tc>
              </a:tr>
              <a:tr h="669654">
                <a:tc>
                  <a:txBody>
                    <a:bodyPr/>
                    <a:lstStyle/>
                    <a:p>
                      <a:pPr marL="0" marR="0" lvl="0" indent="0" algn="l" rtl="0">
                        <a:lnSpc>
                          <a:spcPct val="100000"/>
                        </a:lnSpc>
                        <a:spcBef>
                          <a:spcPts val="0"/>
                        </a:spcBef>
                        <a:spcAft>
                          <a:spcPts val="0"/>
                        </a:spcAft>
                        <a:buClr>
                          <a:srgbClr val="000000"/>
                        </a:buClr>
                        <a:buSzPct val="25000"/>
                        <a:buFont typeface="Arial"/>
                        <a:buNone/>
                      </a:pPr>
                      <a:r>
                        <a:rPr lang="en-CA" sz="2400" u="none" strike="noStrike" cap="none" dirty="0"/>
                        <a:t>Q&amp;A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CA" sz="2400" u="none" strike="noStrike" cap="none" dirty="0"/>
                        <a:t>All </a:t>
                      </a:r>
                    </a:p>
                  </a:txBody>
                  <a:tcPr marL="91450" marR="91450" marT="45725" marB="45725"/>
                </a:tc>
                <a:tc>
                  <a:txBody>
                    <a:bodyPr/>
                    <a:lstStyle/>
                    <a:p>
                      <a:pPr marL="0" marR="0" lvl="0" indent="0" algn="ctr" rtl="0">
                        <a:lnSpc>
                          <a:spcPct val="100000"/>
                        </a:lnSpc>
                        <a:spcBef>
                          <a:spcPts val="0"/>
                        </a:spcBef>
                        <a:spcAft>
                          <a:spcPts val="0"/>
                        </a:spcAft>
                        <a:buClr>
                          <a:srgbClr val="000000"/>
                        </a:buClr>
                        <a:buSzPct val="25000"/>
                        <a:buFont typeface="Arial"/>
                        <a:buNone/>
                      </a:pPr>
                      <a:r>
                        <a:rPr lang="en-CA" sz="2400" u="none" strike="noStrike" cap="none" dirty="0"/>
                        <a:t>20 mins </a:t>
                      </a:r>
                    </a:p>
                  </a:txBody>
                  <a:tcPr marL="91450" marR="91450" marT="45725" marB="45725"/>
                </a:tc>
              </a:tr>
            </a:tbl>
          </a:graphicData>
        </a:graphic>
      </p:graphicFrame>
    </p:spTree>
    <p:extLst>
      <p:ext uri="{BB962C8B-B14F-4D97-AF65-F5344CB8AC3E}">
        <p14:creationId xmlns:p14="http://schemas.microsoft.com/office/powerpoint/2010/main" val="12685071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36936" y="998890"/>
            <a:ext cx="7878764" cy="665708"/>
          </a:xfrm>
          <a:prstGeom prst="rect">
            <a:avLst/>
          </a:prstGeom>
        </p:spPr>
        <p:txBody>
          <a:bodyPr vert="horz" lIns="111883" tIns="55941" rIns="111883" bIns="55941" rtlCol="0" anchor="ctr">
            <a:noAutofit/>
          </a:bodyPr>
          <a:lstStyle>
            <a:lvl1pPr algn="l" defTabSz="736264" rtl="0" eaLnBrk="1" latinLnBrk="0" hangingPunct="1">
              <a:spcBef>
                <a:spcPct val="0"/>
              </a:spcBef>
              <a:buNone/>
              <a:defRPr sz="1700" b="0" i="0" kern="1200">
                <a:solidFill>
                  <a:srgbClr val="FDAF18"/>
                </a:solidFill>
                <a:latin typeface="Verdana" panose="020B0604030504040204" pitchFamily="34" charset="0"/>
                <a:ea typeface="Verdana" panose="020B0604030504040204" pitchFamily="34" charset="0"/>
                <a:cs typeface="Verdana" panose="020B0604030504040204" pitchFamily="34" charset="0"/>
              </a:defRPr>
            </a:lvl1pPr>
          </a:lstStyle>
          <a:p>
            <a:r>
              <a:rPr lang="en-GB" sz="2583" dirty="0"/>
              <a:t>Natural Capital Hub</a:t>
            </a:r>
            <a:endParaRPr lang="en-US" sz="2583" dirty="0"/>
          </a:p>
        </p:txBody>
      </p:sp>
      <p:pic>
        <p:nvPicPr>
          <p:cNvPr id="1026" name="2E20DCF7-DD14-45EE-8E72-7386ACA67470" descr="60C6D340-F322-4AAF-B5DD-9396DB88ED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2928" y="2652170"/>
            <a:ext cx="7718070" cy="491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p:cNvSpPr txBox="1">
            <a:spLocks/>
          </p:cNvSpPr>
          <p:nvPr/>
        </p:nvSpPr>
        <p:spPr>
          <a:xfrm>
            <a:off x="1948390" y="2202591"/>
            <a:ext cx="3611100" cy="5143082"/>
          </a:xfrm>
          <a:prstGeom prst="rect">
            <a:avLst/>
          </a:prstGeom>
        </p:spPr>
        <p:txBody>
          <a:bodyPr vert="horz" lIns="111883" tIns="55941" rIns="111883" bIns="55941" rtlCol="0">
            <a:normAutofit/>
          </a:bodyPr>
          <a:lstStyle>
            <a:lvl1pPr marL="276100" indent="-276100"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98212" indent="-230083"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20327"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88459"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656591" indent="-184068" algn="l" defTabSz="736264" rtl="0" eaLnBrk="1" latinLnBrk="0" hangingPunct="1">
              <a:spcBef>
                <a:spcPct val="20000"/>
              </a:spcBef>
              <a:buFont typeface="Arial" pitchFamily="34" charset="0"/>
              <a:buChar char="»"/>
              <a:defRPr sz="9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024720"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392853"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760982"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129115" indent="-184068" algn="l" defTabSz="736264" rtl="0" eaLnBrk="1" latinLnBrk="0" hangingPunct="1">
              <a:spcBef>
                <a:spcPct val="20000"/>
              </a:spcBef>
              <a:buFont typeface="Arial" pitchFamily="34" charset="0"/>
              <a:buChar char="•"/>
              <a:defRPr sz="1700" kern="1200">
                <a:solidFill>
                  <a:schemeClr val="tx1"/>
                </a:solidFill>
                <a:latin typeface="+mn-lt"/>
                <a:ea typeface="+mn-ea"/>
                <a:cs typeface="+mn-cs"/>
              </a:defRPr>
            </a:lvl9pPr>
          </a:lstStyle>
          <a:p>
            <a:r>
              <a:rPr lang="en-GB" sz="2128" dirty="0">
                <a:solidFill>
                  <a:schemeClr val="tx1">
                    <a:lumMod val="50000"/>
                    <a:lumOff val="50000"/>
                  </a:schemeClr>
                </a:solidFill>
              </a:rPr>
              <a:t>Providing a link to everything natural capital</a:t>
            </a:r>
          </a:p>
          <a:p>
            <a:pPr marL="0" indent="0">
              <a:buNone/>
            </a:pPr>
            <a:endParaRPr lang="en-GB" sz="2128" dirty="0">
              <a:solidFill>
                <a:schemeClr val="tx1">
                  <a:lumMod val="50000"/>
                  <a:lumOff val="50000"/>
                </a:schemeClr>
              </a:solidFill>
            </a:endParaRPr>
          </a:p>
          <a:p>
            <a:r>
              <a:rPr lang="en-GB" sz="2128" dirty="0">
                <a:solidFill>
                  <a:schemeClr val="tx1">
                    <a:lumMod val="50000"/>
                    <a:lumOff val="50000"/>
                  </a:schemeClr>
                </a:solidFill>
              </a:rPr>
              <a:t>270 content pieces and growing on a searchable database including events, case studies, news stories, white papers and much, much more.</a:t>
            </a:r>
          </a:p>
        </p:txBody>
      </p:sp>
    </p:spTree>
    <p:extLst>
      <p:ext uri="{BB962C8B-B14F-4D97-AF65-F5344CB8AC3E}">
        <p14:creationId xmlns:p14="http://schemas.microsoft.com/office/powerpoint/2010/main" val="223653517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38610" y="4281709"/>
            <a:ext cx="5115375" cy="466603"/>
          </a:xfrm>
          <a:prstGeom prst="rect">
            <a:avLst/>
          </a:prstGeom>
        </p:spPr>
        <p:txBody>
          <a:bodyPr wrap="none">
            <a:spAutoFit/>
          </a:bodyPr>
          <a:lstStyle/>
          <a:p>
            <a:r>
              <a:rPr lang="nl-NL" sz="2432"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hlinkClick r:id="rId3"/>
              </a:rPr>
              <a:t>www.naturalcapitalcoalition.org</a:t>
            </a:r>
            <a:endParaRPr lang="en-GB" sz="2128" dirty="0">
              <a:solidFill>
                <a:schemeClr val="tx1">
                  <a:lumMod val="50000"/>
                  <a:lumOff val="50000"/>
                </a:schemeClr>
              </a:solidFill>
            </a:endParaRPr>
          </a:p>
        </p:txBody>
      </p:sp>
    </p:spTree>
    <p:extLst>
      <p:ext uri="{BB962C8B-B14F-4D97-AF65-F5344CB8AC3E}">
        <p14:creationId xmlns:p14="http://schemas.microsoft.com/office/powerpoint/2010/main" val="20994534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65"/>
          <p:cNvPicPr preferRelativeResize="0"/>
          <p:nvPr/>
        </p:nvPicPr>
        <p:blipFill rotWithShape="1">
          <a:blip r:embed="rId3">
            <a:alphaModFix/>
          </a:blip>
          <a:srcRect/>
          <a:stretch/>
        </p:blipFill>
        <p:spPr>
          <a:xfrm>
            <a:off x="2953302" y="3572279"/>
            <a:ext cx="8495196" cy="1856567"/>
          </a:xfrm>
          <a:prstGeom prst="rect">
            <a:avLst/>
          </a:prstGeom>
          <a:noFill/>
          <a:ln>
            <a:noFill/>
          </a:ln>
        </p:spPr>
      </p:pic>
    </p:spTree>
    <p:extLst>
      <p:ext uri="{BB962C8B-B14F-4D97-AF65-F5344CB8AC3E}">
        <p14:creationId xmlns:p14="http://schemas.microsoft.com/office/powerpoint/2010/main" val="35846788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p:cNvSpPr>
            <a:spLocks noGrp="1"/>
          </p:cNvSpPr>
          <p:nvPr>
            <p:ph type="title"/>
          </p:nvPr>
        </p:nvSpPr>
        <p:spPr/>
        <p:txBody>
          <a:bodyPr/>
          <a:lstStyle/>
          <a:p>
            <a:r>
              <a:rPr lang="en-US" sz="3938" b="1" dirty="0">
                <a:latin typeface="Open Sans" panose="020B0806030504020204" pitchFamily="34" charset="0"/>
                <a:ea typeface="Open Sans" panose="020B0806030504020204" pitchFamily="34" charset="0"/>
                <a:cs typeface="Open Sans" panose="020B0806030504020204" pitchFamily="34" charset="0"/>
              </a:rPr>
              <a:t>Deloitte’s role in the Natural Capital Lab</a:t>
            </a:r>
          </a:p>
        </p:txBody>
      </p:sp>
      <p:sp>
        <p:nvSpPr>
          <p:cNvPr id="60" name="Shape 139"/>
          <p:cNvSpPr txBox="1">
            <a:spLocks/>
          </p:cNvSpPr>
          <p:nvPr/>
        </p:nvSpPr>
        <p:spPr>
          <a:xfrm>
            <a:off x="760326" y="1984899"/>
            <a:ext cx="13176384" cy="1046531"/>
          </a:xfrm>
          <a:prstGeom prst="rect">
            <a:avLst/>
          </a:prstGeom>
          <a:noFill/>
          <a:ln>
            <a:noFill/>
          </a:ln>
        </p:spPr>
        <p:txBody>
          <a:bodyPr lIns="129268" tIns="64614" rIns="129268" bIns="64614" anchor="t" anchorCtr="0">
            <a:noAutofit/>
          </a:bodyPr>
          <a:lstStyle>
            <a:defPPr marR="0" lvl="0" algn="l" rtl="0">
              <a:lnSpc>
                <a:spcPct val="100000"/>
              </a:lnSpc>
              <a:spcBef>
                <a:spcPts val="0"/>
              </a:spcBef>
              <a:spcAft>
                <a:spcPts val="0"/>
              </a:spcAft>
            </a:defPPr>
            <a:lvl1pPr marL="304800" marR="0" lvl="0" indent="-19050" algn="l" rtl="0">
              <a:lnSpc>
                <a:spcPct val="100000"/>
              </a:lnSpc>
              <a:spcBef>
                <a:spcPts val="6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1pPr>
            <a:lvl2pPr marL="673100" marR="0" lvl="1" indent="-6350" algn="l" rtl="0">
              <a:lnSpc>
                <a:spcPct val="100000"/>
              </a:lnSpc>
              <a:spcBef>
                <a:spcPts val="5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2pPr>
            <a:lvl3pPr marL="1028700" marR="0" lvl="2" indent="317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3pPr>
            <a:lvl4pPr marL="1435100" marR="0" lvl="3" indent="63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4pPr>
            <a:lvl5pPr marL="1841500" marR="0" lvl="4" indent="190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5pPr>
            <a:lvl6pPr marL="2260600" marR="0" lvl="5" indent="63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6pPr>
            <a:lvl7pPr marL="2667000" marR="0" lvl="6" indent="63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7pPr>
            <a:lvl8pPr marL="3073400" marR="0" lvl="7" indent="190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8pPr>
            <a:lvl9pPr marL="3492500" marR="0" lvl="8" indent="6350" algn="l" rtl="0">
              <a:lnSpc>
                <a:spcPct val="100000"/>
              </a:lnSpc>
              <a:spcBef>
                <a:spcPts val="400"/>
              </a:spcBef>
              <a:spcAft>
                <a:spcPts val="0"/>
              </a:spcAft>
              <a:buClr>
                <a:schemeClr val="dk1"/>
              </a:buClr>
              <a:buSzPct val="100000"/>
              <a:buFont typeface="Arial"/>
              <a:buChar char="•"/>
              <a:defRPr sz="900" b="0" i="0" u="none" strike="noStrike" cap="none">
                <a:solidFill>
                  <a:srgbClr val="000000"/>
                </a:solidFill>
                <a:latin typeface="Arial"/>
                <a:ea typeface="Arial"/>
                <a:cs typeface="Arial"/>
                <a:sym typeface="Arial"/>
              </a:defRPr>
            </a:lvl9pPr>
          </a:lstStyle>
          <a:p>
            <a:pPr marL="0" indent="0">
              <a:spcBef>
                <a:spcPts val="0"/>
              </a:spcBef>
              <a:buSzPct val="25000"/>
              <a:buNone/>
            </a:pPr>
            <a:r>
              <a:rPr lang="en-US" sz="252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Deloitte is a proud </a:t>
            </a:r>
            <a:r>
              <a:rPr lang="en-US" sz="2520" b="1"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Founding </a:t>
            </a:r>
            <a:r>
              <a:rPr lang="en-US" sz="252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P</a:t>
            </a:r>
            <a:r>
              <a:rPr lang="en-US" sz="2520" b="1" dirty="0" smtClean="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artner </a:t>
            </a:r>
            <a:r>
              <a:rPr lang="en-US" sz="252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rPr>
              <a:t>of the Lab, and we are involved in various ways. </a:t>
            </a:r>
            <a:endParaRPr lang="en-CA" sz="2520" b="1"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7" name="Oval 66"/>
          <p:cNvSpPr/>
          <p:nvPr/>
        </p:nvSpPr>
        <p:spPr>
          <a:xfrm>
            <a:off x="4320580" y="3204418"/>
            <a:ext cx="5171692" cy="4176464"/>
          </a:xfrm>
          <a:prstGeom prst="ellipse">
            <a:avLst/>
          </a:prstGeom>
          <a:noFill/>
          <a:ln>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p:cNvGrpSpPr>
            <a:grpSpLocks noChangeAspect="1"/>
          </p:cNvGrpSpPr>
          <p:nvPr/>
        </p:nvGrpSpPr>
        <p:grpSpPr>
          <a:xfrm>
            <a:off x="4250080" y="3522841"/>
            <a:ext cx="2212063" cy="1995490"/>
            <a:chOff x="-1156954" y="2193761"/>
            <a:chExt cx="3224463" cy="3224463"/>
          </a:xfrm>
        </p:grpSpPr>
        <p:sp>
          <p:nvSpPr>
            <p:cNvPr id="69" name="Oval 68"/>
            <p:cNvSpPr/>
            <p:nvPr/>
          </p:nvSpPr>
          <p:spPr>
            <a:xfrm>
              <a:off x="-1156954" y="2193761"/>
              <a:ext cx="3224463" cy="3224463"/>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70" name="Oval 69"/>
            <p:cNvSpPr>
              <a:spLocks noChangeAspect="1"/>
            </p:cNvSpPr>
            <p:nvPr/>
          </p:nvSpPr>
          <p:spPr>
            <a:xfrm>
              <a:off x="-1053484" y="2297232"/>
              <a:ext cx="3017521" cy="3017521"/>
            </a:xfrm>
            <a:prstGeom prst="ellipse">
              <a:avLst/>
            </a:pr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grpSp>
      <p:grpSp>
        <p:nvGrpSpPr>
          <p:cNvPr id="71" name="Group 70"/>
          <p:cNvGrpSpPr>
            <a:grpSpLocks noChangeAspect="1"/>
          </p:cNvGrpSpPr>
          <p:nvPr/>
        </p:nvGrpSpPr>
        <p:grpSpPr>
          <a:xfrm>
            <a:off x="7349613" y="3228653"/>
            <a:ext cx="2212063" cy="1995490"/>
            <a:chOff x="-1156954" y="2193761"/>
            <a:chExt cx="3224463" cy="3224463"/>
          </a:xfrm>
        </p:grpSpPr>
        <p:sp>
          <p:nvSpPr>
            <p:cNvPr id="72" name="Oval 71"/>
            <p:cNvSpPr/>
            <p:nvPr/>
          </p:nvSpPr>
          <p:spPr>
            <a:xfrm>
              <a:off x="-1156954" y="2193761"/>
              <a:ext cx="3224463" cy="3224463"/>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73" name="Oval 72"/>
            <p:cNvSpPr>
              <a:spLocks noChangeAspect="1"/>
            </p:cNvSpPr>
            <p:nvPr/>
          </p:nvSpPr>
          <p:spPr>
            <a:xfrm>
              <a:off x="-1053484" y="2297232"/>
              <a:ext cx="3017521" cy="3017521"/>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grpSp>
      <p:grpSp>
        <p:nvGrpSpPr>
          <p:cNvPr id="74" name="Group 73"/>
          <p:cNvGrpSpPr>
            <a:grpSpLocks noChangeAspect="1"/>
          </p:cNvGrpSpPr>
          <p:nvPr/>
        </p:nvGrpSpPr>
        <p:grpSpPr>
          <a:xfrm>
            <a:off x="7421769" y="5472832"/>
            <a:ext cx="2212063" cy="1995490"/>
            <a:chOff x="-1156954" y="2193761"/>
            <a:chExt cx="3224463" cy="3224463"/>
          </a:xfrm>
        </p:grpSpPr>
        <p:sp>
          <p:nvSpPr>
            <p:cNvPr id="75" name="Oval 74"/>
            <p:cNvSpPr/>
            <p:nvPr/>
          </p:nvSpPr>
          <p:spPr>
            <a:xfrm>
              <a:off x="-1156954" y="2193761"/>
              <a:ext cx="3224463" cy="3224463"/>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76" name="Oval 75"/>
            <p:cNvSpPr>
              <a:spLocks noChangeAspect="1"/>
            </p:cNvSpPr>
            <p:nvPr/>
          </p:nvSpPr>
          <p:spPr>
            <a:xfrm>
              <a:off x="-1053484" y="2297232"/>
              <a:ext cx="3017521" cy="3017521"/>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grpSp>
      <p:grpSp>
        <p:nvGrpSpPr>
          <p:cNvPr id="77" name="Group 76"/>
          <p:cNvGrpSpPr>
            <a:grpSpLocks noChangeAspect="1"/>
          </p:cNvGrpSpPr>
          <p:nvPr/>
        </p:nvGrpSpPr>
        <p:grpSpPr>
          <a:xfrm>
            <a:off x="4289046" y="5399464"/>
            <a:ext cx="2212063" cy="1995490"/>
            <a:chOff x="-1156954" y="2193761"/>
            <a:chExt cx="3224463" cy="3224463"/>
          </a:xfrm>
        </p:grpSpPr>
        <p:sp>
          <p:nvSpPr>
            <p:cNvPr id="78" name="Oval 77"/>
            <p:cNvSpPr/>
            <p:nvPr/>
          </p:nvSpPr>
          <p:spPr>
            <a:xfrm>
              <a:off x="-1156954" y="2193761"/>
              <a:ext cx="3224463" cy="3224463"/>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79" name="Oval 78"/>
            <p:cNvSpPr>
              <a:spLocks noChangeAspect="1"/>
            </p:cNvSpPr>
            <p:nvPr/>
          </p:nvSpPr>
          <p:spPr>
            <a:xfrm>
              <a:off x="-1053484" y="2297232"/>
              <a:ext cx="3017521" cy="3017521"/>
            </a:xfrm>
            <a:prstGeom prst="ellipse">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grpSp>
      <p:grpSp>
        <p:nvGrpSpPr>
          <p:cNvPr id="80" name="Group 79"/>
          <p:cNvGrpSpPr/>
          <p:nvPr/>
        </p:nvGrpSpPr>
        <p:grpSpPr>
          <a:xfrm>
            <a:off x="4948779" y="3420442"/>
            <a:ext cx="3980313" cy="3509468"/>
            <a:chOff x="3972917" y="1840754"/>
            <a:chExt cx="3224463" cy="3224463"/>
          </a:xfrm>
        </p:grpSpPr>
        <p:sp>
          <p:nvSpPr>
            <p:cNvPr id="81" name="Oval 80"/>
            <p:cNvSpPr/>
            <p:nvPr/>
          </p:nvSpPr>
          <p:spPr>
            <a:xfrm>
              <a:off x="3972917" y="1840754"/>
              <a:ext cx="3224463" cy="3224463"/>
            </a:xfrm>
            <a:prstGeom prst="ellipse">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82" name="Oval 81"/>
            <p:cNvSpPr>
              <a:spLocks noChangeAspect="1"/>
            </p:cNvSpPr>
            <p:nvPr/>
          </p:nvSpPr>
          <p:spPr>
            <a:xfrm>
              <a:off x="4063192" y="1932767"/>
              <a:ext cx="3017520" cy="3017517"/>
            </a:xfrm>
            <a:prstGeom prst="ellipse">
              <a:avLst/>
            </a:prstGeom>
            <a:solidFill>
              <a:schemeClr val="accent6">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grpSp>
      <p:sp>
        <p:nvSpPr>
          <p:cNvPr id="83" name="Rectangle 82"/>
          <p:cNvSpPr/>
          <p:nvPr/>
        </p:nvSpPr>
        <p:spPr>
          <a:xfrm>
            <a:off x="5427695" y="3973506"/>
            <a:ext cx="2978964" cy="2970044"/>
          </a:xfrm>
          <a:prstGeom prst="rect">
            <a:avLst/>
          </a:prstGeom>
        </p:spPr>
        <p:txBody>
          <a:bodyPr wrap="square" lIns="0" tIns="0" rIns="0" bIns="0">
            <a:spAutoFit/>
          </a:bodyPr>
          <a:lstStyle/>
          <a:p>
            <a:pPr algn="ctr">
              <a:spcAft>
                <a:spcPts val="600"/>
              </a:spcAft>
            </a:pPr>
            <a:r>
              <a:rPr lang="en-US" sz="14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Why Deloitte is engaged  </a:t>
            </a:r>
          </a:p>
          <a:p>
            <a:pPr marL="171450" indent="-171450">
              <a:spcAft>
                <a:spcPts val="600"/>
              </a:spcAft>
              <a:buFont typeface="Arial" panose="020B0604020202020204" pitchFamily="34" charset="0"/>
              <a:buChar char="•"/>
            </a:pP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 are committed to helping our clients make a positive impact in markets and communities </a:t>
            </a:r>
          </a:p>
          <a:p>
            <a:pPr marL="171450" indent="-171450">
              <a:spcAft>
                <a:spcPts val="600"/>
              </a:spcAft>
              <a:buFont typeface="Arial" panose="020B0604020202020204" pitchFamily="34" charset="0"/>
              <a:buChar char="•"/>
            </a:pP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 bridge the gap and translate natural capital into commercial terms </a:t>
            </a:r>
          </a:p>
          <a:p>
            <a:pPr marL="171450" indent="-171450">
              <a:spcAft>
                <a:spcPts val="600"/>
              </a:spcAft>
              <a:buFont typeface="Arial" panose="020B0604020202020204" pitchFamily="34" charset="0"/>
              <a:buChar char="•"/>
            </a:pPr>
            <a:r>
              <a:rPr lang="en-US" sz="14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 provide access to the C-suite and deliver messages that resonate with CFOs</a:t>
            </a:r>
          </a:p>
          <a:p>
            <a:pPr>
              <a:spcAft>
                <a:spcPts val="600"/>
              </a:spcAft>
            </a:pPr>
            <a:endParaRPr lang="en-US" sz="1400" b="1" dirty="0" smtClean="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endParaRPr>
          </a:p>
          <a:p>
            <a:pPr>
              <a:spcAft>
                <a:spcPts val="600"/>
              </a:spcAft>
            </a:pPr>
            <a:endParaRPr lang="en-US" sz="14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84" name="Straight Connector 83"/>
          <p:cNvCxnSpPr/>
          <p:nvPr/>
        </p:nvCxnSpPr>
        <p:spPr>
          <a:xfrm flipH="1" flipV="1">
            <a:off x="3891014" y="3803344"/>
            <a:ext cx="267353" cy="144516"/>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1153161" y="3799865"/>
            <a:ext cx="2735371" cy="16162"/>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16901" y="3542231"/>
            <a:ext cx="365760" cy="36576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87" name="Oval 86"/>
          <p:cNvSpPr/>
          <p:nvPr/>
        </p:nvSpPr>
        <p:spPr>
          <a:xfrm>
            <a:off x="4157517" y="3936656"/>
            <a:ext cx="100715" cy="90854"/>
          </a:xfrm>
          <a:prstGeom prst="ellipse">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88" name="Oval 87"/>
          <p:cNvSpPr/>
          <p:nvPr/>
        </p:nvSpPr>
        <p:spPr>
          <a:xfrm>
            <a:off x="9573095" y="3953189"/>
            <a:ext cx="100715" cy="90854"/>
          </a:xfrm>
          <a:prstGeom prst="ellipse">
            <a:avLst/>
          </a:prstGeom>
          <a:solidFill>
            <a:schemeClr val="accent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cxnSp>
        <p:nvCxnSpPr>
          <p:cNvPr id="89" name="Straight Connector 88"/>
          <p:cNvCxnSpPr>
            <a:stCxn id="88" idx="7"/>
          </p:cNvCxnSpPr>
          <p:nvPr/>
        </p:nvCxnSpPr>
        <p:spPr>
          <a:xfrm flipV="1">
            <a:off x="9659061" y="3809577"/>
            <a:ext cx="278367" cy="156917"/>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9931068" y="3817484"/>
            <a:ext cx="3014717" cy="4343"/>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4137426" y="6257837"/>
            <a:ext cx="100715" cy="90854"/>
          </a:xfrm>
          <a:prstGeom prst="ellipse">
            <a:avLst/>
          </a:prstGeom>
          <a:solidFill>
            <a:schemeClr val="accent4"/>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cxnSp>
        <p:nvCxnSpPr>
          <p:cNvPr id="92" name="Straight Connector 91"/>
          <p:cNvCxnSpPr/>
          <p:nvPr/>
        </p:nvCxnSpPr>
        <p:spPr>
          <a:xfrm flipH="1" flipV="1">
            <a:off x="3846566" y="5974421"/>
            <a:ext cx="299426" cy="301327"/>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720180" y="5715124"/>
            <a:ext cx="365760" cy="36576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95" name="Oval 94"/>
          <p:cNvSpPr/>
          <p:nvPr/>
        </p:nvSpPr>
        <p:spPr>
          <a:xfrm>
            <a:off x="9649172" y="6136294"/>
            <a:ext cx="100715" cy="9085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cxnSp>
        <p:nvCxnSpPr>
          <p:cNvPr id="96" name="Straight Connector 95"/>
          <p:cNvCxnSpPr/>
          <p:nvPr/>
        </p:nvCxnSpPr>
        <p:spPr>
          <a:xfrm flipH="1">
            <a:off x="9785163" y="6016351"/>
            <a:ext cx="330941" cy="125197"/>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0116104" y="5998071"/>
            <a:ext cx="2834640" cy="18280"/>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12990250" y="5752898"/>
            <a:ext cx="365760" cy="36576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sp>
        <p:nvSpPr>
          <p:cNvPr id="99" name="Rectangle 98"/>
          <p:cNvSpPr/>
          <p:nvPr/>
        </p:nvSpPr>
        <p:spPr>
          <a:xfrm>
            <a:off x="1152228" y="3867231"/>
            <a:ext cx="2683233" cy="1292662"/>
          </a:xfrm>
          <a:prstGeom prst="rect">
            <a:avLst/>
          </a:prstGeom>
        </p:spPr>
        <p:txBody>
          <a:bodyPr wrap="square" lIns="0" tIns="0" rIns="0" bIns="0">
            <a:spAutoFit/>
          </a:bodyPr>
          <a:lstStyle/>
          <a:p>
            <a:pPr>
              <a:spcAft>
                <a:spcPts val="600"/>
              </a:spcAft>
            </a:pPr>
            <a:r>
              <a:rPr lang="en-US" sz="14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We support the Natural Capital Lab because natural capital accounting is essential for creating long-term </a:t>
            </a:r>
            <a:r>
              <a:rPr lang="en-US" sz="1400" dirty="0" smtClean="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value, and solving tough problems needs collaboration.</a:t>
            </a:r>
            <a:endParaRPr lang="en-US" sz="14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0" name="Rectangle 99"/>
          <p:cNvSpPr/>
          <p:nvPr/>
        </p:nvSpPr>
        <p:spPr>
          <a:xfrm>
            <a:off x="10047304" y="3854812"/>
            <a:ext cx="3140104" cy="1077218"/>
          </a:xfrm>
          <a:prstGeom prst="rect">
            <a:avLst/>
          </a:prstGeom>
        </p:spPr>
        <p:txBody>
          <a:bodyPr wrap="square" lIns="0" tIns="0" rIns="0" bIns="0">
            <a:spAutoFit/>
          </a:bodyPr>
          <a:lstStyle/>
          <a:p>
            <a:pPr>
              <a:spcAft>
                <a:spcPts val="600"/>
              </a:spcAft>
            </a:pPr>
            <a:r>
              <a:rPr lang="en-US" sz="14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As a facilitator, we have the opportunity to work with </a:t>
            </a:r>
            <a:r>
              <a:rPr lang="en-US" sz="1400" dirty="0" smtClean="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innovators and leaders to </a:t>
            </a:r>
            <a:r>
              <a:rPr lang="en-US" sz="14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shape </a:t>
            </a:r>
            <a:r>
              <a:rPr lang="en-US" sz="1400" dirty="0" smtClean="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and contribute to the emergence of natural </a:t>
            </a:r>
            <a:r>
              <a:rPr lang="en-US" sz="14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capital accounting in Canada.</a:t>
            </a:r>
          </a:p>
        </p:txBody>
      </p:sp>
      <p:sp>
        <p:nvSpPr>
          <p:cNvPr id="101" name="Rectangle 100"/>
          <p:cNvSpPr/>
          <p:nvPr/>
        </p:nvSpPr>
        <p:spPr>
          <a:xfrm>
            <a:off x="10081220" y="6088220"/>
            <a:ext cx="2968542" cy="1077218"/>
          </a:xfrm>
          <a:prstGeom prst="rect">
            <a:avLst/>
          </a:prstGeom>
        </p:spPr>
        <p:txBody>
          <a:bodyPr wrap="square" lIns="0" tIns="0" rIns="0" bIns="0">
            <a:spAutoFit/>
          </a:bodyPr>
          <a:lstStyle/>
          <a:p>
            <a:r>
              <a:rPr lang="en-US" sz="14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As a professional services firm, </a:t>
            </a:r>
            <a:r>
              <a:rPr lang="en-US"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we see opportunities for </a:t>
            </a:r>
            <a:r>
              <a:rPr lang="en-US" sz="14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incorporating natural capital accounting into our services and </a:t>
            </a:r>
            <a:r>
              <a:rPr lang="en-US" sz="1400" dirty="0" smtClean="0">
                <a:latin typeface="Open Sans Light" panose="020B0306030504020204" pitchFamily="34" charset="0"/>
                <a:ea typeface="Open Sans Light" panose="020B0306030504020204" pitchFamily="34" charset="0"/>
                <a:cs typeface="Open Sans Light" panose="020B0306030504020204" pitchFamily="34" charset="0"/>
              </a:rPr>
              <a:t>how</a:t>
            </a:r>
            <a:r>
              <a:rPr lang="en-US" sz="14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we manage our firm’s impacts.</a:t>
            </a:r>
            <a:endParaRPr lang="en-US" sz="1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2" name="Rectangle 101"/>
          <p:cNvSpPr/>
          <p:nvPr/>
        </p:nvSpPr>
        <p:spPr>
          <a:xfrm>
            <a:off x="1145508" y="6087060"/>
            <a:ext cx="2845711" cy="1292662"/>
          </a:xfrm>
          <a:prstGeom prst="rect">
            <a:avLst/>
          </a:prstGeom>
        </p:spPr>
        <p:txBody>
          <a:bodyPr wrap="square" lIns="0" tIns="0" rIns="0" bIns="0">
            <a:spAutoFit/>
          </a:bodyPr>
          <a:lstStyle/>
          <a:p>
            <a:pPr>
              <a:spcAft>
                <a:spcPts val="600"/>
              </a:spcAft>
            </a:pPr>
            <a:r>
              <a:rPr lang="en-US" sz="14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We advocate the value of natural capital accounting to our clients around the world, </a:t>
            </a:r>
            <a:r>
              <a:rPr lang="en-US" sz="1400" dirty="0" smtClean="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and we use our network of over 1,200 </a:t>
            </a:r>
            <a:r>
              <a:rPr lang="en-US" sz="14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sustainability </a:t>
            </a:r>
            <a:r>
              <a:rPr lang="en-US" sz="1400" dirty="0" smtClean="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professionals</a:t>
            </a:r>
            <a:r>
              <a:rPr lang="en-US" sz="14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dirty="0" smtClean="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to generate momentum and interest.</a:t>
            </a:r>
            <a:endParaRPr lang="en-US" sz="14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3" name="Rectangle 102"/>
          <p:cNvSpPr/>
          <p:nvPr/>
        </p:nvSpPr>
        <p:spPr>
          <a:xfrm>
            <a:off x="1152228" y="3510853"/>
            <a:ext cx="1316906" cy="276999"/>
          </a:xfrm>
          <a:prstGeom prst="rect">
            <a:avLst/>
          </a:prstGeom>
        </p:spPr>
        <p:txBody>
          <a:bodyPr wrap="square" lIns="0" tIns="0" rIns="0" bIns="0">
            <a:spAutoFit/>
          </a:bodyPr>
          <a:lstStyle/>
          <a:p>
            <a:pPr>
              <a:spcAft>
                <a:spcPts val="600"/>
              </a:spcAft>
            </a:pPr>
            <a:r>
              <a:rPr lang="en-US" sz="1800" b="1" dirty="0" smtClean="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Funder</a:t>
            </a:r>
            <a:endParaRPr lang="en-US" sz="18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4" name="Rectangle 103"/>
          <p:cNvSpPr/>
          <p:nvPr/>
        </p:nvSpPr>
        <p:spPr>
          <a:xfrm>
            <a:off x="1174708" y="5721705"/>
            <a:ext cx="1560830" cy="276999"/>
          </a:xfrm>
          <a:prstGeom prst="rect">
            <a:avLst/>
          </a:prstGeom>
        </p:spPr>
        <p:txBody>
          <a:bodyPr wrap="square" lIns="0" tIns="0" rIns="0" bIns="0">
            <a:spAutoFit/>
          </a:bodyPr>
          <a:lstStyle/>
          <a:p>
            <a:pPr>
              <a:spcAft>
                <a:spcPts val="600"/>
              </a:spcAft>
            </a:pPr>
            <a:r>
              <a:rPr lang="en-US" sz="1800" b="1" dirty="0" smtClean="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Advocate </a:t>
            </a:r>
            <a:endParaRPr lang="en-US" sz="18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5" name="Rectangle 104"/>
          <p:cNvSpPr/>
          <p:nvPr/>
        </p:nvSpPr>
        <p:spPr>
          <a:xfrm>
            <a:off x="9999200" y="3500018"/>
            <a:ext cx="1295551" cy="276999"/>
          </a:xfrm>
          <a:prstGeom prst="rect">
            <a:avLst/>
          </a:prstGeom>
        </p:spPr>
        <p:txBody>
          <a:bodyPr wrap="square" lIns="0" tIns="0" rIns="0" bIns="0">
            <a:spAutoFit/>
          </a:bodyPr>
          <a:lstStyle/>
          <a:p>
            <a:pPr>
              <a:spcAft>
                <a:spcPts val="600"/>
              </a:spcAft>
            </a:pPr>
            <a:r>
              <a:rPr lang="en-US" sz="1800" b="1" dirty="0" smtClean="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Facilitator </a:t>
            </a:r>
            <a:endParaRPr lang="en-US" sz="18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6" name="Rectangle 105"/>
          <p:cNvSpPr/>
          <p:nvPr/>
        </p:nvSpPr>
        <p:spPr>
          <a:xfrm>
            <a:off x="10081220" y="5733381"/>
            <a:ext cx="702425" cy="276999"/>
          </a:xfrm>
          <a:prstGeom prst="rect">
            <a:avLst/>
          </a:prstGeom>
        </p:spPr>
        <p:txBody>
          <a:bodyPr wrap="square" lIns="0" tIns="0" rIns="0" bIns="0">
            <a:spAutoFit/>
          </a:bodyPr>
          <a:lstStyle/>
          <a:p>
            <a:pPr>
              <a:spcAft>
                <a:spcPts val="600"/>
              </a:spcAft>
            </a:pPr>
            <a:r>
              <a:rPr lang="en-US" sz="1800" b="1" dirty="0" smtClean="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rPr>
              <a:t>User</a:t>
            </a:r>
            <a:endParaRPr lang="en-US" sz="1800" dirty="0">
              <a:solidFill>
                <a:srgbClr val="31313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7" name="Group 380"/>
          <p:cNvGrpSpPr>
            <a:grpSpLocks noChangeAspect="1"/>
          </p:cNvGrpSpPr>
          <p:nvPr/>
        </p:nvGrpSpPr>
        <p:grpSpPr bwMode="auto">
          <a:xfrm>
            <a:off x="4680620" y="3996506"/>
            <a:ext cx="425025" cy="409770"/>
            <a:chOff x="7362" y="1207"/>
            <a:chExt cx="340" cy="340"/>
          </a:xfrm>
          <a:solidFill>
            <a:schemeClr val="bg1"/>
          </a:solidFill>
        </p:grpSpPr>
        <p:sp>
          <p:nvSpPr>
            <p:cNvPr id="108" name="Freeform 381"/>
            <p:cNvSpPr>
              <a:spLocks noEditPoints="1"/>
            </p:cNvSpPr>
            <p:nvPr/>
          </p:nvSpPr>
          <p:spPr bwMode="auto">
            <a:xfrm>
              <a:off x="7482" y="1271"/>
              <a:ext cx="99" cy="219"/>
            </a:xfrm>
            <a:custGeom>
              <a:avLst/>
              <a:gdLst>
                <a:gd name="T0" fmla="*/ 149 w 149"/>
                <a:gd name="T1" fmla="*/ 224 h 330"/>
                <a:gd name="T2" fmla="*/ 85 w 149"/>
                <a:gd name="T3" fmla="*/ 150 h 330"/>
                <a:gd name="T4" fmla="*/ 85 w 149"/>
                <a:gd name="T5" fmla="*/ 44 h 330"/>
                <a:gd name="T6" fmla="*/ 121 w 149"/>
                <a:gd name="T7" fmla="*/ 69 h 330"/>
                <a:gd name="T8" fmla="*/ 135 w 149"/>
                <a:gd name="T9" fmla="*/ 73 h 330"/>
                <a:gd name="T10" fmla="*/ 139 w 149"/>
                <a:gd name="T11" fmla="*/ 58 h 330"/>
                <a:gd name="T12" fmla="*/ 85 w 149"/>
                <a:gd name="T13" fmla="*/ 22 h 330"/>
                <a:gd name="T14" fmla="*/ 85 w 149"/>
                <a:gd name="T15" fmla="*/ 10 h 330"/>
                <a:gd name="T16" fmla="*/ 75 w 149"/>
                <a:gd name="T17" fmla="*/ 0 h 330"/>
                <a:gd name="T18" fmla="*/ 64 w 149"/>
                <a:gd name="T19" fmla="*/ 10 h 330"/>
                <a:gd name="T20" fmla="*/ 64 w 149"/>
                <a:gd name="T21" fmla="*/ 22 h 330"/>
                <a:gd name="T22" fmla="*/ 0 w 149"/>
                <a:gd name="T23" fmla="*/ 96 h 330"/>
                <a:gd name="T24" fmla="*/ 64 w 149"/>
                <a:gd name="T25" fmla="*/ 169 h 330"/>
                <a:gd name="T26" fmla="*/ 64 w 149"/>
                <a:gd name="T27" fmla="*/ 276 h 330"/>
                <a:gd name="T28" fmla="*/ 24 w 149"/>
                <a:gd name="T29" fmla="*/ 241 h 330"/>
                <a:gd name="T30" fmla="*/ 11 w 149"/>
                <a:gd name="T31" fmla="*/ 235 h 330"/>
                <a:gd name="T32" fmla="*/ 4 w 149"/>
                <a:gd name="T33" fmla="*/ 249 h 330"/>
                <a:gd name="T34" fmla="*/ 64 w 149"/>
                <a:gd name="T35" fmla="*/ 297 h 330"/>
                <a:gd name="T36" fmla="*/ 64 w 149"/>
                <a:gd name="T37" fmla="*/ 320 h 330"/>
                <a:gd name="T38" fmla="*/ 75 w 149"/>
                <a:gd name="T39" fmla="*/ 330 h 330"/>
                <a:gd name="T40" fmla="*/ 85 w 149"/>
                <a:gd name="T41" fmla="*/ 320 h 330"/>
                <a:gd name="T42" fmla="*/ 85 w 149"/>
                <a:gd name="T43" fmla="*/ 297 h 330"/>
                <a:gd name="T44" fmla="*/ 149 w 149"/>
                <a:gd name="T45" fmla="*/ 224 h 330"/>
                <a:gd name="T46" fmla="*/ 21 w 149"/>
                <a:gd name="T47" fmla="*/ 96 h 330"/>
                <a:gd name="T48" fmla="*/ 64 w 149"/>
                <a:gd name="T49" fmla="*/ 43 h 330"/>
                <a:gd name="T50" fmla="*/ 64 w 149"/>
                <a:gd name="T51" fmla="*/ 148 h 330"/>
                <a:gd name="T52" fmla="*/ 21 w 149"/>
                <a:gd name="T53" fmla="*/ 96 h 330"/>
                <a:gd name="T54" fmla="*/ 85 w 149"/>
                <a:gd name="T55" fmla="*/ 276 h 330"/>
                <a:gd name="T56" fmla="*/ 85 w 149"/>
                <a:gd name="T57" fmla="*/ 171 h 330"/>
                <a:gd name="T58" fmla="*/ 128 w 149"/>
                <a:gd name="T59" fmla="*/ 224 h 330"/>
                <a:gd name="T60" fmla="*/ 85 w 149"/>
                <a:gd name="T61" fmla="*/ 27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330">
                  <a:moveTo>
                    <a:pt x="149" y="224"/>
                  </a:moveTo>
                  <a:cubicBezTo>
                    <a:pt x="149" y="186"/>
                    <a:pt x="121" y="155"/>
                    <a:pt x="85" y="150"/>
                  </a:cubicBezTo>
                  <a:cubicBezTo>
                    <a:pt x="85" y="44"/>
                    <a:pt x="85" y="44"/>
                    <a:pt x="85" y="44"/>
                  </a:cubicBezTo>
                  <a:cubicBezTo>
                    <a:pt x="100" y="47"/>
                    <a:pt x="113" y="56"/>
                    <a:pt x="121" y="69"/>
                  </a:cubicBezTo>
                  <a:cubicBezTo>
                    <a:pt x="124" y="74"/>
                    <a:pt x="130" y="76"/>
                    <a:pt x="135" y="73"/>
                  </a:cubicBezTo>
                  <a:cubicBezTo>
                    <a:pt x="141" y="70"/>
                    <a:pt x="142" y="63"/>
                    <a:pt x="139" y="58"/>
                  </a:cubicBezTo>
                  <a:cubicBezTo>
                    <a:pt x="128" y="38"/>
                    <a:pt x="108" y="25"/>
                    <a:pt x="85" y="22"/>
                  </a:cubicBezTo>
                  <a:cubicBezTo>
                    <a:pt x="85" y="10"/>
                    <a:pt x="85" y="10"/>
                    <a:pt x="85" y="10"/>
                  </a:cubicBezTo>
                  <a:cubicBezTo>
                    <a:pt x="85" y="4"/>
                    <a:pt x="81" y="0"/>
                    <a:pt x="75" y="0"/>
                  </a:cubicBezTo>
                  <a:cubicBezTo>
                    <a:pt x="69" y="0"/>
                    <a:pt x="64" y="4"/>
                    <a:pt x="64" y="10"/>
                  </a:cubicBezTo>
                  <a:cubicBezTo>
                    <a:pt x="64" y="22"/>
                    <a:pt x="64" y="22"/>
                    <a:pt x="64" y="22"/>
                  </a:cubicBezTo>
                  <a:cubicBezTo>
                    <a:pt x="28" y="27"/>
                    <a:pt x="0" y="58"/>
                    <a:pt x="0" y="96"/>
                  </a:cubicBezTo>
                  <a:cubicBezTo>
                    <a:pt x="0" y="133"/>
                    <a:pt x="28" y="164"/>
                    <a:pt x="64" y="169"/>
                  </a:cubicBezTo>
                  <a:cubicBezTo>
                    <a:pt x="64" y="276"/>
                    <a:pt x="64" y="276"/>
                    <a:pt x="64" y="276"/>
                  </a:cubicBezTo>
                  <a:cubicBezTo>
                    <a:pt x="46" y="272"/>
                    <a:pt x="31" y="259"/>
                    <a:pt x="24" y="241"/>
                  </a:cubicBezTo>
                  <a:cubicBezTo>
                    <a:pt x="22" y="236"/>
                    <a:pt x="16" y="233"/>
                    <a:pt x="11" y="235"/>
                  </a:cubicBezTo>
                  <a:cubicBezTo>
                    <a:pt x="5" y="237"/>
                    <a:pt x="2" y="243"/>
                    <a:pt x="4" y="249"/>
                  </a:cubicBezTo>
                  <a:cubicBezTo>
                    <a:pt x="14" y="275"/>
                    <a:pt x="37" y="294"/>
                    <a:pt x="64" y="297"/>
                  </a:cubicBezTo>
                  <a:cubicBezTo>
                    <a:pt x="64" y="320"/>
                    <a:pt x="64" y="320"/>
                    <a:pt x="64" y="320"/>
                  </a:cubicBezTo>
                  <a:cubicBezTo>
                    <a:pt x="64" y="326"/>
                    <a:pt x="69" y="330"/>
                    <a:pt x="75" y="330"/>
                  </a:cubicBezTo>
                  <a:cubicBezTo>
                    <a:pt x="81" y="330"/>
                    <a:pt x="85" y="326"/>
                    <a:pt x="85" y="320"/>
                  </a:cubicBezTo>
                  <a:cubicBezTo>
                    <a:pt x="85" y="297"/>
                    <a:pt x="85" y="297"/>
                    <a:pt x="85" y="297"/>
                  </a:cubicBezTo>
                  <a:cubicBezTo>
                    <a:pt x="121" y="292"/>
                    <a:pt x="149" y="261"/>
                    <a:pt x="149" y="224"/>
                  </a:cubicBezTo>
                  <a:close/>
                  <a:moveTo>
                    <a:pt x="21" y="96"/>
                  </a:moveTo>
                  <a:cubicBezTo>
                    <a:pt x="21" y="70"/>
                    <a:pt x="40" y="48"/>
                    <a:pt x="64" y="43"/>
                  </a:cubicBezTo>
                  <a:cubicBezTo>
                    <a:pt x="64" y="148"/>
                    <a:pt x="64" y="148"/>
                    <a:pt x="64" y="148"/>
                  </a:cubicBezTo>
                  <a:cubicBezTo>
                    <a:pt x="40" y="143"/>
                    <a:pt x="21" y="121"/>
                    <a:pt x="21" y="96"/>
                  </a:cubicBezTo>
                  <a:close/>
                  <a:moveTo>
                    <a:pt x="85" y="276"/>
                  </a:moveTo>
                  <a:cubicBezTo>
                    <a:pt x="85" y="171"/>
                    <a:pt x="85" y="171"/>
                    <a:pt x="85" y="171"/>
                  </a:cubicBezTo>
                  <a:cubicBezTo>
                    <a:pt x="110" y="176"/>
                    <a:pt x="128" y="198"/>
                    <a:pt x="128" y="224"/>
                  </a:cubicBezTo>
                  <a:cubicBezTo>
                    <a:pt x="128" y="249"/>
                    <a:pt x="110" y="271"/>
                    <a:pt x="85" y="2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9" name="Freeform 382"/>
            <p:cNvSpPr>
              <a:spLocks noEditPoints="1"/>
            </p:cNvSpPr>
            <p:nvPr/>
          </p:nvSpPr>
          <p:spPr bwMode="auto">
            <a:xfrm>
              <a:off x="7362" y="120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10" name="Group 691"/>
          <p:cNvGrpSpPr>
            <a:grpSpLocks noChangeAspect="1"/>
          </p:cNvGrpSpPr>
          <p:nvPr/>
        </p:nvGrpSpPr>
        <p:grpSpPr bwMode="auto">
          <a:xfrm>
            <a:off x="8637292" y="6601824"/>
            <a:ext cx="427391" cy="412048"/>
            <a:chOff x="387" y="2314"/>
            <a:chExt cx="340" cy="340"/>
          </a:xfrm>
          <a:solidFill>
            <a:schemeClr val="bg1"/>
          </a:solidFill>
        </p:grpSpPr>
        <p:sp>
          <p:nvSpPr>
            <p:cNvPr id="111" name="Freeform 110"/>
            <p:cNvSpPr>
              <a:spLocks noEditPoints="1"/>
            </p:cNvSpPr>
            <p:nvPr/>
          </p:nvSpPr>
          <p:spPr bwMode="auto">
            <a:xfrm>
              <a:off x="387" y="231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2" name="Freeform 111"/>
            <p:cNvSpPr>
              <a:spLocks noEditPoints="1"/>
            </p:cNvSpPr>
            <p:nvPr/>
          </p:nvSpPr>
          <p:spPr bwMode="auto">
            <a:xfrm>
              <a:off x="461" y="2378"/>
              <a:ext cx="188" cy="212"/>
            </a:xfrm>
            <a:custGeom>
              <a:avLst/>
              <a:gdLst>
                <a:gd name="T0" fmla="*/ 257 w 282"/>
                <a:gd name="T1" fmla="*/ 116 h 320"/>
                <a:gd name="T2" fmla="*/ 261 w 282"/>
                <a:gd name="T3" fmla="*/ 96 h 320"/>
                <a:gd name="T4" fmla="*/ 213 w 282"/>
                <a:gd name="T5" fmla="*/ 43 h 320"/>
                <a:gd name="T6" fmla="*/ 143 w 282"/>
                <a:gd name="T7" fmla="*/ 0 h 320"/>
                <a:gd name="T8" fmla="*/ 69 w 282"/>
                <a:gd name="T9" fmla="*/ 55 h 320"/>
                <a:gd name="T10" fmla="*/ 26 w 282"/>
                <a:gd name="T11" fmla="*/ 112 h 320"/>
                <a:gd name="T12" fmla="*/ 30 w 282"/>
                <a:gd name="T13" fmla="*/ 133 h 320"/>
                <a:gd name="T14" fmla="*/ 0 w 282"/>
                <a:gd name="T15" fmla="*/ 181 h 320"/>
                <a:gd name="T16" fmla="*/ 53 w 282"/>
                <a:gd name="T17" fmla="*/ 234 h 320"/>
                <a:gd name="T18" fmla="*/ 91 w 282"/>
                <a:gd name="T19" fmla="*/ 218 h 320"/>
                <a:gd name="T20" fmla="*/ 112 w 282"/>
                <a:gd name="T21" fmla="*/ 230 h 320"/>
                <a:gd name="T22" fmla="*/ 112 w 282"/>
                <a:gd name="T23" fmla="*/ 309 h 320"/>
                <a:gd name="T24" fmla="*/ 122 w 282"/>
                <a:gd name="T25" fmla="*/ 320 h 320"/>
                <a:gd name="T26" fmla="*/ 165 w 282"/>
                <a:gd name="T27" fmla="*/ 320 h 320"/>
                <a:gd name="T28" fmla="*/ 176 w 282"/>
                <a:gd name="T29" fmla="*/ 309 h 320"/>
                <a:gd name="T30" fmla="*/ 176 w 282"/>
                <a:gd name="T31" fmla="*/ 221 h 320"/>
                <a:gd name="T32" fmla="*/ 216 w 282"/>
                <a:gd name="T33" fmla="*/ 234 h 320"/>
                <a:gd name="T34" fmla="*/ 282 w 282"/>
                <a:gd name="T35" fmla="*/ 168 h 320"/>
                <a:gd name="T36" fmla="*/ 257 w 282"/>
                <a:gd name="T37" fmla="*/ 116 h 320"/>
                <a:gd name="T38" fmla="*/ 133 w 282"/>
                <a:gd name="T39" fmla="*/ 298 h 320"/>
                <a:gd name="T40" fmla="*/ 133 w 282"/>
                <a:gd name="T41" fmla="*/ 234 h 320"/>
                <a:gd name="T42" fmla="*/ 154 w 282"/>
                <a:gd name="T43" fmla="*/ 231 h 320"/>
                <a:gd name="T44" fmla="*/ 154 w 282"/>
                <a:gd name="T45" fmla="*/ 298 h 320"/>
                <a:gd name="T46" fmla="*/ 133 w 282"/>
                <a:gd name="T47" fmla="*/ 298 h 320"/>
                <a:gd name="T48" fmla="*/ 216 w 282"/>
                <a:gd name="T49" fmla="*/ 213 h 320"/>
                <a:gd name="T50" fmla="*/ 182 w 282"/>
                <a:gd name="T51" fmla="*/ 197 h 320"/>
                <a:gd name="T52" fmla="*/ 174 w 282"/>
                <a:gd name="T53" fmla="*/ 194 h 320"/>
                <a:gd name="T54" fmla="*/ 174 w 282"/>
                <a:gd name="T55" fmla="*/ 194 h 320"/>
                <a:gd name="T56" fmla="*/ 166 w 282"/>
                <a:gd name="T57" fmla="*/ 198 h 320"/>
                <a:gd name="T58" fmla="*/ 133 w 282"/>
                <a:gd name="T59" fmla="*/ 213 h 320"/>
                <a:gd name="T60" fmla="*/ 99 w 282"/>
                <a:gd name="T61" fmla="*/ 195 h 320"/>
                <a:gd name="T62" fmla="*/ 89 w 282"/>
                <a:gd name="T63" fmla="*/ 191 h 320"/>
                <a:gd name="T64" fmla="*/ 81 w 282"/>
                <a:gd name="T65" fmla="*/ 197 h 320"/>
                <a:gd name="T66" fmla="*/ 53 w 282"/>
                <a:gd name="T67" fmla="*/ 213 h 320"/>
                <a:gd name="T68" fmla="*/ 21 w 282"/>
                <a:gd name="T69" fmla="*/ 181 h 320"/>
                <a:gd name="T70" fmla="*/ 47 w 282"/>
                <a:gd name="T71" fmla="*/ 150 h 320"/>
                <a:gd name="T72" fmla="*/ 56 w 282"/>
                <a:gd name="T73" fmla="*/ 143 h 320"/>
                <a:gd name="T74" fmla="*/ 54 w 282"/>
                <a:gd name="T75" fmla="*/ 133 h 320"/>
                <a:gd name="T76" fmla="*/ 48 w 282"/>
                <a:gd name="T77" fmla="*/ 112 h 320"/>
                <a:gd name="T78" fmla="*/ 79 w 282"/>
                <a:gd name="T79" fmla="*/ 75 h 320"/>
                <a:gd name="T80" fmla="*/ 88 w 282"/>
                <a:gd name="T81" fmla="*/ 66 h 320"/>
                <a:gd name="T82" fmla="*/ 143 w 282"/>
                <a:gd name="T83" fmla="*/ 21 h 320"/>
                <a:gd name="T84" fmla="*/ 196 w 282"/>
                <a:gd name="T85" fmla="*/ 57 h 320"/>
                <a:gd name="T86" fmla="*/ 206 w 282"/>
                <a:gd name="T87" fmla="*/ 64 h 320"/>
                <a:gd name="T88" fmla="*/ 208 w 282"/>
                <a:gd name="T89" fmla="*/ 64 h 320"/>
                <a:gd name="T90" fmla="*/ 240 w 282"/>
                <a:gd name="T91" fmla="*/ 96 h 320"/>
                <a:gd name="T92" fmla="*/ 234 w 282"/>
                <a:gd name="T93" fmla="*/ 113 h 320"/>
                <a:gd name="T94" fmla="*/ 233 w 282"/>
                <a:gd name="T95" fmla="*/ 122 h 320"/>
                <a:gd name="T96" fmla="*/ 238 w 282"/>
                <a:gd name="T97" fmla="*/ 128 h 320"/>
                <a:gd name="T98" fmla="*/ 261 w 282"/>
                <a:gd name="T99" fmla="*/ 168 h 320"/>
                <a:gd name="T100" fmla="*/ 216 w 282"/>
                <a:gd name="T101" fmla="*/ 2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2" h="320">
                  <a:moveTo>
                    <a:pt x="257" y="116"/>
                  </a:moveTo>
                  <a:cubicBezTo>
                    <a:pt x="260" y="109"/>
                    <a:pt x="261" y="103"/>
                    <a:pt x="261" y="96"/>
                  </a:cubicBezTo>
                  <a:cubicBezTo>
                    <a:pt x="261" y="68"/>
                    <a:pt x="240" y="45"/>
                    <a:pt x="213" y="43"/>
                  </a:cubicBezTo>
                  <a:cubicBezTo>
                    <a:pt x="200" y="17"/>
                    <a:pt x="173" y="0"/>
                    <a:pt x="143" y="0"/>
                  </a:cubicBezTo>
                  <a:cubicBezTo>
                    <a:pt x="109" y="0"/>
                    <a:pt x="79" y="23"/>
                    <a:pt x="69" y="55"/>
                  </a:cubicBezTo>
                  <a:cubicBezTo>
                    <a:pt x="44" y="62"/>
                    <a:pt x="26" y="85"/>
                    <a:pt x="26" y="112"/>
                  </a:cubicBezTo>
                  <a:cubicBezTo>
                    <a:pt x="26" y="119"/>
                    <a:pt x="28" y="126"/>
                    <a:pt x="30" y="133"/>
                  </a:cubicBezTo>
                  <a:cubicBezTo>
                    <a:pt x="12" y="141"/>
                    <a:pt x="0" y="160"/>
                    <a:pt x="0" y="181"/>
                  </a:cubicBezTo>
                  <a:cubicBezTo>
                    <a:pt x="0" y="210"/>
                    <a:pt x="24" y="234"/>
                    <a:pt x="53" y="234"/>
                  </a:cubicBezTo>
                  <a:cubicBezTo>
                    <a:pt x="67" y="234"/>
                    <a:pt x="81" y="228"/>
                    <a:pt x="91" y="218"/>
                  </a:cubicBezTo>
                  <a:cubicBezTo>
                    <a:pt x="97" y="224"/>
                    <a:pt x="104" y="228"/>
                    <a:pt x="112" y="230"/>
                  </a:cubicBezTo>
                  <a:cubicBezTo>
                    <a:pt x="112" y="309"/>
                    <a:pt x="112" y="309"/>
                    <a:pt x="112" y="309"/>
                  </a:cubicBezTo>
                  <a:cubicBezTo>
                    <a:pt x="112" y="315"/>
                    <a:pt x="116" y="320"/>
                    <a:pt x="122" y="320"/>
                  </a:cubicBezTo>
                  <a:cubicBezTo>
                    <a:pt x="165" y="320"/>
                    <a:pt x="165" y="320"/>
                    <a:pt x="165" y="320"/>
                  </a:cubicBezTo>
                  <a:cubicBezTo>
                    <a:pt x="171" y="320"/>
                    <a:pt x="176" y="315"/>
                    <a:pt x="176" y="309"/>
                  </a:cubicBezTo>
                  <a:cubicBezTo>
                    <a:pt x="176" y="221"/>
                    <a:pt x="176" y="221"/>
                    <a:pt x="176" y="221"/>
                  </a:cubicBezTo>
                  <a:cubicBezTo>
                    <a:pt x="187" y="229"/>
                    <a:pt x="201" y="234"/>
                    <a:pt x="216" y="234"/>
                  </a:cubicBezTo>
                  <a:cubicBezTo>
                    <a:pt x="252" y="234"/>
                    <a:pt x="282" y="204"/>
                    <a:pt x="282" y="168"/>
                  </a:cubicBezTo>
                  <a:cubicBezTo>
                    <a:pt x="282" y="147"/>
                    <a:pt x="273" y="128"/>
                    <a:pt x="257" y="116"/>
                  </a:cubicBezTo>
                  <a:close/>
                  <a:moveTo>
                    <a:pt x="133" y="298"/>
                  </a:moveTo>
                  <a:cubicBezTo>
                    <a:pt x="133" y="234"/>
                    <a:pt x="133" y="234"/>
                    <a:pt x="133" y="234"/>
                  </a:cubicBezTo>
                  <a:cubicBezTo>
                    <a:pt x="140" y="234"/>
                    <a:pt x="148" y="233"/>
                    <a:pt x="154" y="231"/>
                  </a:cubicBezTo>
                  <a:cubicBezTo>
                    <a:pt x="154" y="298"/>
                    <a:pt x="154" y="298"/>
                    <a:pt x="154" y="298"/>
                  </a:cubicBezTo>
                  <a:lnTo>
                    <a:pt x="133" y="298"/>
                  </a:lnTo>
                  <a:close/>
                  <a:moveTo>
                    <a:pt x="216" y="213"/>
                  </a:moveTo>
                  <a:cubicBezTo>
                    <a:pt x="203" y="213"/>
                    <a:pt x="191" y="207"/>
                    <a:pt x="182" y="197"/>
                  </a:cubicBezTo>
                  <a:cubicBezTo>
                    <a:pt x="180" y="195"/>
                    <a:pt x="177" y="194"/>
                    <a:pt x="174" y="194"/>
                  </a:cubicBezTo>
                  <a:cubicBezTo>
                    <a:pt x="174" y="194"/>
                    <a:pt x="174" y="194"/>
                    <a:pt x="174" y="194"/>
                  </a:cubicBezTo>
                  <a:cubicBezTo>
                    <a:pt x="170" y="194"/>
                    <a:pt x="168" y="195"/>
                    <a:pt x="166" y="198"/>
                  </a:cubicBezTo>
                  <a:cubicBezTo>
                    <a:pt x="157" y="207"/>
                    <a:pt x="145" y="213"/>
                    <a:pt x="133" y="213"/>
                  </a:cubicBezTo>
                  <a:cubicBezTo>
                    <a:pt x="119" y="213"/>
                    <a:pt x="107" y="207"/>
                    <a:pt x="99" y="195"/>
                  </a:cubicBezTo>
                  <a:cubicBezTo>
                    <a:pt x="97" y="193"/>
                    <a:pt x="93" y="191"/>
                    <a:pt x="89" y="191"/>
                  </a:cubicBezTo>
                  <a:cubicBezTo>
                    <a:pt x="86" y="191"/>
                    <a:pt x="83" y="193"/>
                    <a:pt x="81" y="197"/>
                  </a:cubicBezTo>
                  <a:cubicBezTo>
                    <a:pt x="75" y="207"/>
                    <a:pt x="64" y="213"/>
                    <a:pt x="53" y="213"/>
                  </a:cubicBezTo>
                  <a:cubicBezTo>
                    <a:pt x="35" y="213"/>
                    <a:pt x="21" y="199"/>
                    <a:pt x="21" y="181"/>
                  </a:cubicBezTo>
                  <a:cubicBezTo>
                    <a:pt x="21" y="165"/>
                    <a:pt x="32" y="152"/>
                    <a:pt x="47" y="150"/>
                  </a:cubicBezTo>
                  <a:cubicBezTo>
                    <a:pt x="51" y="149"/>
                    <a:pt x="54" y="147"/>
                    <a:pt x="56" y="143"/>
                  </a:cubicBezTo>
                  <a:cubicBezTo>
                    <a:pt x="57" y="140"/>
                    <a:pt x="56" y="136"/>
                    <a:pt x="54" y="133"/>
                  </a:cubicBezTo>
                  <a:cubicBezTo>
                    <a:pt x="50" y="127"/>
                    <a:pt x="48" y="119"/>
                    <a:pt x="48" y="112"/>
                  </a:cubicBezTo>
                  <a:cubicBezTo>
                    <a:pt x="48" y="93"/>
                    <a:pt x="61" y="78"/>
                    <a:pt x="79" y="75"/>
                  </a:cubicBezTo>
                  <a:cubicBezTo>
                    <a:pt x="84" y="74"/>
                    <a:pt x="88" y="71"/>
                    <a:pt x="88" y="66"/>
                  </a:cubicBezTo>
                  <a:cubicBezTo>
                    <a:pt x="93" y="40"/>
                    <a:pt x="117" y="21"/>
                    <a:pt x="143" y="21"/>
                  </a:cubicBezTo>
                  <a:cubicBezTo>
                    <a:pt x="166" y="21"/>
                    <a:pt x="187" y="35"/>
                    <a:pt x="196" y="57"/>
                  </a:cubicBezTo>
                  <a:cubicBezTo>
                    <a:pt x="197" y="61"/>
                    <a:pt x="201" y="64"/>
                    <a:pt x="206" y="64"/>
                  </a:cubicBezTo>
                  <a:cubicBezTo>
                    <a:pt x="206" y="64"/>
                    <a:pt x="207" y="64"/>
                    <a:pt x="208" y="64"/>
                  </a:cubicBezTo>
                  <a:cubicBezTo>
                    <a:pt x="225" y="64"/>
                    <a:pt x="240" y="78"/>
                    <a:pt x="240" y="96"/>
                  </a:cubicBezTo>
                  <a:cubicBezTo>
                    <a:pt x="240" y="102"/>
                    <a:pt x="238" y="108"/>
                    <a:pt x="234" y="113"/>
                  </a:cubicBezTo>
                  <a:cubicBezTo>
                    <a:pt x="233" y="116"/>
                    <a:pt x="232" y="119"/>
                    <a:pt x="233" y="122"/>
                  </a:cubicBezTo>
                  <a:cubicBezTo>
                    <a:pt x="234" y="125"/>
                    <a:pt x="235" y="127"/>
                    <a:pt x="238" y="128"/>
                  </a:cubicBezTo>
                  <a:cubicBezTo>
                    <a:pt x="252" y="137"/>
                    <a:pt x="261" y="152"/>
                    <a:pt x="261" y="168"/>
                  </a:cubicBezTo>
                  <a:cubicBezTo>
                    <a:pt x="261" y="193"/>
                    <a:pt x="241" y="213"/>
                    <a:pt x="216" y="2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13" name="Group 639"/>
          <p:cNvGrpSpPr>
            <a:grpSpLocks noChangeAspect="1"/>
          </p:cNvGrpSpPr>
          <p:nvPr/>
        </p:nvGrpSpPr>
        <p:grpSpPr bwMode="auto">
          <a:xfrm>
            <a:off x="4742214" y="6334608"/>
            <a:ext cx="424343" cy="410314"/>
            <a:chOff x="5418" y="2871"/>
            <a:chExt cx="340" cy="341"/>
          </a:xfrm>
          <a:solidFill>
            <a:schemeClr val="bg1"/>
          </a:solidFill>
        </p:grpSpPr>
        <p:sp>
          <p:nvSpPr>
            <p:cNvPr id="114" name="Freeform 640"/>
            <p:cNvSpPr>
              <a:spLocks noEditPoints="1"/>
            </p:cNvSpPr>
            <p:nvPr/>
          </p:nvSpPr>
          <p:spPr bwMode="auto">
            <a:xfrm>
              <a:off x="5481" y="2948"/>
              <a:ext cx="214" cy="157"/>
            </a:xfrm>
            <a:custGeom>
              <a:avLst/>
              <a:gdLst>
                <a:gd name="T0" fmla="*/ 182 w 322"/>
                <a:gd name="T1" fmla="*/ 30 h 236"/>
                <a:gd name="T2" fmla="*/ 175 w 322"/>
                <a:gd name="T3" fmla="*/ 23 h 236"/>
                <a:gd name="T4" fmla="*/ 166 w 322"/>
                <a:gd name="T5" fmla="*/ 24 h 236"/>
                <a:gd name="T6" fmla="*/ 6 w 322"/>
                <a:gd name="T7" fmla="*/ 120 h 236"/>
                <a:gd name="T8" fmla="*/ 1 w 322"/>
                <a:gd name="T9" fmla="*/ 132 h 236"/>
                <a:gd name="T10" fmla="*/ 15 w 322"/>
                <a:gd name="T11" fmla="*/ 185 h 236"/>
                <a:gd name="T12" fmla="*/ 25 w 322"/>
                <a:gd name="T13" fmla="*/ 193 h 236"/>
                <a:gd name="T14" fmla="*/ 75 w 322"/>
                <a:gd name="T15" fmla="*/ 193 h 236"/>
                <a:gd name="T16" fmla="*/ 75 w 322"/>
                <a:gd name="T17" fmla="*/ 193 h 236"/>
                <a:gd name="T18" fmla="*/ 118 w 322"/>
                <a:gd name="T19" fmla="*/ 236 h 236"/>
                <a:gd name="T20" fmla="*/ 161 w 322"/>
                <a:gd name="T21" fmla="*/ 193 h 236"/>
                <a:gd name="T22" fmla="*/ 161 w 322"/>
                <a:gd name="T23" fmla="*/ 193 h 236"/>
                <a:gd name="T24" fmla="*/ 214 w 322"/>
                <a:gd name="T25" fmla="*/ 193 h 236"/>
                <a:gd name="T26" fmla="*/ 214 w 322"/>
                <a:gd name="T27" fmla="*/ 193 h 236"/>
                <a:gd name="T28" fmla="*/ 223 w 322"/>
                <a:gd name="T29" fmla="*/ 189 h 236"/>
                <a:gd name="T30" fmla="*/ 224 w 322"/>
                <a:gd name="T31" fmla="*/ 179 h 236"/>
                <a:gd name="T32" fmla="*/ 182 w 322"/>
                <a:gd name="T33" fmla="*/ 30 h 236"/>
                <a:gd name="T34" fmla="*/ 139 w 322"/>
                <a:gd name="T35" fmla="*/ 193 h 236"/>
                <a:gd name="T36" fmla="*/ 118 w 322"/>
                <a:gd name="T37" fmla="*/ 214 h 236"/>
                <a:gd name="T38" fmla="*/ 97 w 322"/>
                <a:gd name="T39" fmla="*/ 193 h 236"/>
                <a:gd name="T40" fmla="*/ 97 w 322"/>
                <a:gd name="T41" fmla="*/ 193 h 236"/>
                <a:gd name="T42" fmla="*/ 139 w 322"/>
                <a:gd name="T43" fmla="*/ 193 h 236"/>
                <a:gd name="T44" fmla="*/ 139 w 322"/>
                <a:gd name="T45" fmla="*/ 193 h 236"/>
                <a:gd name="T46" fmla="*/ 33 w 322"/>
                <a:gd name="T47" fmla="*/ 172 h 236"/>
                <a:gd name="T48" fmla="*/ 24 w 322"/>
                <a:gd name="T49" fmla="*/ 134 h 236"/>
                <a:gd name="T50" fmla="*/ 165 w 322"/>
                <a:gd name="T51" fmla="*/ 49 h 236"/>
                <a:gd name="T52" fmla="*/ 200 w 322"/>
                <a:gd name="T53" fmla="*/ 172 h 236"/>
                <a:gd name="T54" fmla="*/ 33 w 322"/>
                <a:gd name="T55" fmla="*/ 172 h 236"/>
                <a:gd name="T56" fmla="*/ 238 w 322"/>
                <a:gd name="T57" fmla="*/ 107 h 236"/>
                <a:gd name="T58" fmla="*/ 235 w 322"/>
                <a:gd name="T59" fmla="*/ 108 h 236"/>
                <a:gd name="T60" fmla="*/ 225 w 322"/>
                <a:gd name="T61" fmla="*/ 100 h 236"/>
                <a:gd name="T62" fmla="*/ 232 w 322"/>
                <a:gd name="T63" fmla="*/ 87 h 236"/>
                <a:gd name="T64" fmla="*/ 307 w 322"/>
                <a:gd name="T65" fmla="*/ 65 h 236"/>
                <a:gd name="T66" fmla="*/ 320 w 322"/>
                <a:gd name="T67" fmla="*/ 73 h 236"/>
                <a:gd name="T68" fmla="*/ 313 w 322"/>
                <a:gd name="T69" fmla="*/ 86 h 236"/>
                <a:gd name="T70" fmla="*/ 238 w 322"/>
                <a:gd name="T71" fmla="*/ 107 h 236"/>
                <a:gd name="T72" fmla="*/ 206 w 322"/>
                <a:gd name="T73" fmla="*/ 61 h 236"/>
                <a:gd name="T74" fmla="*/ 207 w 322"/>
                <a:gd name="T75" fmla="*/ 46 h 236"/>
                <a:gd name="T76" fmla="*/ 261 w 322"/>
                <a:gd name="T77" fmla="*/ 3 h 236"/>
                <a:gd name="T78" fmla="*/ 276 w 322"/>
                <a:gd name="T79" fmla="*/ 5 h 236"/>
                <a:gd name="T80" fmla="*/ 274 w 322"/>
                <a:gd name="T81" fmla="*/ 20 h 236"/>
                <a:gd name="T82" fmla="*/ 221 w 322"/>
                <a:gd name="T83" fmla="*/ 63 h 236"/>
                <a:gd name="T84" fmla="*/ 214 w 322"/>
                <a:gd name="T85" fmla="*/ 65 h 236"/>
                <a:gd name="T86" fmla="*/ 206 w 322"/>
                <a:gd name="T87" fmla="*/ 61 h 236"/>
                <a:gd name="T88" fmla="*/ 321 w 322"/>
                <a:gd name="T89" fmla="*/ 163 h 236"/>
                <a:gd name="T90" fmla="*/ 310 w 322"/>
                <a:gd name="T91" fmla="*/ 172 h 236"/>
                <a:gd name="T92" fmla="*/ 308 w 322"/>
                <a:gd name="T93" fmla="*/ 172 h 236"/>
                <a:gd name="T94" fmla="*/ 244 w 322"/>
                <a:gd name="T95" fmla="*/ 161 h 236"/>
                <a:gd name="T96" fmla="*/ 235 w 322"/>
                <a:gd name="T97" fmla="*/ 149 h 236"/>
                <a:gd name="T98" fmla="*/ 248 w 322"/>
                <a:gd name="T99" fmla="*/ 140 h 236"/>
                <a:gd name="T100" fmla="*/ 312 w 322"/>
                <a:gd name="T101" fmla="*/ 150 h 236"/>
                <a:gd name="T102" fmla="*/ 321 w 322"/>
                <a:gd name="T103" fmla="*/ 16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2" h="236">
                  <a:moveTo>
                    <a:pt x="182" y="30"/>
                  </a:moveTo>
                  <a:cubicBezTo>
                    <a:pt x="181" y="27"/>
                    <a:pt x="178" y="24"/>
                    <a:pt x="175" y="23"/>
                  </a:cubicBezTo>
                  <a:cubicBezTo>
                    <a:pt x="172" y="22"/>
                    <a:pt x="169" y="22"/>
                    <a:pt x="166" y="24"/>
                  </a:cubicBezTo>
                  <a:cubicBezTo>
                    <a:pt x="6" y="120"/>
                    <a:pt x="6" y="120"/>
                    <a:pt x="6" y="120"/>
                  </a:cubicBezTo>
                  <a:cubicBezTo>
                    <a:pt x="2" y="122"/>
                    <a:pt x="0" y="127"/>
                    <a:pt x="1" y="132"/>
                  </a:cubicBezTo>
                  <a:cubicBezTo>
                    <a:pt x="15" y="185"/>
                    <a:pt x="15" y="185"/>
                    <a:pt x="15" y="185"/>
                  </a:cubicBezTo>
                  <a:cubicBezTo>
                    <a:pt x="16" y="190"/>
                    <a:pt x="20" y="193"/>
                    <a:pt x="25" y="193"/>
                  </a:cubicBezTo>
                  <a:cubicBezTo>
                    <a:pt x="75" y="193"/>
                    <a:pt x="75" y="193"/>
                    <a:pt x="75" y="193"/>
                  </a:cubicBezTo>
                  <a:cubicBezTo>
                    <a:pt x="75" y="193"/>
                    <a:pt x="75" y="193"/>
                    <a:pt x="75" y="193"/>
                  </a:cubicBezTo>
                  <a:cubicBezTo>
                    <a:pt x="75" y="217"/>
                    <a:pt x="94" y="236"/>
                    <a:pt x="118" y="236"/>
                  </a:cubicBezTo>
                  <a:cubicBezTo>
                    <a:pt x="142" y="236"/>
                    <a:pt x="161" y="217"/>
                    <a:pt x="161" y="193"/>
                  </a:cubicBezTo>
                  <a:cubicBezTo>
                    <a:pt x="161" y="193"/>
                    <a:pt x="161" y="193"/>
                    <a:pt x="161" y="193"/>
                  </a:cubicBezTo>
                  <a:cubicBezTo>
                    <a:pt x="214" y="193"/>
                    <a:pt x="214" y="193"/>
                    <a:pt x="214" y="193"/>
                  </a:cubicBezTo>
                  <a:cubicBezTo>
                    <a:pt x="214" y="193"/>
                    <a:pt x="214" y="193"/>
                    <a:pt x="214" y="193"/>
                  </a:cubicBezTo>
                  <a:cubicBezTo>
                    <a:pt x="217" y="193"/>
                    <a:pt x="221" y="191"/>
                    <a:pt x="223" y="189"/>
                  </a:cubicBezTo>
                  <a:cubicBezTo>
                    <a:pt x="225" y="186"/>
                    <a:pt x="225" y="183"/>
                    <a:pt x="224" y="179"/>
                  </a:cubicBezTo>
                  <a:lnTo>
                    <a:pt x="182" y="30"/>
                  </a:lnTo>
                  <a:close/>
                  <a:moveTo>
                    <a:pt x="139" y="193"/>
                  </a:moveTo>
                  <a:cubicBezTo>
                    <a:pt x="139" y="205"/>
                    <a:pt x="130" y="214"/>
                    <a:pt x="118" y="214"/>
                  </a:cubicBezTo>
                  <a:cubicBezTo>
                    <a:pt x="106" y="214"/>
                    <a:pt x="97" y="205"/>
                    <a:pt x="97" y="193"/>
                  </a:cubicBezTo>
                  <a:cubicBezTo>
                    <a:pt x="97" y="193"/>
                    <a:pt x="97" y="193"/>
                    <a:pt x="97" y="193"/>
                  </a:cubicBezTo>
                  <a:cubicBezTo>
                    <a:pt x="139" y="193"/>
                    <a:pt x="139" y="193"/>
                    <a:pt x="139" y="193"/>
                  </a:cubicBezTo>
                  <a:cubicBezTo>
                    <a:pt x="139" y="193"/>
                    <a:pt x="139" y="193"/>
                    <a:pt x="139" y="193"/>
                  </a:cubicBezTo>
                  <a:close/>
                  <a:moveTo>
                    <a:pt x="33" y="172"/>
                  </a:moveTo>
                  <a:cubicBezTo>
                    <a:pt x="24" y="134"/>
                    <a:pt x="24" y="134"/>
                    <a:pt x="24" y="134"/>
                  </a:cubicBezTo>
                  <a:cubicBezTo>
                    <a:pt x="165" y="49"/>
                    <a:pt x="165" y="49"/>
                    <a:pt x="165" y="49"/>
                  </a:cubicBezTo>
                  <a:cubicBezTo>
                    <a:pt x="200" y="172"/>
                    <a:pt x="200" y="172"/>
                    <a:pt x="200" y="172"/>
                  </a:cubicBezTo>
                  <a:lnTo>
                    <a:pt x="33" y="172"/>
                  </a:lnTo>
                  <a:close/>
                  <a:moveTo>
                    <a:pt x="238" y="107"/>
                  </a:moveTo>
                  <a:cubicBezTo>
                    <a:pt x="237" y="108"/>
                    <a:pt x="236" y="108"/>
                    <a:pt x="235" y="108"/>
                  </a:cubicBezTo>
                  <a:cubicBezTo>
                    <a:pt x="231" y="108"/>
                    <a:pt x="226" y="105"/>
                    <a:pt x="225" y="100"/>
                  </a:cubicBezTo>
                  <a:cubicBezTo>
                    <a:pt x="223" y="94"/>
                    <a:pt x="227" y="88"/>
                    <a:pt x="232" y="87"/>
                  </a:cubicBezTo>
                  <a:cubicBezTo>
                    <a:pt x="307" y="65"/>
                    <a:pt x="307" y="65"/>
                    <a:pt x="307" y="65"/>
                  </a:cubicBezTo>
                  <a:cubicBezTo>
                    <a:pt x="313" y="64"/>
                    <a:pt x="319" y="67"/>
                    <a:pt x="320" y="73"/>
                  </a:cubicBezTo>
                  <a:cubicBezTo>
                    <a:pt x="322" y="78"/>
                    <a:pt x="319" y="84"/>
                    <a:pt x="313" y="86"/>
                  </a:cubicBezTo>
                  <a:lnTo>
                    <a:pt x="238" y="107"/>
                  </a:lnTo>
                  <a:close/>
                  <a:moveTo>
                    <a:pt x="206" y="61"/>
                  </a:moveTo>
                  <a:cubicBezTo>
                    <a:pt x="202" y="56"/>
                    <a:pt x="203" y="50"/>
                    <a:pt x="207" y="46"/>
                  </a:cubicBezTo>
                  <a:cubicBezTo>
                    <a:pt x="261" y="3"/>
                    <a:pt x="261" y="3"/>
                    <a:pt x="261" y="3"/>
                  </a:cubicBezTo>
                  <a:cubicBezTo>
                    <a:pt x="265" y="0"/>
                    <a:pt x="272" y="0"/>
                    <a:pt x="276" y="5"/>
                  </a:cubicBezTo>
                  <a:cubicBezTo>
                    <a:pt x="279" y="10"/>
                    <a:pt x="279" y="16"/>
                    <a:pt x="274" y="20"/>
                  </a:cubicBezTo>
                  <a:cubicBezTo>
                    <a:pt x="221" y="63"/>
                    <a:pt x="221" y="63"/>
                    <a:pt x="221" y="63"/>
                  </a:cubicBezTo>
                  <a:cubicBezTo>
                    <a:pt x="219" y="64"/>
                    <a:pt x="216" y="65"/>
                    <a:pt x="214" y="65"/>
                  </a:cubicBezTo>
                  <a:cubicBezTo>
                    <a:pt x="211" y="65"/>
                    <a:pt x="208" y="64"/>
                    <a:pt x="206" y="61"/>
                  </a:cubicBezTo>
                  <a:close/>
                  <a:moveTo>
                    <a:pt x="321" y="163"/>
                  </a:moveTo>
                  <a:cubicBezTo>
                    <a:pt x="320" y="168"/>
                    <a:pt x="315" y="172"/>
                    <a:pt x="310" y="172"/>
                  </a:cubicBezTo>
                  <a:cubicBezTo>
                    <a:pt x="309" y="172"/>
                    <a:pt x="309" y="172"/>
                    <a:pt x="308" y="172"/>
                  </a:cubicBezTo>
                  <a:cubicBezTo>
                    <a:pt x="244" y="161"/>
                    <a:pt x="244" y="161"/>
                    <a:pt x="244" y="161"/>
                  </a:cubicBezTo>
                  <a:cubicBezTo>
                    <a:pt x="238" y="160"/>
                    <a:pt x="235" y="154"/>
                    <a:pt x="235" y="149"/>
                  </a:cubicBezTo>
                  <a:cubicBezTo>
                    <a:pt x="236" y="143"/>
                    <a:pt x="242" y="139"/>
                    <a:pt x="248" y="140"/>
                  </a:cubicBezTo>
                  <a:cubicBezTo>
                    <a:pt x="312" y="150"/>
                    <a:pt x="312" y="150"/>
                    <a:pt x="312" y="150"/>
                  </a:cubicBezTo>
                  <a:cubicBezTo>
                    <a:pt x="318" y="151"/>
                    <a:pt x="321" y="157"/>
                    <a:pt x="321"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5" name="Freeform 641"/>
            <p:cNvSpPr>
              <a:spLocks noEditPoints="1"/>
            </p:cNvSpPr>
            <p:nvPr/>
          </p:nvSpPr>
          <p:spPr bwMode="auto">
            <a:xfrm>
              <a:off x="5418" y="2871"/>
              <a:ext cx="340" cy="341"/>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16" name="Group 749"/>
          <p:cNvGrpSpPr>
            <a:grpSpLocks noChangeAspect="1"/>
          </p:cNvGrpSpPr>
          <p:nvPr/>
        </p:nvGrpSpPr>
        <p:grpSpPr bwMode="auto">
          <a:xfrm>
            <a:off x="8645717" y="3728474"/>
            <a:ext cx="427391" cy="412048"/>
            <a:chOff x="3532" y="2686"/>
            <a:chExt cx="340" cy="340"/>
          </a:xfrm>
          <a:solidFill>
            <a:schemeClr val="bg1"/>
          </a:solidFill>
        </p:grpSpPr>
        <p:sp>
          <p:nvSpPr>
            <p:cNvPr id="117" name="Freeform 750"/>
            <p:cNvSpPr>
              <a:spLocks noEditPoints="1"/>
            </p:cNvSpPr>
            <p:nvPr/>
          </p:nvSpPr>
          <p:spPr bwMode="auto">
            <a:xfrm>
              <a:off x="3532"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8" name="Freeform 751"/>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9" name="Freeform 752"/>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20" name="TextBox 119"/>
          <p:cNvSpPr txBox="1"/>
          <p:nvPr/>
        </p:nvSpPr>
        <p:spPr>
          <a:xfrm>
            <a:off x="5064812" y="2694115"/>
            <a:ext cx="3485436" cy="369332"/>
          </a:xfrm>
          <a:prstGeom prst="rect">
            <a:avLst/>
          </a:prstGeom>
          <a:solidFill>
            <a:schemeClr val="bg1"/>
          </a:solidFill>
        </p:spPr>
        <p:txBody>
          <a:bodyPr wrap="square" rtlCol="0">
            <a:spAutoFit/>
          </a:bodyPr>
          <a:lstStyle/>
          <a:p>
            <a:pPr algn="ctr"/>
            <a:r>
              <a:rPr lang="en-US" sz="1800" b="1" dirty="0" smtClean="0">
                <a:latin typeface="Open Sans Light" panose="020B0306030504020204" pitchFamily="34" charset="0"/>
                <a:ea typeface="Open Sans Light" panose="020B0306030504020204" pitchFamily="34" charset="0"/>
                <a:cs typeface="Open Sans Light" panose="020B0306030504020204" pitchFamily="34" charset="0"/>
              </a:rPr>
              <a:t>How Deloitte is engaged</a:t>
            </a:r>
            <a:endParaRPr lang="en-US" sz="18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1" name="Oval 120"/>
          <p:cNvSpPr/>
          <p:nvPr/>
        </p:nvSpPr>
        <p:spPr>
          <a:xfrm>
            <a:off x="12990250" y="3565931"/>
            <a:ext cx="365760" cy="365760"/>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smtClean="0">
              <a:solidFill>
                <a:schemeClr val="tx2"/>
              </a:solidFill>
            </a:endParaRPr>
          </a:p>
        </p:txBody>
      </p:sp>
      <p:cxnSp>
        <p:nvCxnSpPr>
          <p:cNvPr id="122" name="Straight Connector 121"/>
          <p:cNvCxnSpPr/>
          <p:nvPr/>
        </p:nvCxnSpPr>
        <p:spPr>
          <a:xfrm flipH="1">
            <a:off x="1102700" y="5992701"/>
            <a:ext cx="2743200" cy="6003"/>
          </a:xfrm>
          <a:prstGeom prst="line">
            <a:avLst/>
          </a:prstGeom>
          <a:ln w="127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61026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914649" y="2224132"/>
            <a:ext cx="11295396" cy="5901601"/>
            <a:chOff x="2514600" y="1611737"/>
            <a:chExt cx="6400799" cy="4796098"/>
          </a:xfrm>
        </p:grpSpPr>
        <p:sp>
          <p:nvSpPr>
            <p:cNvPr id="13" name="AutoShape 120"/>
            <p:cNvSpPr>
              <a:spLocks noChangeAspect="1" noChangeArrowheads="1" noTextEdit="1"/>
            </p:cNvSpPr>
            <p:nvPr/>
          </p:nvSpPr>
          <p:spPr bwMode="auto">
            <a:xfrm>
              <a:off x="2514600" y="1611737"/>
              <a:ext cx="6400799" cy="4796098"/>
            </a:xfrm>
            <a:prstGeom prst="rect">
              <a:avLst/>
            </a:prstGeom>
            <a:noFill/>
            <a:ln w="9525">
              <a:noFill/>
              <a:miter lim="800000"/>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14" name="Freeform 122"/>
            <p:cNvSpPr>
              <a:spLocks/>
            </p:cNvSpPr>
            <p:nvPr/>
          </p:nvSpPr>
          <p:spPr bwMode="auto">
            <a:xfrm>
              <a:off x="2525252" y="2836344"/>
              <a:ext cx="986923" cy="1432557"/>
            </a:xfrm>
            <a:custGeom>
              <a:avLst/>
              <a:gdLst/>
              <a:ahLst/>
              <a:cxnLst>
                <a:cxn ang="0">
                  <a:pos x="378" y="0"/>
                </a:cxn>
                <a:cxn ang="0">
                  <a:pos x="0" y="586"/>
                </a:cxn>
                <a:cxn ang="0">
                  <a:pos x="42" y="608"/>
                </a:cxn>
                <a:cxn ang="0">
                  <a:pos x="60" y="604"/>
                </a:cxn>
                <a:cxn ang="0">
                  <a:pos x="64" y="666"/>
                </a:cxn>
                <a:cxn ang="0">
                  <a:pos x="202" y="732"/>
                </a:cxn>
                <a:cxn ang="0">
                  <a:pos x="352" y="800"/>
                </a:cxn>
                <a:cxn ang="0">
                  <a:pos x="404" y="818"/>
                </a:cxn>
                <a:cxn ang="0">
                  <a:pos x="556" y="868"/>
                </a:cxn>
                <a:cxn ang="0">
                  <a:pos x="550" y="784"/>
                </a:cxn>
                <a:cxn ang="0">
                  <a:pos x="488" y="762"/>
                </a:cxn>
                <a:cxn ang="0">
                  <a:pos x="460" y="524"/>
                </a:cxn>
                <a:cxn ang="0">
                  <a:pos x="432" y="426"/>
                </a:cxn>
                <a:cxn ang="0">
                  <a:pos x="446" y="354"/>
                </a:cxn>
                <a:cxn ang="0">
                  <a:pos x="424" y="328"/>
                </a:cxn>
                <a:cxn ang="0">
                  <a:pos x="440" y="282"/>
                </a:cxn>
                <a:cxn ang="0">
                  <a:pos x="410" y="256"/>
                </a:cxn>
                <a:cxn ang="0">
                  <a:pos x="448" y="116"/>
                </a:cxn>
                <a:cxn ang="0">
                  <a:pos x="422" y="40"/>
                </a:cxn>
                <a:cxn ang="0">
                  <a:pos x="378" y="0"/>
                </a:cxn>
                <a:cxn ang="0">
                  <a:pos x="378" y="0"/>
                </a:cxn>
                <a:cxn ang="0">
                  <a:pos x="378" y="0"/>
                </a:cxn>
              </a:cxnLst>
              <a:rect l="0" t="0" r="r" b="b"/>
              <a:pathLst>
                <a:path w="556" h="868">
                  <a:moveTo>
                    <a:pt x="378" y="0"/>
                  </a:moveTo>
                  <a:lnTo>
                    <a:pt x="0" y="586"/>
                  </a:lnTo>
                  <a:lnTo>
                    <a:pt x="42" y="608"/>
                  </a:lnTo>
                  <a:lnTo>
                    <a:pt x="60" y="604"/>
                  </a:lnTo>
                  <a:lnTo>
                    <a:pt x="64" y="666"/>
                  </a:lnTo>
                  <a:lnTo>
                    <a:pt x="202" y="732"/>
                  </a:lnTo>
                  <a:lnTo>
                    <a:pt x="352" y="800"/>
                  </a:lnTo>
                  <a:lnTo>
                    <a:pt x="404" y="818"/>
                  </a:lnTo>
                  <a:lnTo>
                    <a:pt x="556" y="868"/>
                  </a:lnTo>
                  <a:lnTo>
                    <a:pt x="550" y="784"/>
                  </a:lnTo>
                  <a:lnTo>
                    <a:pt x="488" y="762"/>
                  </a:lnTo>
                  <a:lnTo>
                    <a:pt x="460" y="524"/>
                  </a:lnTo>
                  <a:lnTo>
                    <a:pt x="432" y="426"/>
                  </a:lnTo>
                  <a:lnTo>
                    <a:pt x="446" y="354"/>
                  </a:lnTo>
                  <a:lnTo>
                    <a:pt x="424" y="328"/>
                  </a:lnTo>
                  <a:lnTo>
                    <a:pt x="440" y="282"/>
                  </a:lnTo>
                  <a:lnTo>
                    <a:pt x="410" y="256"/>
                  </a:lnTo>
                  <a:lnTo>
                    <a:pt x="448" y="116"/>
                  </a:lnTo>
                  <a:lnTo>
                    <a:pt x="422" y="40"/>
                  </a:lnTo>
                  <a:lnTo>
                    <a:pt x="378" y="0"/>
                  </a:lnTo>
                  <a:lnTo>
                    <a:pt x="378" y="0"/>
                  </a:lnTo>
                  <a:lnTo>
                    <a:pt x="378"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15" name="Freeform 158"/>
            <p:cNvSpPr>
              <a:spLocks/>
            </p:cNvSpPr>
            <p:nvPr/>
          </p:nvSpPr>
          <p:spPr bwMode="auto">
            <a:xfrm>
              <a:off x="6401940" y="4602284"/>
              <a:ext cx="113602" cy="122132"/>
            </a:xfrm>
            <a:custGeom>
              <a:avLst/>
              <a:gdLst/>
              <a:ahLst/>
              <a:cxnLst>
                <a:cxn ang="0">
                  <a:pos x="28" y="0"/>
                </a:cxn>
                <a:cxn ang="0">
                  <a:pos x="64" y="16"/>
                </a:cxn>
                <a:cxn ang="0">
                  <a:pos x="32" y="74"/>
                </a:cxn>
                <a:cxn ang="0">
                  <a:pos x="0" y="66"/>
                </a:cxn>
                <a:cxn ang="0">
                  <a:pos x="0" y="24"/>
                </a:cxn>
                <a:cxn ang="0">
                  <a:pos x="34" y="28"/>
                </a:cxn>
                <a:cxn ang="0">
                  <a:pos x="28" y="0"/>
                </a:cxn>
                <a:cxn ang="0">
                  <a:pos x="28" y="0"/>
                </a:cxn>
                <a:cxn ang="0">
                  <a:pos x="28" y="0"/>
                </a:cxn>
              </a:cxnLst>
              <a:rect l="0" t="0" r="r" b="b"/>
              <a:pathLst>
                <a:path w="64" h="74">
                  <a:moveTo>
                    <a:pt x="28" y="0"/>
                  </a:moveTo>
                  <a:lnTo>
                    <a:pt x="64" y="16"/>
                  </a:lnTo>
                  <a:lnTo>
                    <a:pt x="32" y="74"/>
                  </a:lnTo>
                  <a:lnTo>
                    <a:pt x="0" y="66"/>
                  </a:lnTo>
                  <a:lnTo>
                    <a:pt x="0" y="24"/>
                  </a:lnTo>
                  <a:lnTo>
                    <a:pt x="34" y="28"/>
                  </a:lnTo>
                  <a:lnTo>
                    <a:pt x="28" y="0"/>
                  </a:lnTo>
                  <a:lnTo>
                    <a:pt x="28" y="0"/>
                  </a:lnTo>
                  <a:lnTo>
                    <a:pt x="28"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16" name="Freeform 159"/>
            <p:cNvSpPr>
              <a:spLocks/>
            </p:cNvSpPr>
            <p:nvPr/>
          </p:nvSpPr>
          <p:spPr bwMode="auto">
            <a:xfrm>
              <a:off x="6472942" y="4922463"/>
              <a:ext cx="60352" cy="49513"/>
            </a:xfrm>
            <a:custGeom>
              <a:avLst/>
              <a:gdLst/>
              <a:ahLst/>
              <a:cxnLst>
                <a:cxn ang="0">
                  <a:pos x="0" y="0"/>
                </a:cxn>
                <a:cxn ang="0">
                  <a:pos x="34" y="20"/>
                </a:cxn>
                <a:cxn ang="0">
                  <a:pos x="28" y="30"/>
                </a:cxn>
                <a:cxn ang="0">
                  <a:pos x="0" y="0"/>
                </a:cxn>
                <a:cxn ang="0">
                  <a:pos x="0" y="0"/>
                </a:cxn>
                <a:cxn ang="0">
                  <a:pos x="0" y="0"/>
                </a:cxn>
              </a:cxnLst>
              <a:rect l="0" t="0" r="r" b="b"/>
              <a:pathLst>
                <a:path w="34" h="30">
                  <a:moveTo>
                    <a:pt x="0" y="0"/>
                  </a:moveTo>
                  <a:lnTo>
                    <a:pt x="34" y="20"/>
                  </a:lnTo>
                  <a:lnTo>
                    <a:pt x="28" y="30"/>
                  </a:lnTo>
                  <a:lnTo>
                    <a:pt x="0" y="0"/>
                  </a:lnTo>
                  <a:lnTo>
                    <a:pt x="0" y="0"/>
                  </a:lnTo>
                  <a:lnTo>
                    <a:pt x="0" y="0"/>
                  </a:lnTo>
                  <a:close/>
                </a:path>
              </a:pathLst>
            </a:custGeom>
            <a:solidFill>
              <a:schemeClr val="accent5">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17" name="Freeform 160"/>
            <p:cNvSpPr>
              <a:spLocks/>
            </p:cNvSpPr>
            <p:nvPr/>
          </p:nvSpPr>
          <p:spPr bwMode="auto">
            <a:xfrm>
              <a:off x="6409042" y="5041290"/>
              <a:ext cx="92303" cy="52814"/>
            </a:xfrm>
            <a:custGeom>
              <a:avLst/>
              <a:gdLst/>
              <a:ahLst/>
              <a:cxnLst>
                <a:cxn ang="0">
                  <a:pos x="0" y="8"/>
                </a:cxn>
                <a:cxn ang="0">
                  <a:pos x="36" y="0"/>
                </a:cxn>
                <a:cxn ang="0">
                  <a:pos x="52" y="32"/>
                </a:cxn>
                <a:cxn ang="0">
                  <a:pos x="28" y="14"/>
                </a:cxn>
                <a:cxn ang="0">
                  <a:pos x="0" y="8"/>
                </a:cxn>
                <a:cxn ang="0">
                  <a:pos x="0" y="8"/>
                </a:cxn>
                <a:cxn ang="0">
                  <a:pos x="0" y="8"/>
                </a:cxn>
              </a:cxnLst>
              <a:rect l="0" t="0" r="r" b="b"/>
              <a:pathLst>
                <a:path w="52" h="32">
                  <a:moveTo>
                    <a:pt x="0" y="8"/>
                  </a:moveTo>
                  <a:lnTo>
                    <a:pt x="36" y="0"/>
                  </a:lnTo>
                  <a:lnTo>
                    <a:pt x="52" y="32"/>
                  </a:lnTo>
                  <a:lnTo>
                    <a:pt x="28" y="14"/>
                  </a:lnTo>
                  <a:lnTo>
                    <a:pt x="0" y="8"/>
                  </a:lnTo>
                  <a:lnTo>
                    <a:pt x="0" y="8"/>
                  </a:lnTo>
                  <a:lnTo>
                    <a:pt x="0" y="8"/>
                  </a:lnTo>
                  <a:close/>
                </a:path>
              </a:pathLst>
            </a:custGeom>
            <a:solidFill>
              <a:schemeClr val="accent5">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18" name="Freeform 161"/>
            <p:cNvSpPr>
              <a:spLocks/>
            </p:cNvSpPr>
            <p:nvPr/>
          </p:nvSpPr>
          <p:spPr bwMode="auto">
            <a:xfrm>
              <a:off x="2624650" y="3928914"/>
              <a:ext cx="1139578" cy="1752739"/>
            </a:xfrm>
            <a:custGeom>
              <a:avLst/>
              <a:gdLst/>
              <a:ahLst/>
              <a:cxnLst>
                <a:cxn ang="0">
                  <a:pos x="8" y="0"/>
                </a:cxn>
                <a:cxn ang="0">
                  <a:pos x="0" y="80"/>
                </a:cxn>
                <a:cxn ang="0">
                  <a:pos x="86" y="62"/>
                </a:cxn>
                <a:cxn ang="0">
                  <a:pos x="106" y="302"/>
                </a:cxn>
                <a:cxn ang="0">
                  <a:pos x="152" y="376"/>
                </a:cxn>
                <a:cxn ang="0">
                  <a:pos x="128" y="438"/>
                </a:cxn>
                <a:cxn ang="0">
                  <a:pos x="102" y="442"/>
                </a:cxn>
                <a:cxn ang="0">
                  <a:pos x="96" y="470"/>
                </a:cxn>
                <a:cxn ang="0">
                  <a:pos x="68" y="460"/>
                </a:cxn>
                <a:cxn ang="0">
                  <a:pos x="86" y="494"/>
                </a:cxn>
                <a:cxn ang="0">
                  <a:pos x="68" y="546"/>
                </a:cxn>
                <a:cxn ang="0">
                  <a:pos x="76" y="560"/>
                </a:cxn>
                <a:cxn ang="0">
                  <a:pos x="60" y="582"/>
                </a:cxn>
                <a:cxn ang="0">
                  <a:pos x="78" y="586"/>
                </a:cxn>
                <a:cxn ang="0">
                  <a:pos x="108" y="564"/>
                </a:cxn>
                <a:cxn ang="0">
                  <a:pos x="128" y="594"/>
                </a:cxn>
                <a:cxn ang="0">
                  <a:pos x="98" y="620"/>
                </a:cxn>
                <a:cxn ang="0">
                  <a:pos x="102" y="670"/>
                </a:cxn>
                <a:cxn ang="0">
                  <a:pos x="108" y="760"/>
                </a:cxn>
                <a:cxn ang="0">
                  <a:pos x="140" y="792"/>
                </a:cxn>
                <a:cxn ang="0">
                  <a:pos x="166" y="804"/>
                </a:cxn>
                <a:cxn ang="0">
                  <a:pos x="148" y="832"/>
                </a:cxn>
                <a:cxn ang="0">
                  <a:pos x="112" y="794"/>
                </a:cxn>
                <a:cxn ang="0">
                  <a:pos x="76" y="768"/>
                </a:cxn>
                <a:cxn ang="0">
                  <a:pos x="66" y="794"/>
                </a:cxn>
                <a:cxn ang="0">
                  <a:pos x="78" y="812"/>
                </a:cxn>
                <a:cxn ang="0">
                  <a:pos x="66" y="828"/>
                </a:cxn>
                <a:cxn ang="0">
                  <a:pos x="128" y="886"/>
                </a:cxn>
                <a:cxn ang="0">
                  <a:pos x="120" y="900"/>
                </a:cxn>
                <a:cxn ang="0">
                  <a:pos x="198" y="1004"/>
                </a:cxn>
                <a:cxn ang="0">
                  <a:pos x="228" y="1010"/>
                </a:cxn>
                <a:cxn ang="0">
                  <a:pos x="228" y="936"/>
                </a:cxn>
                <a:cxn ang="0">
                  <a:pos x="194" y="928"/>
                </a:cxn>
                <a:cxn ang="0">
                  <a:pos x="178" y="872"/>
                </a:cxn>
                <a:cxn ang="0">
                  <a:pos x="186" y="836"/>
                </a:cxn>
                <a:cxn ang="0">
                  <a:pos x="226" y="864"/>
                </a:cxn>
                <a:cxn ang="0">
                  <a:pos x="206" y="882"/>
                </a:cxn>
                <a:cxn ang="0">
                  <a:pos x="232" y="906"/>
                </a:cxn>
                <a:cxn ang="0">
                  <a:pos x="228" y="924"/>
                </a:cxn>
                <a:cxn ang="0">
                  <a:pos x="266" y="986"/>
                </a:cxn>
                <a:cxn ang="0">
                  <a:pos x="538" y="1048"/>
                </a:cxn>
                <a:cxn ang="0">
                  <a:pos x="642" y="1062"/>
                </a:cxn>
                <a:cxn ang="0">
                  <a:pos x="636" y="954"/>
                </a:cxn>
                <a:cxn ang="0">
                  <a:pos x="606" y="900"/>
                </a:cxn>
                <a:cxn ang="0">
                  <a:pos x="566" y="824"/>
                </a:cxn>
                <a:cxn ang="0">
                  <a:pos x="556" y="768"/>
                </a:cxn>
                <a:cxn ang="0">
                  <a:pos x="488" y="694"/>
                </a:cxn>
                <a:cxn ang="0">
                  <a:pos x="488" y="632"/>
                </a:cxn>
                <a:cxn ang="0">
                  <a:pos x="590" y="236"/>
                </a:cxn>
                <a:cxn ang="0">
                  <a:pos x="504" y="208"/>
                </a:cxn>
                <a:cxn ang="0">
                  <a:pos x="292" y="136"/>
                </a:cxn>
                <a:cxn ang="0">
                  <a:pos x="124" y="58"/>
                </a:cxn>
                <a:cxn ang="0">
                  <a:pos x="8" y="0"/>
                </a:cxn>
                <a:cxn ang="0">
                  <a:pos x="8" y="0"/>
                </a:cxn>
                <a:cxn ang="0">
                  <a:pos x="8" y="0"/>
                </a:cxn>
              </a:cxnLst>
              <a:rect l="0" t="0" r="r" b="b"/>
              <a:pathLst>
                <a:path w="642" h="1062">
                  <a:moveTo>
                    <a:pt x="8" y="0"/>
                  </a:moveTo>
                  <a:lnTo>
                    <a:pt x="0" y="80"/>
                  </a:lnTo>
                  <a:lnTo>
                    <a:pt x="86" y="62"/>
                  </a:lnTo>
                  <a:lnTo>
                    <a:pt x="106" y="302"/>
                  </a:lnTo>
                  <a:lnTo>
                    <a:pt x="152" y="376"/>
                  </a:lnTo>
                  <a:lnTo>
                    <a:pt x="128" y="438"/>
                  </a:lnTo>
                  <a:lnTo>
                    <a:pt x="102" y="442"/>
                  </a:lnTo>
                  <a:lnTo>
                    <a:pt x="96" y="470"/>
                  </a:lnTo>
                  <a:lnTo>
                    <a:pt x="68" y="460"/>
                  </a:lnTo>
                  <a:lnTo>
                    <a:pt x="86" y="494"/>
                  </a:lnTo>
                  <a:lnTo>
                    <a:pt x="68" y="546"/>
                  </a:lnTo>
                  <a:lnTo>
                    <a:pt x="76" y="560"/>
                  </a:lnTo>
                  <a:lnTo>
                    <a:pt x="60" y="582"/>
                  </a:lnTo>
                  <a:lnTo>
                    <a:pt x="78" y="586"/>
                  </a:lnTo>
                  <a:lnTo>
                    <a:pt x="108" y="564"/>
                  </a:lnTo>
                  <a:lnTo>
                    <a:pt x="128" y="594"/>
                  </a:lnTo>
                  <a:lnTo>
                    <a:pt x="98" y="620"/>
                  </a:lnTo>
                  <a:lnTo>
                    <a:pt x="102" y="670"/>
                  </a:lnTo>
                  <a:lnTo>
                    <a:pt x="108" y="760"/>
                  </a:lnTo>
                  <a:lnTo>
                    <a:pt x="140" y="792"/>
                  </a:lnTo>
                  <a:lnTo>
                    <a:pt x="166" y="804"/>
                  </a:lnTo>
                  <a:lnTo>
                    <a:pt x="148" y="832"/>
                  </a:lnTo>
                  <a:lnTo>
                    <a:pt x="112" y="794"/>
                  </a:lnTo>
                  <a:lnTo>
                    <a:pt x="76" y="768"/>
                  </a:lnTo>
                  <a:lnTo>
                    <a:pt x="66" y="794"/>
                  </a:lnTo>
                  <a:lnTo>
                    <a:pt x="78" y="812"/>
                  </a:lnTo>
                  <a:lnTo>
                    <a:pt x="66" y="828"/>
                  </a:lnTo>
                  <a:lnTo>
                    <a:pt x="128" y="886"/>
                  </a:lnTo>
                  <a:lnTo>
                    <a:pt x="120" y="900"/>
                  </a:lnTo>
                  <a:lnTo>
                    <a:pt x="198" y="1004"/>
                  </a:lnTo>
                  <a:lnTo>
                    <a:pt x="228" y="1010"/>
                  </a:lnTo>
                  <a:lnTo>
                    <a:pt x="228" y="936"/>
                  </a:lnTo>
                  <a:lnTo>
                    <a:pt x="194" y="928"/>
                  </a:lnTo>
                  <a:lnTo>
                    <a:pt x="178" y="872"/>
                  </a:lnTo>
                  <a:lnTo>
                    <a:pt x="186" y="836"/>
                  </a:lnTo>
                  <a:lnTo>
                    <a:pt x="226" y="864"/>
                  </a:lnTo>
                  <a:lnTo>
                    <a:pt x="206" y="882"/>
                  </a:lnTo>
                  <a:lnTo>
                    <a:pt x="232" y="906"/>
                  </a:lnTo>
                  <a:lnTo>
                    <a:pt x="228" y="924"/>
                  </a:lnTo>
                  <a:lnTo>
                    <a:pt x="266" y="986"/>
                  </a:lnTo>
                  <a:lnTo>
                    <a:pt x="538" y="1048"/>
                  </a:lnTo>
                  <a:lnTo>
                    <a:pt x="642" y="1062"/>
                  </a:lnTo>
                  <a:lnTo>
                    <a:pt x="636" y="954"/>
                  </a:lnTo>
                  <a:lnTo>
                    <a:pt x="606" y="900"/>
                  </a:lnTo>
                  <a:lnTo>
                    <a:pt x="566" y="824"/>
                  </a:lnTo>
                  <a:lnTo>
                    <a:pt x="556" y="768"/>
                  </a:lnTo>
                  <a:lnTo>
                    <a:pt x="488" y="694"/>
                  </a:lnTo>
                  <a:lnTo>
                    <a:pt x="488" y="632"/>
                  </a:lnTo>
                  <a:lnTo>
                    <a:pt x="590" y="236"/>
                  </a:lnTo>
                  <a:lnTo>
                    <a:pt x="504" y="208"/>
                  </a:lnTo>
                  <a:lnTo>
                    <a:pt x="292" y="136"/>
                  </a:lnTo>
                  <a:lnTo>
                    <a:pt x="124" y="58"/>
                  </a:lnTo>
                  <a:lnTo>
                    <a:pt x="8" y="0"/>
                  </a:lnTo>
                  <a:lnTo>
                    <a:pt x="8" y="0"/>
                  </a:lnTo>
                  <a:lnTo>
                    <a:pt x="8"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19" name="Freeform 162"/>
            <p:cNvSpPr>
              <a:spLocks/>
            </p:cNvSpPr>
            <p:nvPr/>
          </p:nvSpPr>
          <p:spPr bwMode="auto">
            <a:xfrm>
              <a:off x="3490876" y="4318414"/>
              <a:ext cx="816520" cy="1406150"/>
            </a:xfrm>
            <a:custGeom>
              <a:avLst/>
              <a:gdLst/>
              <a:ahLst/>
              <a:cxnLst>
                <a:cxn ang="0">
                  <a:pos x="102" y="0"/>
                </a:cxn>
                <a:cxn ang="0">
                  <a:pos x="0" y="396"/>
                </a:cxn>
                <a:cxn ang="0">
                  <a:pos x="2" y="460"/>
                </a:cxn>
                <a:cxn ang="0">
                  <a:pos x="42" y="504"/>
                </a:cxn>
                <a:cxn ang="0">
                  <a:pos x="68" y="532"/>
                </a:cxn>
                <a:cxn ang="0">
                  <a:pos x="78" y="594"/>
                </a:cxn>
                <a:cxn ang="0">
                  <a:pos x="148" y="718"/>
                </a:cxn>
                <a:cxn ang="0">
                  <a:pos x="154" y="826"/>
                </a:cxn>
                <a:cxn ang="0">
                  <a:pos x="384" y="852"/>
                </a:cxn>
                <a:cxn ang="0">
                  <a:pos x="460" y="68"/>
                </a:cxn>
                <a:cxn ang="0">
                  <a:pos x="102" y="0"/>
                </a:cxn>
                <a:cxn ang="0">
                  <a:pos x="102" y="0"/>
                </a:cxn>
                <a:cxn ang="0">
                  <a:pos x="102" y="0"/>
                </a:cxn>
              </a:cxnLst>
              <a:rect l="0" t="0" r="r" b="b"/>
              <a:pathLst>
                <a:path w="460" h="852">
                  <a:moveTo>
                    <a:pt x="102" y="0"/>
                  </a:moveTo>
                  <a:lnTo>
                    <a:pt x="0" y="396"/>
                  </a:lnTo>
                  <a:lnTo>
                    <a:pt x="2" y="460"/>
                  </a:lnTo>
                  <a:lnTo>
                    <a:pt x="42" y="504"/>
                  </a:lnTo>
                  <a:lnTo>
                    <a:pt x="68" y="532"/>
                  </a:lnTo>
                  <a:lnTo>
                    <a:pt x="78" y="594"/>
                  </a:lnTo>
                  <a:lnTo>
                    <a:pt x="148" y="718"/>
                  </a:lnTo>
                  <a:lnTo>
                    <a:pt x="154" y="826"/>
                  </a:lnTo>
                  <a:lnTo>
                    <a:pt x="384" y="852"/>
                  </a:lnTo>
                  <a:lnTo>
                    <a:pt x="460" y="68"/>
                  </a:lnTo>
                  <a:lnTo>
                    <a:pt x="102" y="0"/>
                  </a:lnTo>
                  <a:lnTo>
                    <a:pt x="102" y="0"/>
                  </a:lnTo>
                  <a:lnTo>
                    <a:pt x="102"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20" name="Freeform 163"/>
            <p:cNvSpPr>
              <a:spLocks/>
            </p:cNvSpPr>
            <p:nvPr/>
          </p:nvSpPr>
          <p:spPr bwMode="auto">
            <a:xfrm>
              <a:off x="4172489" y="4430641"/>
              <a:ext cx="710016" cy="1323632"/>
            </a:xfrm>
            <a:custGeom>
              <a:avLst/>
              <a:gdLst/>
              <a:ahLst/>
              <a:cxnLst>
                <a:cxn ang="0">
                  <a:pos x="76" y="0"/>
                </a:cxn>
                <a:cxn ang="0">
                  <a:pos x="0" y="784"/>
                </a:cxn>
                <a:cxn ang="0">
                  <a:pos x="246" y="802"/>
                </a:cxn>
                <a:cxn ang="0">
                  <a:pos x="400" y="798"/>
                </a:cxn>
                <a:cxn ang="0">
                  <a:pos x="378" y="12"/>
                </a:cxn>
                <a:cxn ang="0">
                  <a:pos x="246" y="8"/>
                </a:cxn>
                <a:cxn ang="0">
                  <a:pos x="76" y="0"/>
                </a:cxn>
                <a:cxn ang="0">
                  <a:pos x="76" y="0"/>
                </a:cxn>
                <a:cxn ang="0">
                  <a:pos x="76" y="0"/>
                </a:cxn>
              </a:cxnLst>
              <a:rect l="0" t="0" r="r" b="b"/>
              <a:pathLst>
                <a:path w="400" h="802">
                  <a:moveTo>
                    <a:pt x="76" y="0"/>
                  </a:moveTo>
                  <a:lnTo>
                    <a:pt x="0" y="784"/>
                  </a:lnTo>
                  <a:lnTo>
                    <a:pt x="246" y="802"/>
                  </a:lnTo>
                  <a:lnTo>
                    <a:pt x="400" y="798"/>
                  </a:lnTo>
                  <a:lnTo>
                    <a:pt x="378" y="12"/>
                  </a:lnTo>
                  <a:lnTo>
                    <a:pt x="246" y="8"/>
                  </a:lnTo>
                  <a:lnTo>
                    <a:pt x="76" y="0"/>
                  </a:lnTo>
                  <a:lnTo>
                    <a:pt x="76" y="0"/>
                  </a:lnTo>
                  <a:lnTo>
                    <a:pt x="76"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21" name="Freeform 164"/>
            <p:cNvSpPr>
              <a:spLocks/>
            </p:cNvSpPr>
            <p:nvPr/>
          </p:nvSpPr>
          <p:spPr bwMode="auto">
            <a:xfrm>
              <a:off x="4843456" y="4397631"/>
              <a:ext cx="862671" cy="1350039"/>
            </a:xfrm>
            <a:custGeom>
              <a:avLst/>
              <a:gdLst/>
              <a:ahLst/>
              <a:cxnLst>
                <a:cxn ang="0">
                  <a:pos x="0" y="32"/>
                </a:cxn>
                <a:cxn ang="0">
                  <a:pos x="22" y="818"/>
                </a:cxn>
                <a:cxn ang="0">
                  <a:pos x="306" y="806"/>
                </a:cxn>
                <a:cxn ang="0">
                  <a:pos x="302" y="502"/>
                </a:cxn>
                <a:cxn ang="0">
                  <a:pos x="486" y="200"/>
                </a:cxn>
                <a:cxn ang="0">
                  <a:pos x="460" y="178"/>
                </a:cxn>
                <a:cxn ang="0">
                  <a:pos x="418" y="190"/>
                </a:cxn>
                <a:cxn ang="0">
                  <a:pos x="378" y="218"/>
                </a:cxn>
                <a:cxn ang="0">
                  <a:pos x="338" y="108"/>
                </a:cxn>
                <a:cxn ang="0">
                  <a:pos x="318" y="98"/>
                </a:cxn>
                <a:cxn ang="0">
                  <a:pos x="288" y="104"/>
                </a:cxn>
                <a:cxn ang="0">
                  <a:pos x="254" y="68"/>
                </a:cxn>
                <a:cxn ang="0">
                  <a:pos x="264" y="0"/>
                </a:cxn>
                <a:cxn ang="0">
                  <a:pos x="144" y="16"/>
                </a:cxn>
                <a:cxn ang="0">
                  <a:pos x="0" y="32"/>
                </a:cxn>
                <a:cxn ang="0">
                  <a:pos x="0" y="32"/>
                </a:cxn>
                <a:cxn ang="0">
                  <a:pos x="0" y="32"/>
                </a:cxn>
              </a:cxnLst>
              <a:rect l="0" t="0" r="r" b="b"/>
              <a:pathLst>
                <a:path w="486" h="818">
                  <a:moveTo>
                    <a:pt x="0" y="32"/>
                  </a:moveTo>
                  <a:lnTo>
                    <a:pt x="22" y="818"/>
                  </a:lnTo>
                  <a:lnTo>
                    <a:pt x="306" y="806"/>
                  </a:lnTo>
                  <a:lnTo>
                    <a:pt x="302" y="502"/>
                  </a:lnTo>
                  <a:lnTo>
                    <a:pt x="486" y="200"/>
                  </a:lnTo>
                  <a:lnTo>
                    <a:pt x="460" y="178"/>
                  </a:lnTo>
                  <a:lnTo>
                    <a:pt x="418" y="190"/>
                  </a:lnTo>
                  <a:lnTo>
                    <a:pt x="378" y="218"/>
                  </a:lnTo>
                  <a:lnTo>
                    <a:pt x="338" y="108"/>
                  </a:lnTo>
                  <a:lnTo>
                    <a:pt x="318" y="98"/>
                  </a:lnTo>
                  <a:lnTo>
                    <a:pt x="288" y="104"/>
                  </a:lnTo>
                  <a:lnTo>
                    <a:pt x="254" y="68"/>
                  </a:lnTo>
                  <a:lnTo>
                    <a:pt x="264" y="0"/>
                  </a:lnTo>
                  <a:lnTo>
                    <a:pt x="144" y="16"/>
                  </a:lnTo>
                  <a:lnTo>
                    <a:pt x="0" y="32"/>
                  </a:lnTo>
                  <a:lnTo>
                    <a:pt x="0" y="32"/>
                  </a:lnTo>
                  <a:lnTo>
                    <a:pt x="0" y="32"/>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22" name="Freeform 165"/>
            <p:cNvSpPr>
              <a:spLocks/>
            </p:cNvSpPr>
            <p:nvPr/>
          </p:nvSpPr>
          <p:spPr bwMode="auto">
            <a:xfrm>
              <a:off x="5379517" y="4727716"/>
              <a:ext cx="1934796" cy="1670217"/>
            </a:xfrm>
            <a:custGeom>
              <a:avLst/>
              <a:gdLst/>
              <a:ahLst/>
              <a:cxnLst>
                <a:cxn ang="0">
                  <a:pos x="0" y="302"/>
                </a:cxn>
                <a:cxn ang="0">
                  <a:pos x="28" y="574"/>
                </a:cxn>
                <a:cxn ang="0">
                  <a:pos x="46" y="542"/>
                </a:cxn>
                <a:cxn ang="0">
                  <a:pos x="82" y="588"/>
                </a:cxn>
                <a:cxn ang="0">
                  <a:pos x="50" y="582"/>
                </a:cxn>
                <a:cxn ang="0">
                  <a:pos x="106" y="636"/>
                </a:cxn>
                <a:cxn ang="0">
                  <a:pos x="174" y="646"/>
                </a:cxn>
                <a:cxn ang="0">
                  <a:pos x="310" y="608"/>
                </a:cxn>
                <a:cxn ang="0">
                  <a:pos x="358" y="582"/>
                </a:cxn>
                <a:cxn ang="0">
                  <a:pos x="474" y="612"/>
                </a:cxn>
                <a:cxn ang="0">
                  <a:pos x="502" y="614"/>
                </a:cxn>
                <a:cxn ang="0">
                  <a:pos x="520" y="638"/>
                </a:cxn>
                <a:cxn ang="0">
                  <a:pos x="562" y="700"/>
                </a:cxn>
                <a:cxn ang="0">
                  <a:pos x="604" y="716"/>
                </a:cxn>
                <a:cxn ang="0">
                  <a:pos x="688" y="724"/>
                </a:cxn>
                <a:cxn ang="0">
                  <a:pos x="716" y="694"/>
                </a:cxn>
                <a:cxn ang="0">
                  <a:pos x="826" y="740"/>
                </a:cxn>
                <a:cxn ang="0">
                  <a:pos x="826" y="782"/>
                </a:cxn>
                <a:cxn ang="0">
                  <a:pos x="754" y="744"/>
                </a:cxn>
                <a:cxn ang="0">
                  <a:pos x="748" y="782"/>
                </a:cxn>
                <a:cxn ang="0">
                  <a:pos x="734" y="948"/>
                </a:cxn>
                <a:cxn ang="0">
                  <a:pos x="716" y="972"/>
                </a:cxn>
                <a:cxn ang="0">
                  <a:pos x="738" y="1012"/>
                </a:cxn>
                <a:cxn ang="0">
                  <a:pos x="752" y="968"/>
                </a:cxn>
                <a:cxn ang="0">
                  <a:pos x="860" y="936"/>
                </a:cxn>
                <a:cxn ang="0">
                  <a:pos x="924" y="888"/>
                </a:cxn>
                <a:cxn ang="0">
                  <a:pos x="882" y="862"/>
                </a:cxn>
                <a:cxn ang="0">
                  <a:pos x="876" y="832"/>
                </a:cxn>
                <a:cxn ang="0">
                  <a:pos x="942" y="788"/>
                </a:cxn>
                <a:cxn ang="0">
                  <a:pos x="980" y="772"/>
                </a:cxn>
                <a:cxn ang="0">
                  <a:pos x="1036" y="728"/>
                </a:cxn>
                <a:cxn ang="0">
                  <a:pos x="1080" y="628"/>
                </a:cxn>
                <a:cxn ang="0">
                  <a:pos x="940" y="646"/>
                </a:cxn>
                <a:cxn ang="0">
                  <a:pos x="810" y="600"/>
                </a:cxn>
                <a:cxn ang="0">
                  <a:pos x="700" y="308"/>
                </a:cxn>
                <a:cxn ang="0">
                  <a:pos x="582" y="222"/>
                </a:cxn>
                <a:cxn ang="0">
                  <a:pos x="548" y="154"/>
                </a:cxn>
                <a:cxn ang="0">
                  <a:pos x="516" y="62"/>
                </a:cxn>
                <a:cxn ang="0">
                  <a:pos x="348" y="64"/>
                </a:cxn>
                <a:cxn ang="0">
                  <a:pos x="282" y="26"/>
                </a:cxn>
                <a:cxn ang="0">
                  <a:pos x="184" y="0"/>
                </a:cxn>
              </a:cxnLst>
              <a:rect l="0" t="0" r="r" b="b"/>
              <a:pathLst>
                <a:path w="1090" h="1012">
                  <a:moveTo>
                    <a:pt x="184" y="0"/>
                  </a:moveTo>
                  <a:lnTo>
                    <a:pt x="0" y="302"/>
                  </a:lnTo>
                  <a:lnTo>
                    <a:pt x="2" y="584"/>
                  </a:lnTo>
                  <a:lnTo>
                    <a:pt x="28" y="574"/>
                  </a:lnTo>
                  <a:lnTo>
                    <a:pt x="26" y="560"/>
                  </a:lnTo>
                  <a:lnTo>
                    <a:pt x="46" y="542"/>
                  </a:lnTo>
                  <a:lnTo>
                    <a:pt x="66" y="570"/>
                  </a:lnTo>
                  <a:lnTo>
                    <a:pt x="82" y="588"/>
                  </a:lnTo>
                  <a:lnTo>
                    <a:pt x="64" y="602"/>
                  </a:lnTo>
                  <a:lnTo>
                    <a:pt x="50" y="582"/>
                  </a:lnTo>
                  <a:lnTo>
                    <a:pt x="38" y="612"/>
                  </a:lnTo>
                  <a:lnTo>
                    <a:pt x="106" y="636"/>
                  </a:lnTo>
                  <a:lnTo>
                    <a:pt x="122" y="614"/>
                  </a:lnTo>
                  <a:lnTo>
                    <a:pt x="174" y="646"/>
                  </a:lnTo>
                  <a:lnTo>
                    <a:pt x="308" y="638"/>
                  </a:lnTo>
                  <a:lnTo>
                    <a:pt x="310" y="608"/>
                  </a:lnTo>
                  <a:lnTo>
                    <a:pt x="358" y="598"/>
                  </a:lnTo>
                  <a:lnTo>
                    <a:pt x="358" y="582"/>
                  </a:lnTo>
                  <a:lnTo>
                    <a:pt x="418" y="568"/>
                  </a:lnTo>
                  <a:lnTo>
                    <a:pt x="474" y="612"/>
                  </a:lnTo>
                  <a:lnTo>
                    <a:pt x="482" y="642"/>
                  </a:lnTo>
                  <a:lnTo>
                    <a:pt x="502" y="614"/>
                  </a:lnTo>
                  <a:lnTo>
                    <a:pt x="524" y="614"/>
                  </a:lnTo>
                  <a:lnTo>
                    <a:pt x="520" y="638"/>
                  </a:lnTo>
                  <a:lnTo>
                    <a:pt x="542" y="638"/>
                  </a:lnTo>
                  <a:lnTo>
                    <a:pt x="562" y="700"/>
                  </a:lnTo>
                  <a:lnTo>
                    <a:pt x="696" y="694"/>
                  </a:lnTo>
                  <a:lnTo>
                    <a:pt x="604" y="716"/>
                  </a:lnTo>
                  <a:lnTo>
                    <a:pt x="614" y="728"/>
                  </a:lnTo>
                  <a:lnTo>
                    <a:pt x="688" y="724"/>
                  </a:lnTo>
                  <a:lnTo>
                    <a:pt x="732" y="732"/>
                  </a:lnTo>
                  <a:lnTo>
                    <a:pt x="716" y="694"/>
                  </a:lnTo>
                  <a:lnTo>
                    <a:pt x="784" y="694"/>
                  </a:lnTo>
                  <a:lnTo>
                    <a:pt x="826" y="740"/>
                  </a:lnTo>
                  <a:lnTo>
                    <a:pt x="840" y="744"/>
                  </a:lnTo>
                  <a:lnTo>
                    <a:pt x="826" y="782"/>
                  </a:lnTo>
                  <a:lnTo>
                    <a:pt x="764" y="772"/>
                  </a:lnTo>
                  <a:lnTo>
                    <a:pt x="754" y="744"/>
                  </a:lnTo>
                  <a:lnTo>
                    <a:pt x="734" y="744"/>
                  </a:lnTo>
                  <a:lnTo>
                    <a:pt x="748" y="782"/>
                  </a:lnTo>
                  <a:lnTo>
                    <a:pt x="746" y="850"/>
                  </a:lnTo>
                  <a:lnTo>
                    <a:pt x="734" y="948"/>
                  </a:lnTo>
                  <a:lnTo>
                    <a:pt x="742" y="964"/>
                  </a:lnTo>
                  <a:lnTo>
                    <a:pt x="716" y="972"/>
                  </a:lnTo>
                  <a:lnTo>
                    <a:pt x="712" y="994"/>
                  </a:lnTo>
                  <a:lnTo>
                    <a:pt x="738" y="1012"/>
                  </a:lnTo>
                  <a:lnTo>
                    <a:pt x="754" y="990"/>
                  </a:lnTo>
                  <a:lnTo>
                    <a:pt x="752" y="968"/>
                  </a:lnTo>
                  <a:lnTo>
                    <a:pt x="810" y="940"/>
                  </a:lnTo>
                  <a:lnTo>
                    <a:pt x="860" y="936"/>
                  </a:lnTo>
                  <a:lnTo>
                    <a:pt x="864" y="908"/>
                  </a:lnTo>
                  <a:lnTo>
                    <a:pt x="924" y="888"/>
                  </a:lnTo>
                  <a:lnTo>
                    <a:pt x="910" y="850"/>
                  </a:lnTo>
                  <a:lnTo>
                    <a:pt x="882" y="862"/>
                  </a:lnTo>
                  <a:lnTo>
                    <a:pt x="862" y="864"/>
                  </a:lnTo>
                  <a:lnTo>
                    <a:pt x="876" y="832"/>
                  </a:lnTo>
                  <a:lnTo>
                    <a:pt x="914" y="798"/>
                  </a:lnTo>
                  <a:lnTo>
                    <a:pt x="942" y="788"/>
                  </a:lnTo>
                  <a:lnTo>
                    <a:pt x="982" y="794"/>
                  </a:lnTo>
                  <a:lnTo>
                    <a:pt x="980" y="772"/>
                  </a:lnTo>
                  <a:lnTo>
                    <a:pt x="992" y="750"/>
                  </a:lnTo>
                  <a:lnTo>
                    <a:pt x="1036" y="728"/>
                  </a:lnTo>
                  <a:lnTo>
                    <a:pt x="1090" y="650"/>
                  </a:lnTo>
                  <a:lnTo>
                    <a:pt x="1080" y="628"/>
                  </a:lnTo>
                  <a:lnTo>
                    <a:pt x="1008" y="664"/>
                  </a:lnTo>
                  <a:lnTo>
                    <a:pt x="940" y="646"/>
                  </a:lnTo>
                  <a:lnTo>
                    <a:pt x="846" y="638"/>
                  </a:lnTo>
                  <a:lnTo>
                    <a:pt x="810" y="600"/>
                  </a:lnTo>
                  <a:lnTo>
                    <a:pt x="784" y="574"/>
                  </a:lnTo>
                  <a:lnTo>
                    <a:pt x="700" y="308"/>
                  </a:lnTo>
                  <a:lnTo>
                    <a:pt x="664" y="308"/>
                  </a:lnTo>
                  <a:lnTo>
                    <a:pt x="582" y="222"/>
                  </a:lnTo>
                  <a:lnTo>
                    <a:pt x="568" y="220"/>
                  </a:lnTo>
                  <a:lnTo>
                    <a:pt x="548" y="154"/>
                  </a:lnTo>
                  <a:lnTo>
                    <a:pt x="528" y="118"/>
                  </a:lnTo>
                  <a:lnTo>
                    <a:pt x="516" y="62"/>
                  </a:lnTo>
                  <a:lnTo>
                    <a:pt x="418" y="64"/>
                  </a:lnTo>
                  <a:lnTo>
                    <a:pt x="348" y="64"/>
                  </a:lnTo>
                  <a:lnTo>
                    <a:pt x="286" y="42"/>
                  </a:lnTo>
                  <a:lnTo>
                    <a:pt x="282" y="26"/>
                  </a:lnTo>
                  <a:lnTo>
                    <a:pt x="184" y="0"/>
                  </a:lnTo>
                  <a:lnTo>
                    <a:pt x="184" y="0"/>
                  </a:lnTo>
                  <a:lnTo>
                    <a:pt x="184"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23" name="Freeform 166"/>
            <p:cNvSpPr>
              <a:spLocks/>
            </p:cNvSpPr>
            <p:nvPr/>
          </p:nvSpPr>
          <p:spPr bwMode="auto">
            <a:xfrm>
              <a:off x="6270586" y="3839795"/>
              <a:ext cx="1959645" cy="1987095"/>
            </a:xfrm>
            <a:custGeom>
              <a:avLst/>
              <a:gdLst/>
              <a:ahLst/>
              <a:cxnLst>
                <a:cxn ang="0">
                  <a:pos x="0" y="100"/>
                </a:cxn>
                <a:cxn ang="0">
                  <a:pos x="34" y="186"/>
                </a:cxn>
                <a:cxn ang="0">
                  <a:pos x="82" y="226"/>
                </a:cxn>
                <a:cxn ang="0">
                  <a:pos x="52" y="276"/>
                </a:cxn>
                <a:cxn ang="0">
                  <a:pos x="58" y="288"/>
                </a:cxn>
                <a:cxn ang="0">
                  <a:pos x="52" y="324"/>
                </a:cxn>
                <a:cxn ang="0">
                  <a:pos x="140" y="384"/>
                </a:cxn>
                <a:cxn ang="0">
                  <a:pos x="168" y="564"/>
                </a:cxn>
                <a:cxn ang="0">
                  <a:pos x="128" y="612"/>
                </a:cxn>
                <a:cxn ang="0">
                  <a:pos x="204" y="736"/>
                </a:cxn>
                <a:cxn ang="0">
                  <a:pos x="226" y="790"/>
                </a:cxn>
                <a:cxn ang="0">
                  <a:pos x="282" y="1112"/>
                </a:cxn>
                <a:cxn ang="0">
                  <a:pos x="440" y="1184"/>
                </a:cxn>
                <a:cxn ang="0">
                  <a:pos x="578" y="1168"/>
                </a:cxn>
                <a:cxn ang="0">
                  <a:pos x="752" y="1134"/>
                </a:cxn>
                <a:cxn ang="0">
                  <a:pos x="744" y="992"/>
                </a:cxn>
                <a:cxn ang="0">
                  <a:pos x="794" y="928"/>
                </a:cxn>
                <a:cxn ang="0">
                  <a:pos x="786" y="862"/>
                </a:cxn>
                <a:cxn ang="0">
                  <a:pos x="876" y="808"/>
                </a:cxn>
                <a:cxn ang="0">
                  <a:pos x="948" y="758"/>
                </a:cxn>
                <a:cxn ang="0">
                  <a:pos x="864" y="718"/>
                </a:cxn>
                <a:cxn ang="0">
                  <a:pos x="706" y="994"/>
                </a:cxn>
                <a:cxn ang="0">
                  <a:pos x="728" y="806"/>
                </a:cxn>
                <a:cxn ang="0">
                  <a:pos x="792" y="702"/>
                </a:cxn>
                <a:cxn ang="0">
                  <a:pos x="842" y="668"/>
                </a:cxn>
                <a:cxn ang="0">
                  <a:pos x="1066" y="442"/>
                </a:cxn>
                <a:cxn ang="0">
                  <a:pos x="1104" y="384"/>
                </a:cxn>
                <a:cxn ang="0">
                  <a:pos x="834" y="510"/>
                </a:cxn>
                <a:cxn ang="0">
                  <a:pos x="802" y="462"/>
                </a:cxn>
                <a:cxn ang="0">
                  <a:pos x="784" y="494"/>
                </a:cxn>
                <a:cxn ang="0">
                  <a:pos x="766" y="552"/>
                </a:cxn>
                <a:cxn ang="0">
                  <a:pos x="682" y="534"/>
                </a:cxn>
                <a:cxn ang="0">
                  <a:pos x="630" y="500"/>
                </a:cxn>
                <a:cxn ang="0">
                  <a:pos x="574" y="390"/>
                </a:cxn>
                <a:cxn ang="0">
                  <a:pos x="598" y="364"/>
                </a:cxn>
                <a:cxn ang="0">
                  <a:pos x="720" y="364"/>
                </a:cxn>
                <a:cxn ang="0">
                  <a:pos x="622" y="226"/>
                </a:cxn>
                <a:cxn ang="0">
                  <a:pos x="586" y="190"/>
                </a:cxn>
                <a:cxn ang="0">
                  <a:pos x="528" y="104"/>
                </a:cxn>
                <a:cxn ang="0">
                  <a:pos x="472" y="60"/>
                </a:cxn>
                <a:cxn ang="0">
                  <a:pos x="514" y="150"/>
                </a:cxn>
                <a:cxn ang="0">
                  <a:pos x="410" y="178"/>
                </a:cxn>
                <a:cxn ang="0">
                  <a:pos x="370" y="190"/>
                </a:cxn>
                <a:cxn ang="0">
                  <a:pos x="350" y="150"/>
                </a:cxn>
                <a:cxn ang="0">
                  <a:pos x="314" y="42"/>
                </a:cxn>
                <a:cxn ang="0">
                  <a:pos x="250" y="60"/>
                </a:cxn>
                <a:cxn ang="0">
                  <a:pos x="202" y="28"/>
                </a:cxn>
                <a:cxn ang="0">
                  <a:pos x="98" y="0"/>
                </a:cxn>
                <a:cxn ang="0">
                  <a:pos x="116" y="28"/>
                </a:cxn>
                <a:cxn ang="0">
                  <a:pos x="12" y="36"/>
                </a:cxn>
                <a:cxn ang="0">
                  <a:pos x="12" y="36"/>
                </a:cxn>
              </a:cxnLst>
              <a:rect l="0" t="0" r="r" b="b"/>
              <a:pathLst>
                <a:path w="1104" h="1204">
                  <a:moveTo>
                    <a:pt x="12" y="36"/>
                  </a:moveTo>
                  <a:lnTo>
                    <a:pt x="0" y="100"/>
                  </a:lnTo>
                  <a:lnTo>
                    <a:pt x="34" y="144"/>
                  </a:lnTo>
                  <a:lnTo>
                    <a:pt x="34" y="186"/>
                  </a:lnTo>
                  <a:lnTo>
                    <a:pt x="64" y="186"/>
                  </a:lnTo>
                  <a:lnTo>
                    <a:pt x="82" y="226"/>
                  </a:lnTo>
                  <a:lnTo>
                    <a:pt x="74" y="268"/>
                  </a:lnTo>
                  <a:lnTo>
                    <a:pt x="52" y="276"/>
                  </a:lnTo>
                  <a:lnTo>
                    <a:pt x="34" y="294"/>
                  </a:lnTo>
                  <a:lnTo>
                    <a:pt x="58" y="288"/>
                  </a:lnTo>
                  <a:lnTo>
                    <a:pt x="60" y="308"/>
                  </a:lnTo>
                  <a:lnTo>
                    <a:pt x="52" y="324"/>
                  </a:lnTo>
                  <a:lnTo>
                    <a:pt x="118" y="344"/>
                  </a:lnTo>
                  <a:lnTo>
                    <a:pt x="140" y="384"/>
                  </a:lnTo>
                  <a:lnTo>
                    <a:pt x="206" y="454"/>
                  </a:lnTo>
                  <a:lnTo>
                    <a:pt x="168" y="564"/>
                  </a:lnTo>
                  <a:lnTo>
                    <a:pt x="134" y="570"/>
                  </a:lnTo>
                  <a:lnTo>
                    <a:pt x="128" y="612"/>
                  </a:lnTo>
                  <a:lnTo>
                    <a:pt x="158" y="656"/>
                  </a:lnTo>
                  <a:lnTo>
                    <a:pt x="204" y="736"/>
                  </a:lnTo>
                  <a:lnTo>
                    <a:pt x="198" y="762"/>
                  </a:lnTo>
                  <a:lnTo>
                    <a:pt x="226" y="790"/>
                  </a:lnTo>
                  <a:lnTo>
                    <a:pt x="198" y="846"/>
                  </a:lnTo>
                  <a:lnTo>
                    <a:pt x="282" y="1112"/>
                  </a:lnTo>
                  <a:lnTo>
                    <a:pt x="342" y="1176"/>
                  </a:lnTo>
                  <a:lnTo>
                    <a:pt x="440" y="1184"/>
                  </a:lnTo>
                  <a:lnTo>
                    <a:pt x="504" y="1204"/>
                  </a:lnTo>
                  <a:lnTo>
                    <a:pt x="578" y="1168"/>
                  </a:lnTo>
                  <a:lnTo>
                    <a:pt x="588" y="1188"/>
                  </a:lnTo>
                  <a:lnTo>
                    <a:pt x="752" y="1134"/>
                  </a:lnTo>
                  <a:lnTo>
                    <a:pt x="756" y="1074"/>
                  </a:lnTo>
                  <a:lnTo>
                    <a:pt x="744" y="992"/>
                  </a:lnTo>
                  <a:lnTo>
                    <a:pt x="768" y="936"/>
                  </a:lnTo>
                  <a:lnTo>
                    <a:pt x="794" y="928"/>
                  </a:lnTo>
                  <a:lnTo>
                    <a:pt x="798" y="880"/>
                  </a:lnTo>
                  <a:lnTo>
                    <a:pt x="786" y="862"/>
                  </a:lnTo>
                  <a:lnTo>
                    <a:pt x="874" y="828"/>
                  </a:lnTo>
                  <a:lnTo>
                    <a:pt x="876" y="808"/>
                  </a:lnTo>
                  <a:lnTo>
                    <a:pt x="908" y="808"/>
                  </a:lnTo>
                  <a:lnTo>
                    <a:pt x="948" y="758"/>
                  </a:lnTo>
                  <a:lnTo>
                    <a:pt x="920" y="722"/>
                  </a:lnTo>
                  <a:lnTo>
                    <a:pt x="864" y="718"/>
                  </a:lnTo>
                  <a:lnTo>
                    <a:pt x="756" y="854"/>
                  </a:lnTo>
                  <a:lnTo>
                    <a:pt x="706" y="994"/>
                  </a:lnTo>
                  <a:lnTo>
                    <a:pt x="724" y="856"/>
                  </a:lnTo>
                  <a:lnTo>
                    <a:pt x="728" y="806"/>
                  </a:lnTo>
                  <a:lnTo>
                    <a:pt x="774" y="774"/>
                  </a:lnTo>
                  <a:lnTo>
                    <a:pt x="792" y="702"/>
                  </a:lnTo>
                  <a:lnTo>
                    <a:pt x="828" y="686"/>
                  </a:lnTo>
                  <a:lnTo>
                    <a:pt x="842" y="668"/>
                  </a:lnTo>
                  <a:lnTo>
                    <a:pt x="1050" y="552"/>
                  </a:lnTo>
                  <a:lnTo>
                    <a:pt x="1066" y="442"/>
                  </a:lnTo>
                  <a:lnTo>
                    <a:pt x="1096" y="414"/>
                  </a:lnTo>
                  <a:lnTo>
                    <a:pt x="1104" y="384"/>
                  </a:lnTo>
                  <a:lnTo>
                    <a:pt x="1074" y="352"/>
                  </a:lnTo>
                  <a:lnTo>
                    <a:pt x="834" y="510"/>
                  </a:lnTo>
                  <a:lnTo>
                    <a:pt x="802" y="506"/>
                  </a:lnTo>
                  <a:lnTo>
                    <a:pt x="802" y="462"/>
                  </a:lnTo>
                  <a:lnTo>
                    <a:pt x="774" y="444"/>
                  </a:lnTo>
                  <a:lnTo>
                    <a:pt x="784" y="494"/>
                  </a:lnTo>
                  <a:lnTo>
                    <a:pt x="804" y="570"/>
                  </a:lnTo>
                  <a:lnTo>
                    <a:pt x="766" y="552"/>
                  </a:lnTo>
                  <a:lnTo>
                    <a:pt x="724" y="566"/>
                  </a:lnTo>
                  <a:lnTo>
                    <a:pt x="682" y="534"/>
                  </a:lnTo>
                  <a:lnTo>
                    <a:pt x="664" y="546"/>
                  </a:lnTo>
                  <a:lnTo>
                    <a:pt x="630" y="500"/>
                  </a:lnTo>
                  <a:lnTo>
                    <a:pt x="586" y="442"/>
                  </a:lnTo>
                  <a:lnTo>
                    <a:pt x="574" y="390"/>
                  </a:lnTo>
                  <a:lnTo>
                    <a:pt x="596" y="390"/>
                  </a:lnTo>
                  <a:lnTo>
                    <a:pt x="598" y="364"/>
                  </a:lnTo>
                  <a:lnTo>
                    <a:pt x="672" y="372"/>
                  </a:lnTo>
                  <a:lnTo>
                    <a:pt x="720" y="364"/>
                  </a:lnTo>
                  <a:lnTo>
                    <a:pt x="704" y="304"/>
                  </a:lnTo>
                  <a:lnTo>
                    <a:pt x="622" y="226"/>
                  </a:lnTo>
                  <a:lnTo>
                    <a:pt x="622" y="186"/>
                  </a:lnTo>
                  <a:lnTo>
                    <a:pt x="586" y="190"/>
                  </a:lnTo>
                  <a:lnTo>
                    <a:pt x="562" y="114"/>
                  </a:lnTo>
                  <a:lnTo>
                    <a:pt x="528" y="104"/>
                  </a:lnTo>
                  <a:lnTo>
                    <a:pt x="518" y="72"/>
                  </a:lnTo>
                  <a:lnTo>
                    <a:pt x="472" y="60"/>
                  </a:lnTo>
                  <a:lnTo>
                    <a:pt x="498" y="108"/>
                  </a:lnTo>
                  <a:lnTo>
                    <a:pt x="514" y="150"/>
                  </a:lnTo>
                  <a:lnTo>
                    <a:pt x="464" y="206"/>
                  </a:lnTo>
                  <a:lnTo>
                    <a:pt x="410" y="178"/>
                  </a:lnTo>
                  <a:lnTo>
                    <a:pt x="388" y="194"/>
                  </a:lnTo>
                  <a:lnTo>
                    <a:pt x="370" y="190"/>
                  </a:lnTo>
                  <a:lnTo>
                    <a:pt x="376" y="150"/>
                  </a:lnTo>
                  <a:lnTo>
                    <a:pt x="350" y="150"/>
                  </a:lnTo>
                  <a:lnTo>
                    <a:pt x="332" y="40"/>
                  </a:lnTo>
                  <a:lnTo>
                    <a:pt x="314" y="42"/>
                  </a:lnTo>
                  <a:lnTo>
                    <a:pt x="302" y="64"/>
                  </a:lnTo>
                  <a:lnTo>
                    <a:pt x="250" y="60"/>
                  </a:lnTo>
                  <a:lnTo>
                    <a:pt x="232" y="40"/>
                  </a:lnTo>
                  <a:lnTo>
                    <a:pt x="202" y="28"/>
                  </a:lnTo>
                  <a:lnTo>
                    <a:pt x="192" y="8"/>
                  </a:lnTo>
                  <a:lnTo>
                    <a:pt x="98" y="0"/>
                  </a:lnTo>
                  <a:lnTo>
                    <a:pt x="120" y="16"/>
                  </a:lnTo>
                  <a:lnTo>
                    <a:pt x="116" y="28"/>
                  </a:lnTo>
                  <a:lnTo>
                    <a:pt x="60" y="28"/>
                  </a:lnTo>
                  <a:lnTo>
                    <a:pt x="12" y="36"/>
                  </a:lnTo>
                  <a:lnTo>
                    <a:pt x="12" y="36"/>
                  </a:lnTo>
                  <a:lnTo>
                    <a:pt x="12" y="36"/>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24" name="Freeform 167"/>
            <p:cNvSpPr>
              <a:spLocks/>
            </p:cNvSpPr>
            <p:nvPr/>
          </p:nvSpPr>
          <p:spPr bwMode="auto">
            <a:xfrm>
              <a:off x="7108409" y="3833192"/>
              <a:ext cx="1157326" cy="947337"/>
            </a:xfrm>
            <a:custGeom>
              <a:avLst/>
              <a:gdLst/>
              <a:ahLst/>
              <a:cxnLst>
                <a:cxn ang="0">
                  <a:pos x="10" y="0"/>
                </a:cxn>
                <a:cxn ang="0">
                  <a:pos x="0" y="64"/>
                </a:cxn>
                <a:cxn ang="0">
                  <a:pos x="46" y="76"/>
                </a:cxn>
                <a:cxn ang="0">
                  <a:pos x="56" y="108"/>
                </a:cxn>
                <a:cxn ang="0">
                  <a:pos x="90" y="118"/>
                </a:cxn>
                <a:cxn ang="0">
                  <a:pos x="114" y="194"/>
                </a:cxn>
                <a:cxn ang="0">
                  <a:pos x="148" y="190"/>
                </a:cxn>
                <a:cxn ang="0">
                  <a:pos x="150" y="230"/>
                </a:cxn>
                <a:cxn ang="0">
                  <a:pos x="232" y="308"/>
                </a:cxn>
                <a:cxn ang="0">
                  <a:pos x="248" y="368"/>
                </a:cxn>
                <a:cxn ang="0">
                  <a:pos x="196" y="376"/>
                </a:cxn>
                <a:cxn ang="0">
                  <a:pos x="138" y="368"/>
                </a:cxn>
                <a:cxn ang="0">
                  <a:pos x="126" y="368"/>
                </a:cxn>
                <a:cxn ang="0">
                  <a:pos x="124" y="394"/>
                </a:cxn>
                <a:cxn ang="0">
                  <a:pos x="102" y="394"/>
                </a:cxn>
                <a:cxn ang="0">
                  <a:pos x="106" y="414"/>
                </a:cxn>
                <a:cxn ang="0">
                  <a:pos x="114" y="446"/>
                </a:cxn>
                <a:cxn ang="0">
                  <a:pos x="192" y="552"/>
                </a:cxn>
                <a:cxn ang="0">
                  <a:pos x="210" y="538"/>
                </a:cxn>
                <a:cxn ang="0">
                  <a:pos x="250" y="570"/>
                </a:cxn>
                <a:cxn ang="0">
                  <a:pos x="294" y="556"/>
                </a:cxn>
                <a:cxn ang="0">
                  <a:pos x="332" y="574"/>
                </a:cxn>
                <a:cxn ang="0">
                  <a:pos x="308" y="478"/>
                </a:cxn>
                <a:cxn ang="0">
                  <a:pos x="302" y="450"/>
                </a:cxn>
                <a:cxn ang="0">
                  <a:pos x="330" y="466"/>
                </a:cxn>
                <a:cxn ang="0">
                  <a:pos x="330" y="510"/>
                </a:cxn>
                <a:cxn ang="0">
                  <a:pos x="362" y="514"/>
                </a:cxn>
                <a:cxn ang="0">
                  <a:pos x="602" y="356"/>
                </a:cxn>
                <a:cxn ang="0">
                  <a:pos x="632" y="388"/>
                </a:cxn>
                <a:cxn ang="0">
                  <a:pos x="652" y="350"/>
                </a:cxn>
                <a:cxn ang="0">
                  <a:pos x="636" y="316"/>
                </a:cxn>
                <a:cxn ang="0">
                  <a:pos x="596" y="252"/>
                </a:cxn>
                <a:cxn ang="0">
                  <a:pos x="550" y="250"/>
                </a:cxn>
                <a:cxn ang="0">
                  <a:pos x="476" y="256"/>
                </a:cxn>
                <a:cxn ang="0">
                  <a:pos x="482" y="212"/>
                </a:cxn>
                <a:cxn ang="0">
                  <a:pos x="434" y="226"/>
                </a:cxn>
                <a:cxn ang="0">
                  <a:pos x="366" y="256"/>
                </a:cxn>
                <a:cxn ang="0">
                  <a:pos x="350" y="226"/>
                </a:cxn>
                <a:cxn ang="0">
                  <a:pos x="326" y="234"/>
                </a:cxn>
                <a:cxn ang="0">
                  <a:pos x="288" y="220"/>
                </a:cxn>
                <a:cxn ang="0">
                  <a:pos x="254" y="218"/>
                </a:cxn>
                <a:cxn ang="0">
                  <a:pos x="262" y="186"/>
                </a:cxn>
                <a:cxn ang="0">
                  <a:pos x="248" y="166"/>
                </a:cxn>
                <a:cxn ang="0">
                  <a:pos x="206" y="148"/>
                </a:cxn>
                <a:cxn ang="0">
                  <a:pos x="200" y="126"/>
                </a:cxn>
                <a:cxn ang="0">
                  <a:pos x="166" y="124"/>
                </a:cxn>
                <a:cxn ang="0">
                  <a:pos x="154" y="84"/>
                </a:cxn>
                <a:cxn ang="0">
                  <a:pos x="90" y="60"/>
                </a:cxn>
                <a:cxn ang="0">
                  <a:pos x="38" y="16"/>
                </a:cxn>
                <a:cxn ang="0">
                  <a:pos x="10" y="0"/>
                </a:cxn>
                <a:cxn ang="0">
                  <a:pos x="10" y="0"/>
                </a:cxn>
                <a:cxn ang="0">
                  <a:pos x="10" y="0"/>
                </a:cxn>
              </a:cxnLst>
              <a:rect l="0" t="0" r="r" b="b"/>
              <a:pathLst>
                <a:path w="652" h="574">
                  <a:moveTo>
                    <a:pt x="10" y="0"/>
                  </a:moveTo>
                  <a:lnTo>
                    <a:pt x="0" y="64"/>
                  </a:lnTo>
                  <a:lnTo>
                    <a:pt x="46" y="76"/>
                  </a:lnTo>
                  <a:lnTo>
                    <a:pt x="56" y="108"/>
                  </a:lnTo>
                  <a:lnTo>
                    <a:pt x="90" y="118"/>
                  </a:lnTo>
                  <a:lnTo>
                    <a:pt x="114" y="194"/>
                  </a:lnTo>
                  <a:lnTo>
                    <a:pt x="148" y="190"/>
                  </a:lnTo>
                  <a:lnTo>
                    <a:pt x="150" y="230"/>
                  </a:lnTo>
                  <a:lnTo>
                    <a:pt x="232" y="308"/>
                  </a:lnTo>
                  <a:lnTo>
                    <a:pt x="248" y="368"/>
                  </a:lnTo>
                  <a:lnTo>
                    <a:pt x="196" y="376"/>
                  </a:lnTo>
                  <a:lnTo>
                    <a:pt x="138" y="368"/>
                  </a:lnTo>
                  <a:lnTo>
                    <a:pt x="126" y="368"/>
                  </a:lnTo>
                  <a:lnTo>
                    <a:pt x="124" y="394"/>
                  </a:lnTo>
                  <a:lnTo>
                    <a:pt x="102" y="394"/>
                  </a:lnTo>
                  <a:lnTo>
                    <a:pt x="106" y="414"/>
                  </a:lnTo>
                  <a:lnTo>
                    <a:pt x="114" y="446"/>
                  </a:lnTo>
                  <a:lnTo>
                    <a:pt x="192" y="552"/>
                  </a:lnTo>
                  <a:lnTo>
                    <a:pt x="210" y="538"/>
                  </a:lnTo>
                  <a:lnTo>
                    <a:pt x="250" y="570"/>
                  </a:lnTo>
                  <a:lnTo>
                    <a:pt x="294" y="556"/>
                  </a:lnTo>
                  <a:lnTo>
                    <a:pt x="332" y="574"/>
                  </a:lnTo>
                  <a:lnTo>
                    <a:pt x="308" y="478"/>
                  </a:lnTo>
                  <a:lnTo>
                    <a:pt x="302" y="450"/>
                  </a:lnTo>
                  <a:lnTo>
                    <a:pt x="330" y="466"/>
                  </a:lnTo>
                  <a:lnTo>
                    <a:pt x="330" y="510"/>
                  </a:lnTo>
                  <a:lnTo>
                    <a:pt x="362" y="514"/>
                  </a:lnTo>
                  <a:lnTo>
                    <a:pt x="602" y="356"/>
                  </a:lnTo>
                  <a:lnTo>
                    <a:pt x="632" y="388"/>
                  </a:lnTo>
                  <a:lnTo>
                    <a:pt x="652" y="350"/>
                  </a:lnTo>
                  <a:lnTo>
                    <a:pt x="636" y="316"/>
                  </a:lnTo>
                  <a:lnTo>
                    <a:pt x="596" y="252"/>
                  </a:lnTo>
                  <a:lnTo>
                    <a:pt x="550" y="250"/>
                  </a:lnTo>
                  <a:lnTo>
                    <a:pt x="476" y="256"/>
                  </a:lnTo>
                  <a:lnTo>
                    <a:pt x="482" y="212"/>
                  </a:lnTo>
                  <a:lnTo>
                    <a:pt x="434" y="226"/>
                  </a:lnTo>
                  <a:lnTo>
                    <a:pt x="366" y="256"/>
                  </a:lnTo>
                  <a:lnTo>
                    <a:pt x="350" y="226"/>
                  </a:lnTo>
                  <a:lnTo>
                    <a:pt x="326" y="234"/>
                  </a:lnTo>
                  <a:lnTo>
                    <a:pt x="288" y="220"/>
                  </a:lnTo>
                  <a:lnTo>
                    <a:pt x="254" y="218"/>
                  </a:lnTo>
                  <a:lnTo>
                    <a:pt x="262" y="186"/>
                  </a:lnTo>
                  <a:lnTo>
                    <a:pt x="248" y="166"/>
                  </a:lnTo>
                  <a:lnTo>
                    <a:pt x="206" y="148"/>
                  </a:lnTo>
                  <a:lnTo>
                    <a:pt x="200" y="126"/>
                  </a:lnTo>
                  <a:lnTo>
                    <a:pt x="166" y="124"/>
                  </a:lnTo>
                  <a:lnTo>
                    <a:pt x="154" y="84"/>
                  </a:lnTo>
                  <a:lnTo>
                    <a:pt x="90" y="60"/>
                  </a:lnTo>
                  <a:lnTo>
                    <a:pt x="38" y="16"/>
                  </a:lnTo>
                  <a:lnTo>
                    <a:pt x="10" y="0"/>
                  </a:lnTo>
                  <a:lnTo>
                    <a:pt x="10" y="0"/>
                  </a:lnTo>
                  <a:lnTo>
                    <a:pt x="10"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25" name="Freeform 168"/>
            <p:cNvSpPr>
              <a:spLocks/>
            </p:cNvSpPr>
            <p:nvPr/>
          </p:nvSpPr>
          <p:spPr bwMode="auto">
            <a:xfrm>
              <a:off x="8230235" y="4367926"/>
              <a:ext cx="674516" cy="643662"/>
            </a:xfrm>
            <a:custGeom>
              <a:avLst/>
              <a:gdLst/>
              <a:ahLst/>
              <a:cxnLst>
                <a:cxn ang="0">
                  <a:pos x="34" y="0"/>
                </a:cxn>
                <a:cxn ang="0">
                  <a:pos x="28" y="32"/>
                </a:cxn>
                <a:cxn ang="0">
                  <a:pos x="4" y="70"/>
                </a:cxn>
                <a:cxn ang="0">
                  <a:pos x="0" y="122"/>
                </a:cxn>
                <a:cxn ang="0">
                  <a:pos x="34" y="194"/>
                </a:cxn>
                <a:cxn ang="0">
                  <a:pos x="34" y="228"/>
                </a:cxn>
                <a:cxn ang="0">
                  <a:pos x="58" y="256"/>
                </a:cxn>
                <a:cxn ang="0">
                  <a:pos x="34" y="264"/>
                </a:cxn>
                <a:cxn ang="0">
                  <a:pos x="28" y="320"/>
                </a:cxn>
                <a:cxn ang="0">
                  <a:pos x="42" y="332"/>
                </a:cxn>
                <a:cxn ang="0">
                  <a:pos x="52" y="328"/>
                </a:cxn>
                <a:cxn ang="0">
                  <a:pos x="46" y="362"/>
                </a:cxn>
                <a:cxn ang="0">
                  <a:pos x="86" y="390"/>
                </a:cxn>
                <a:cxn ang="0">
                  <a:pos x="154" y="328"/>
                </a:cxn>
                <a:cxn ang="0">
                  <a:pos x="194" y="304"/>
                </a:cxn>
                <a:cxn ang="0">
                  <a:pos x="198" y="272"/>
                </a:cxn>
                <a:cxn ang="0">
                  <a:pos x="218" y="296"/>
                </a:cxn>
                <a:cxn ang="0">
                  <a:pos x="226" y="264"/>
                </a:cxn>
                <a:cxn ang="0">
                  <a:pos x="246" y="268"/>
                </a:cxn>
                <a:cxn ang="0">
                  <a:pos x="232" y="304"/>
                </a:cxn>
                <a:cxn ang="0">
                  <a:pos x="216" y="328"/>
                </a:cxn>
                <a:cxn ang="0">
                  <a:pos x="198" y="328"/>
                </a:cxn>
                <a:cxn ang="0">
                  <a:pos x="226" y="348"/>
                </a:cxn>
                <a:cxn ang="0">
                  <a:pos x="250" y="344"/>
                </a:cxn>
                <a:cxn ang="0">
                  <a:pos x="246" y="324"/>
                </a:cxn>
                <a:cxn ang="0">
                  <a:pos x="266" y="312"/>
                </a:cxn>
                <a:cxn ang="0">
                  <a:pos x="294" y="236"/>
                </a:cxn>
                <a:cxn ang="0">
                  <a:pos x="330" y="276"/>
                </a:cxn>
                <a:cxn ang="0">
                  <a:pos x="380" y="276"/>
                </a:cxn>
                <a:cxn ang="0">
                  <a:pos x="344" y="196"/>
                </a:cxn>
                <a:cxn ang="0">
                  <a:pos x="326" y="210"/>
                </a:cxn>
                <a:cxn ang="0">
                  <a:pos x="326" y="170"/>
                </a:cxn>
                <a:cxn ang="0">
                  <a:pos x="290" y="190"/>
                </a:cxn>
                <a:cxn ang="0">
                  <a:pos x="290" y="150"/>
                </a:cxn>
                <a:cxn ang="0">
                  <a:pos x="282" y="140"/>
                </a:cxn>
                <a:cxn ang="0">
                  <a:pos x="256" y="162"/>
                </a:cxn>
                <a:cxn ang="0">
                  <a:pos x="250" y="182"/>
                </a:cxn>
                <a:cxn ang="0">
                  <a:pos x="228" y="150"/>
                </a:cxn>
                <a:cxn ang="0">
                  <a:pos x="240" y="126"/>
                </a:cxn>
                <a:cxn ang="0">
                  <a:pos x="194" y="130"/>
                </a:cxn>
                <a:cxn ang="0">
                  <a:pos x="194" y="114"/>
                </a:cxn>
                <a:cxn ang="0">
                  <a:pos x="156" y="122"/>
                </a:cxn>
                <a:cxn ang="0">
                  <a:pos x="172" y="146"/>
                </a:cxn>
                <a:cxn ang="0">
                  <a:pos x="128" y="170"/>
                </a:cxn>
                <a:cxn ang="0">
                  <a:pos x="122" y="150"/>
                </a:cxn>
                <a:cxn ang="0">
                  <a:pos x="92" y="146"/>
                </a:cxn>
                <a:cxn ang="0">
                  <a:pos x="92" y="170"/>
                </a:cxn>
                <a:cxn ang="0">
                  <a:pos x="70" y="134"/>
                </a:cxn>
                <a:cxn ang="0">
                  <a:pos x="70" y="52"/>
                </a:cxn>
                <a:cxn ang="0">
                  <a:pos x="46" y="52"/>
                </a:cxn>
                <a:cxn ang="0">
                  <a:pos x="52" y="26"/>
                </a:cxn>
                <a:cxn ang="0">
                  <a:pos x="34" y="0"/>
                </a:cxn>
                <a:cxn ang="0">
                  <a:pos x="34" y="0"/>
                </a:cxn>
                <a:cxn ang="0">
                  <a:pos x="34" y="0"/>
                </a:cxn>
              </a:cxnLst>
              <a:rect l="0" t="0" r="r" b="b"/>
              <a:pathLst>
                <a:path w="380" h="390">
                  <a:moveTo>
                    <a:pt x="34" y="0"/>
                  </a:moveTo>
                  <a:lnTo>
                    <a:pt x="28" y="32"/>
                  </a:lnTo>
                  <a:lnTo>
                    <a:pt x="4" y="70"/>
                  </a:lnTo>
                  <a:lnTo>
                    <a:pt x="0" y="122"/>
                  </a:lnTo>
                  <a:lnTo>
                    <a:pt x="34" y="194"/>
                  </a:lnTo>
                  <a:lnTo>
                    <a:pt x="34" y="228"/>
                  </a:lnTo>
                  <a:lnTo>
                    <a:pt x="58" y="256"/>
                  </a:lnTo>
                  <a:lnTo>
                    <a:pt x="34" y="264"/>
                  </a:lnTo>
                  <a:lnTo>
                    <a:pt x="28" y="320"/>
                  </a:lnTo>
                  <a:lnTo>
                    <a:pt x="42" y="332"/>
                  </a:lnTo>
                  <a:lnTo>
                    <a:pt x="52" y="328"/>
                  </a:lnTo>
                  <a:lnTo>
                    <a:pt x="46" y="362"/>
                  </a:lnTo>
                  <a:lnTo>
                    <a:pt x="86" y="390"/>
                  </a:lnTo>
                  <a:lnTo>
                    <a:pt x="154" y="328"/>
                  </a:lnTo>
                  <a:lnTo>
                    <a:pt x="194" y="304"/>
                  </a:lnTo>
                  <a:lnTo>
                    <a:pt x="198" y="272"/>
                  </a:lnTo>
                  <a:lnTo>
                    <a:pt x="218" y="296"/>
                  </a:lnTo>
                  <a:lnTo>
                    <a:pt x="226" y="264"/>
                  </a:lnTo>
                  <a:lnTo>
                    <a:pt x="246" y="268"/>
                  </a:lnTo>
                  <a:lnTo>
                    <a:pt x="232" y="304"/>
                  </a:lnTo>
                  <a:lnTo>
                    <a:pt x="216" y="328"/>
                  </a:lnTo>
                  <a:lnTo>
                    <a:pt x="198" y="328"/>
                  </a:lnTo>
                  <a:lnTo>
                    <a:pt x="226" y="348"/>
                  </a:lnTo>
                  <a:lnTo>
                    <a:pt x="250" y="344"/>
                  </a:lnTo>
                  <a:lnTo>
                    <a:pt x="246" y="324"/>
                  </a:lnTo>
                  <a:lnTo>
                    <a:pt x="266" y="312"/>
                  </a:lnTo>
                  <a:lnTo>
                    <a:pt x="294" y="236"/>
                  </a:lnTo>
                  <a:lnTo>
                    <a:pt x="330" y="276"/>
                  </a:lnTo>
                  <a:lnTo>
                    <a:pt x="380" y="276"/>
                  </a:lnTo>
                  <a:lnTo>
                    <a:pt x="344" y="196"/>
                  </a:lnTo>
                  <a:lnTo>
                    <a:pt x="326" y="210"/>
                  </a:lnTo>
                  <a:lnTo>
                    <a:pt x="326" y="170"/>
                  </a:lnTo>
                  <a:lnTo>
                    <a:pt x="290" y="190"/>
                  </a:lnTo>
                  <a:lnTo>
                    <a:pt x="290" y="150"/>
                  </a:lnTo>
                  <a:lnTo>
                    <a:pt x="282" y="140"/>
                  </a:lnTo>
                  <a:lnTo>
                    <a:pt x="256" y="162"/>
                  </a:lnTo>
                  <a:lnTo>
                    <a:pt x="250" y="182"/>
                  </a:lnTo>
                  <a:lnTo>
                    <a:pt x="228" y="150"/>
                  </a:lnTo>
                  <a:lnTo>
                    <a:pt x="240" y="126"/>
                  </a:lnTo>
                  <a:lnTo>
                    <a:pt x="194" y="130"/>
                  </a:lnTo>
                  <a:lnTo>
                    <a:pt x="194" y="114"/>
                  </a:lnTo>
                  <a:lnTo>
                    <a:pt x="156" y="122"/>
                  </a:lnTo>
                  <a:lnTo>
                    <a:pt x="172" y="146"/>
                  </a:lnTo>
                  <a:lnTo>
                    <a:pt x="128" y="170"/>
                  </a:lnTo>
                  <a:lnTo>
                    <a:pt x="122" y="150"/>
                  </a:lnTo>
                  <a:lnTo>
                    <a:pt x="92" y="146"/>
                  </a:lnTo>
                  <a:lnTo>
                    <a:pt x="92" y="170"/>
                  </a:lnTo>
                  <a:lnTo>
                    <a:pt x="70" y="134"/>
                  </a:lnTo>
                  <a:lnTo>
                    <a:pt x="70" y="52"/>
                  </a:lnTo>
                  <a:lnTo>
                    <a:pt x="46" y="52"/>
                  </a:lnTo>
                  <a:lnTo>
                    <a:pt x="52" y="26"/>
                  </a:lnTo>
                  <a:lnTo>
                    <a:pt x="34" y="0"/>
                  </a:lnTo>
                  <a:lnTo>
                    <a:pt x="34" y="0"/>
                  </a:lnTo>
                  <a:lnTo>
                    <a:pt x="34"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26" name="Freeform 169"/>
            <p:cNvSpPr>
              <a:spLocks/>
            </p:cNvSpPr>
            <p:nvPr/>
          </p:nvSpPr>
          <p:spPr bwMode="auto">
            <a:xfrm>
              <a:off x="8027878" y="5252547"/>
              <a:ext cx="170403" cy="72619"/>
            </a:xfrm>
            <a:custGeom>
              <a:avLst/>
              <a:gdLst/>
              <a:ahLst/>
              <a:cxnLst>
                <a:cxn ang="0">
                  <a:pos x="2" y="0"/>
                </a:cxn>
                <a:cxn ang="0">
                  <a:pos x="0" y="20"/>
                </a:cxn>
                <a:cxn ang="0">
                  <a:pos x="30" y="40"/>
                </a:cxn>
                <a:cxn ang="0">
                  <a:pos x="64" y="44"/>
                </a:cxn>
                <a:cxn ang="0">
                  <a:pos x="78" y="28"/>
                </a:cxn>
                <a:cxn ang="0">
                  <a:pos x="96" y="28"/>
                </a:cxn>
                <a:cxn ang="0">
                  <a:pos x="96" y="6"/>
                </a:cxn>
                <a:cxn ang="0">
                  <a:pos x="64" y="20"/>
                </a:cxn>
                <a:cxn ang="0">
                  <a:pos x="32" y="20"/>
                </a:cxn>
                <a:cxn ang="0">
                  <a:pos x="2" y="0"/>
                </a:cxn>
                <a:cxn ang="0">
                  <a:pos x="2" y="0"/>
                </a:cxn>
                <a:cxn ang="0">
                  <a:pos x="2" y="0"/>
                </a:cxn>
              </a:cxnLst>
              <a:rect l="0" t="0" r="r" b="b"/>
              <a:pathLst>
                <a:path w="96" h="44">
                  <a:moveTo>
                    <a:pt x="2" y="0"/>
                  </a:moveTo>
                  <a:lnTo>
                    <a:pt x="0" y="20"/>
                  </a:lnTo>
                  <a:lnTo>
                    <a:pt x="30" y="40"/>
                  </a:lnTo>
                  <a:lnTo>
                    <a:pt x="64" y="44"/>
                  </a:lnTo>
                  <a:lnTo>
                    <a:pt x="78" y="28"/>
                  </a:lnTo>
                  <a:lnTo>
                    <a:pt x="96" y="28"/>
                  </a:lnTo>
                  <a:lnTo>
                    <a:pt x="96" y="6"/>
                  </a:lnTo>
                  <a:lnTo>
                    <a:pt x="64" y="20"/>
                  </a:lnTo>
                  <a:lnTo>
                    <a:pt x="32" y="20"/>
                  </a:lnTo>
                  <a:lnTo>
                    <a:pt x="2" y="0"/>
                  </a:lnTo>
                  <a:lnTo>
                    <a:pt x="2" y="0"/>
                  </a:lnTo>
                  <a:lnTo>
                    <a:pt x="2" y="0"/>
                  </a:lnTo>
                  <a:close/>
                </a:path>
              </a:pathLst>
            </a:custGeom>
            <a:solidFill>
              <a:schemeClr val="accent5">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27" name="Freeform 170"/>
            <p:cNvSpPr>
              <a:spLocks/>
            </p:cNvSpPr>
            <p:nvPr/>
          </p:nvSpPr>
          <p:spPr bwMode="auto">
            <a:xfrm>
              <a:off x="8173431" y="5044595"/>
              <a:ext cx="42600" cy="102327"/>
            </a:xfrm>
            <a:custGeom>
              <a:avLst/>
              <a:gdLst/>
              <a:ahLst/>
              <a:cxnLst>
                <a:cxn ang="0">
                  <a:pos x="6" y="0"/>
                </a:cxn>
                <a:cxn ang="0">
                  <a:pos x="24" y="16"/>
                </a:cxn>
                <a:cxn ang="0">
                  <a:pos x="2" y="62"/>
                </a:cxn>
                <a:cxn ang="0">
                  <a:pos x="0" y="48"/>
                </a:cxn>
                <a:cxn ang="0">
                  <a:pos x="6" y="0"/>
                </a:cxn>
                <a:cxn ang="0">
                  <a:pos x="6" y="0"/>
                </a:cxn>
                <a:cxn ang="0">
                  <a:pos x="6" y="0"/>
                </a:cxn>
              </a:cxnLst>
              <a:rect l="0" t="0" r="r" b="b"/>
              <a:pathLst>
                <a:path w="24" h="62">
                  <a:moveTo>
                    <a:pt x="6" y="0"/>
                  </a:moveTo>
                  <a:lnTo>
                    <a:pt x="24" y="16"/>
                  </a:lnTo>
                  <a:lnTo>
                    <a:pt x="2" y="62"/>
                  </a:lnTo>
                  <a:lnTo>
                    <a:pt x="0" y="48"/>
                  </a:lnTo>
                  <a:lnTo>
                    <a:pt x="6" y="0"/>
                  </a:lnTo>
                  <a:lnTo>
                    <a:pt x="6" y="0"/>
                  </a:lnTo>
                  <a:lnTo>
                    <a:pt x="6" y="0"/>
                  </a:lnTo>
                  <a:close/>
                </a:path>
              </a:pathLst>
            </a:custGeom>
            <a:solidFill>
              <a:schemeClr val="accent5">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28" name="Freeform 171"/>
            <p:cNvSpPr>
              <a:spLocks/>
            </p:cNvSpPr>
            <p:nvPr/>
          </p:nvSpPr>
          <p:spPr bwMode="auto">
            <a:xfrm>
              <a:off x="7821974" y="4915860"/>
              <a:ext cx="269806" cy="66017"/>
            </a:xfrm>
            <a:custGeom>
              <a:avLst/>
              <a:gdLst/>
              <a:ahLst/>
              <a:cxnLst>
                <a:cxn ang="0">
                  <a:pos x="152" y="0"/>
                </a:cxn>
                <a:cxn ang="0">
                  <a:pos x="138" y="24"/>
                </a:cxn>
                <a:cxn ang="0">
                  <a:pos x="82" y="40"/>
                </a:cxn>
                <a:cxn ang="0">
                  <a:pos x="0" y="24"/>
                </a:cxn>
                <a:cxn ang="0">
                  <a:pos x="54" y="0"/>
                </a:cxn>
                <a:cxn ang="0">
                  <a:pos x="100" y="8"/>
                </a:cxn>
                <a:cxn ang="0">
                  <a:pos x="152" y="0"/>
                </a:cxn>
                <a:cxn ang="0">
                  <a:pos x="152" y="0"/>
                </a:cxn>
                <a:cxn ang="0">
                  <a:pos x="152" y="0"/>
                </a:cxn>
              </a:cxnLst>
              <a:rect l="0" t="0" r="r" b="b"/>
              <a:pathLst>
                <a:path w="152" h="40">
                  <a:moveTo>
                    <a:pt x="152" y="0"/>
                  </a:moveTo>
                  <a:lnTo>
                    <a:pt x="138" y="24"/>
                  </a:lnTo>
                  <a:lnTo>
                    <a:pt x="82" y="40"/>
                  </a:lnTo>
                  <a:lnTo>
                    <a:pt x="0" y="24"/>
                  </a:lnTo>
                  <a:lnTo>
                    <a:pt x="54" y="0"/>
                  </a:lnTo>
                  <a:lnTo>
                    <a:pt x="100" y="8"/>
                  </a:lnTo>
                  <a:lnTo>
                    <a:pt x="152" y="0"/>
                  </a:lnTo>
                  <a:lnTo>
                    <a:pt x="152" y="0"/>
                  </a:lnTo>
                  <a:lnTo>
                    <a:pt x="152" y="0"/>
                  </a:lnTo>
                  <a:close/>
                </a:path>
              </a:pathLst>
            </a:custGeom>
            <a:solidFill>
              <a:schemeClr val="accent5">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29" name="Freeform 172"/>
            <p:cNvSpPr>
              <a:spLocks/>
            </p:cNvSpPr>
            <p:nvPr/>
          </p:nvSpPr>
          <p:spPr bwMode="auto">
            <a:xfrm>
              <a:off x="2564303" y="4674902"/>
              <a:ext cx="124254" cy="313579"/>
            </a:xfrm>
            <a:custGeom>
              <a:avLst/>
              <a:gdLst/>
              <a:ahLst/>
              <a:cxnLst>
                <a:cxn ang="0">
                  <a:pos x="20" y="0"/>
                </a:cxn>
                <a:cxn ang="0">
                  <a:pos x="42" y="28"/>
                </a:cxn>
                <a:cxn ang="0">
                  <a:pos x="60" y="22"/>
                </a:cxn>
                <a:cxn ang="0">
                  <a:pos x="70" y="38"/>
                </a:cxn>
                <a:cxn ang="0">
                  <a:pos x="30" y="72"/>
                </a:cxn>
                <a:cxn ang="0">
                  <a:pos x="40" y="92"/>
                </a:cxn>
                <a:cxn ang="0">
                  <a:pos x="42" y="126"/>
                </a:cxn>
                <a:cxn ang="0">
                  <a:pos x="34" y="190"/>
                </a:cxn>
                <a:cxn ang="0">
                  <a:pos x="24" y="122"/>
                </a:cxn>
                <a:cxn ang="0">
                  <a:pos x="14" y="116"/>
                </a:cxn>
                <a:cxn ang="0">
                  <a:pos x="10" y="80"/>
                </a:cxn>
                <a:cxn ang="0">
                  <a:pos x="0" y="58"/>
                </a:cxn>
                <a:cxn ang="0">
                  <a:pos x="20" y="0"/>
                </a:cxn>
                <a:cxn ang="0">
                  <a:pos x="20" y="0"/>
                </a:cxn>
                <a:cxn ang="0">
                  <a:pos x="20" y="0"/>
                </a:cxn>
              </a:cxnLst>
              <a:rect l="0" t="0" r="r" b="b"/>
              <a:pathLst>
                <a:path w="70" h="190">
                  <a:moveTo>
                    <a:pt x="20" y="0"/>
                  </a:moveTo>
                  <a:lnTo>
                    <a:pt x="42" y="28"/>
                  </a:lnTo>
                  <a:lnTo>
                    <a:pt x="60" y="22"/>
                  </a:lnTo>
                  <a:lnTo>
                    <a:pt x="70" y="38"/>
                  </a:lnTo>
                  <a:lnTo>
                    <a:pt x="30" y="72"/>
                  </a:lnTo>
                  <a:lnTo>
                    <a:pt x="40" y="92"/>
                  </a:lnTo>
                  <a:lnTo>
                    <a:pt x="42" y="126"/>
                  </a:lnTo>
                  <a:lnTo>
                    <a:pt x="34" y="190"/>
                  </a:lnTo>
                  <a:lnTo>
                    <a:pt x="24" y="122"/>
                  </a:lnTo>
                  <a:lnTo>
                    <a:pt x="14" y="116"/>
                  </a:lnTo>
                  <a:lnTo>
                    <a:pt x="10" y="80"/>
                  </a:lnTo>
                  <a:lnTo>
                    <a:pt x="0" y="58"/>
                  </a:lnTo>
                  <a:lnTo>
                    <a:pt x="20" y="0"/>
                  </a:lnTo>
                  <a:lnTo>
                    <a:pt x="20" y="0"/>
                  </a:lnTo>
                  <a:lnTo>
                    <a:pt x="20" y="0"/>
                  </a:lnTo>
                  <a:close/>
                </a:path>
              </a:pathLst>
            </a:custGeom>
            <a:solidFill>
              <a:schemeClr val="accent5">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30" name="Freeform 173"/>
            <p:cNvSpPr>
              <a:spLocks/>
            </p:cNvSpPr>
            <p:nvPr/>
          </p:nvSpPr>
          <p:spPr bwMode="auto">
            <a:xfrm>
              <a:off x="8010127" y="5071002"/>
              <a:ext cx="426011" cy="617255"/>
            </a:xfrm>
            <a:custGeom>
              <a:avLst/>
              <a:gdLst/>
              <a:ahLst/>
              <a:cxnLst>
                <a:cxn ang="0">
                  <a:pos x="52" y="162"/>
                </a:cxn>
                <a:cxn ang="0">
                  <a:pos x="78" y="172"/>
                </a:cxn>
                <a:cxn ang="0">
                  <a:pos x="116" y="146"/>
                </a:cxn>
                <a:cxn ang="0">
                  <a:pos x="134" y="146"/>
                </a:cxn>
                <a:cxn ang="0">
                  <a:pos x="140" y="130"/>
                </a:cxn>
                <a:cxn ang="0">
                  <a:pos x="166" y="130"/>
                </a:cxn>
                <a:cxn ang="0">
                  <a:pos x="156" y="8"/>
                </a:cxn>
                <a:cxn ang="0">
                  <a:pos x="182" y="0"/>
                </a:cxn>
                <a:cxn ang="0">
                  <a:pos x="204" y="60"/>
                </a:cxn>
                <a:cxn ang="0">
                  <a:pos x="240" y="62"/>
                </a:cxn>
                <a:cxn ang="0">
                  <a:pos x="216" y="100"/>
                </a:cxn>
                <a:cxn ang="0">
                  <a:pos x="192" y="130"/>
                </a:cxn>
                <a:cxn ang="0">
                  <a:pos x="218" y="134"/>
                </a:cxn>
                <a:cxn ang="0">
                  <a:pos x="186" y="172"/>
                </a:cxn>
                <a:cxn ang="0">
                  <a:pos x="148" y="182"/>
                </a:cxn>
                <a:cxn ang="0">
                  <a:pos x="144" y="226"/>
                </a:cxn>
                <a:cxn ang="0">
                  <a:pos x="104" y="256"/>
                </a:cxn>
                <a:cxn ang="0">
                  <a:pos x="104" y="284"/>
                </a:cxn>
                <a:cxn ang="0">
                  <a:pos x="76" y="336"/>
                </a:cxn>
                <a:cxn ang="0">
                  <a:pos x="86" y="374"/>
                </a:cxn>
                <a:cxn ang="0">
                  <a:pos x="46" y="362"/>
                </a:cxn>
                <a:cxn ang="0">
                  <a:pos x="0" y="342"/>
                </a:cxn>
                <a:cxn ang="0">
                  <a:pos x="26" y="266"/>
                </a:cxn>
                <a:cxn ang="0">
                  <a:pos x="84" y="226"/>
                </a:cxn>
                <a:cxn ang="0">
                  <a:pos x="98" y="198"/>
                </a:cxn>
                <a:cxn ang="0">
                  <a:pos x="46" y="208"/>
                </a:cxn>
                <a:cxn ang="0">
                  <a:pos x="52" y="162"/>
                </a:cxn>
                <a:cxn ang="0">
                  <a:pos x="52" y="162"/>
                </a:cxn>
                <a:cxn ang="0">
                  <a:pos x="52" y="162"/>
                </a:cxn>
              </a:cxnLst>
              <a:rect l="0" t="0" r="r" b="b"/>
              <a:pathLst>
                <a:path w="240" h="374">
                  <a:moveTo>
                    <a:pt x="52" y="162"/>
                  </a:moveTo>
                  <a:lnTo>
                    <a:pt x="78" y="172"/>
                  </a:lnTo>
                  <a:lnTo>
                    <a:pt x="116" y="146"/>
                  </a:lnTo>
                  <a:lnTo>
                    <a:pt x="134" y="146"/>
                  </a:lnTo>
                  <a:lnTo>
                    <a:pt x="140" y="130"/>
                  </a:lnTo>
                  <a:lnTo>
                    <a:pt x="166" y="130"/>
                  </a:lnTo>
                  <a:lnTo>
                    <a:pt x="156" y="8"/>
                  </a:lnTo>
                  <a:lnTo>
                    <a:pt x="182" y="0"/>
                  </a:lnTo>
                  <a:lnTo>
                    <a:pt x="204" y="60"/>
                  </a:lnTo>
                  <a:lnTo>
                    <a:pt x="240" y="62"/>
                  </a:lnTo>
                  <a:lnTo>
                    <a:pt x="216" y="100"/>
                  </a:lnTo>
                  <a:lnTo>
                    <a:pt x="192" y="130"/>
                  </a:lnTo>
                  <a:lnTo>
                    <a:pt x="218" y="134"/>
                  </a:lnTo>
                  <a:lnTo>
                    <a:pt x="186" y="172"/>
                  </a:lnTo>
                  <a:lnTo>
                    <a:pt x="148" y="182"/>
                  </a:lnTo>
                  <a:lnTo>
                    <a:pt x="144" y="226"/>
                  </a:lnTo>
                  <a:lnTo>
                    <a:pt x="104" y="256"/>
                  </a:lnTo>
                  <a:lnTo>
                    <a:pt x="104" y="284"/>
                  </a:lnTo>
                  <a:lnTo>
                    <a:pt x="76" y="336"/>
                  </a:lnTo>
                  <a:lnTo>
                    <a:pt x="86" y="374"/>
                  </a:lnTo>
                  <a:lnTo>
                    <a:pt x="46" y="362"/>
                  </a:lnTo>
                  <a:lnTo>
                    <a:pt x="0" y="342"/>
                  </a:lnTo>
                  <a:lnTo>
                    <a:pt x="26" y="266"/>
                  </a:lnTo>
                  <a:lnTo>
                    <a:pt x="84" y="226"/>
                  </a:lnTo>
                  <a:lnTo>
                    <a:pt x="98" y="198"/>
                  </a:lnTo>
                  <a:lnTo>
                    <a:pt x="46" y="208"/>
                  </a:lnTo>
                  <a:lnTo>
                    <a:pt x="52" y="162"/>
                  </a:lnTo>
                  <a:lnTo>
                    <a:pt x="52" y="162"/>
                  </a:lnTo>
                  <a:lnTo>
                    <a:pt x="52" y="162"/>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31" name="Freeform 174"/>
            <p:cNvSpPr>
              <a:spLocks/>
            </p:cNvSpPr>
            <p:nvPr/>
          </p:nvSpPr>
          <p:spPr bwMode="auto">
            <a:xfrm>
              <a:off x="7665771" y="5189831"/>
              <a:ext cx="436662" cy="376293"/>
            </a:xfrm>
            <a:custGeom>
              <a:avLst/>
              <a:gdLst/>
              <a:ahLst/>
              <a:cxnLst>
                <a:cxn ang="0">
                  <a:pos x="88" y="10"/>
                </a:cxn>
                <a:cxn ang="0">
                  <a:pos x="116" y="30"/>
                </a:cxn>
                <a:cxn ang="0">
                  <a:pos x="130" y="10"/>
                </a:cxn>
                <a:cxn ang="0">
                  <a:pos x="164" y="0"/>
                </a:cxn>
                <a:cxn ang="0">
                  <a:pos x="158" y="50"/>
                </a:cxn>
                <a:cxn ang="0">
                  <a:pos x="182" y="78"/>
                </a:cxn>
                <a:cxn ang="0">
                  <a:pos x="246" y="90"/>
                </a:cxn>
                <a:cxn ang="0">
                  <a:pos x="240" y="136"/>
                </a:cxn>
                <a:cxn ang="0">
                  <a:pos x="222" y="130"/>
                </a:cxn>
                <a:cxn ang="0">
                  <a:pos x="198" y="144"/>
                </a:cxn>
                <a:cxn ang="0">
                  <a:pos x="192" y="184"/>
                </a:cxn>
                <a:cxn ang="0">
                  <a:pos x="170" y="174"/>
                </a:cxn>
                <a:cxn ang="0">
                  <a:pos x="164" y="208"/>
                </a:cxn>
                <a:cxn ang="0">
                  <a:pos x="120" y="228"/>
                </a:cxn>
                <a:cxn ang="0">
                  <a:pos x="96" y="224"/>
                </a:cxn>
                <a:cxn ang="0">
                  <a:pos x="34" y="110"/>
                </a:cxn>
                <a:cxn ang="0">
                  <a:pos x="8" y="110"/>
                </a:cxn>
                <a:cxn ang="0">
                  <a:pos x="12" y="62"/>
                </a:cxn>
                <a:cxn ang="0">
                  <a:pos x="0" y="44"/>
                </a:cxn>
                <a:cxn ang="0">
                  <a:pos x="88" y="10"/>
                </a:cxn>
                <a:cxn ang="0">
                  <a:pos x="88" y="10"/>
                </a:cxn>
                <a:cxn ang="0">
                  <a:pos x="88" y="10"/>
                </a:cxn>
              </a:cxnLst>
              <a:rect l="0" t="0" r="r" b="b"/>
              <a:pathLst>
                <a:path w="246" h="228">
                  <a:moveTo>
                    <a:pt x="88" y="10"/>
                  </a:moveTo>
                  <a:lnTo>
                    <a:pt x="116" y="30"/>
                  </a:lnTo>
                  <a:lnTo>
                    <a:pt x="130" y="10"/>
                  </a:lnTo>
                  <a:lnTo>
                    <a:pt x="164" y="0"/>
                  </a:lnTo>
                  <a:lnTo>
                    <a:pt x="158" y="50"/>
                  </a:lnTo>
                  <a:lnTo>
                    <a:pt x="182" y="78"/>
                  </a:lnTo>
                  <a:lnTo>
                    <a:pt x="246" y="90"/>
                  </a:lnTo>
                  <a:lnTo>
                    <a:pt x="240" y="136"/>
                  </a:lnTo>
                  <a:lnTo>
                    <a:pt x="222" y="130"/>
                  </a:lnTo>
                  <a:lnTo>
                    <a:pt x="198" y="144"/>
                  </a:lnTo>
                  <a:lnTo>
                    <a:pt x="192" y="184"/>
                  </a:lnTo>
                  <a:lnTo>
                    <a:pt x="170" y="174"/>
                  </a:lnTo>
                  <a:lnTo>
                    <a:pt x="164" y="208"/>
                  </a:lnTo>
                  <a:lnTo>
                    <a:pt x="120" y="228"/>
                  </a:lnTo>
                  <a:lnTo>
                    <a:pt x="96" y="224"/>
                  </a:lnTo>
                  <a:lnTo>
                    <a:pt x="34" y="110"/>
                  </a:lnTo>
                  <a:lnTo>
                    <a:pt x="8" y="110"/>
                  </a:lnTo>
                  <a:lnTo>
                    <a:pt x="12" y="62"/>
                  </a:lnTo>
                  <a:lnTo>
                    <a:pt x="0" y="44"/>
                  </a:lnTo>
                  <a:lnTo>
                    <a:pt x="88" y="10"/>
                  </a:lnTo>
                  <a:lnTo>
                    <a:pt x="88" y="10"/>
                  </a:lnTo>
                  <a:lnTo>
                    <a:pt x="88" y="1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32" name="Freeform 144"/>
            <p:cNvSpPr>
              <a:spLocks/>
            </p:cNvSpPr>
            <p:nvPr/>
          </p:nvSpPr>
          <p:spPr bwMode="auto">
            <a:xfrm>
              <a:off x="5138110" y="1615037"/>
              <a:ext cx="521863" cy="851612"/>
            </a:xfrm>
            <a:custGeom>
              <a:avLst/>
              <a:gdLst/>
              <a:ahLst/>
              <a:cxnLst>
                <a:cxn ang="0">
                  <a:pos x="182" y="0"/>
                </a:cxn>
                <a:cxn ang="0">
                  <a:pos x="124" y="48"/>
                </a:cxn>
                <a:cxn ang="0">
                  <a:pos x="98" y="78"/>
                </a:cxn>
                <a:cxn ang="0">
                  <a:pos x="50" y="92"/>
                </a:cxn>
                <a:cxn ang="0">
                  <a:pos x="46" y="116"/>
                </a:cxn>
                <a:cxn ang="0">
                  <a:pos x="12" y="122"/>
                </a:cxn>
                <a:cxn ang="0">
                  <a:pos x="0" y="152"/>
                </a:cxn>
                <a:cxn ang="0">
                  <a:pos x="52" y="206"/>
                </a:cxn>
                <a:cxn ang="0">
                  <a:pos x="100" y="198"/>
                </a:cxn>
                <a:cxn ang="0">
                  <a:pos x="168" y="144"/>
                </a:cxn>
                <a:cxn ang="0">
                  <a:pos x="164" y="194"/>
                </a:cxn>
                <a:cxn ang="0">
                  <a:pos x="140" y="206"/>
                </a:cxn>
                <a:cxn ang="0">
                  <a:pos x="134" y="244"/>
                </a:cxn>
                <a:cxn ang="0">
                  <a:pos x="88" y="224"/>
                </a:cxn>
                <a:cxn ang="0">
                  <a:pos x="82" y="250"/>
                </a:cxn>
                <a:cxn ang="0">
                  <a:pos x="154" y="334"/>
                </a:cxn>
                <a:cxn ang="0">
                  <a:pos x="104" y="350"/>
                </a:cxn>
                <a:cxn ang="0">
                  <a:pos x="94" y="384"/>
                </a:cxn>
                <a:cxn ang="0">
                  <a:pos x="142" y="384"/>
                </a:cxn>
                <a:cxn ang="0">
                  <a:pos x="160" y="436"/>
                </a:cxn>
                <a:cxn ang="0">
                  <a:pos x="100" y="414"/>
                </a:cxn>
                <a:cxn ang="0">
                  <a:pos x="82" y="504"/>
                </a:cxn>
                <a:cxn ang="0">
                  <a:pos x="128" y="516"/>
                </a:cxn>
                <a:cxn ang="0">
                  <a:pos x="246" y="496"/>
                </a:cxn>
                <a:cxn ang="0">
                  <a:pos x="292" y="450"/>
                </a:cxn>
                <a:cxn ang="0">
                  <a:pos x="242" y="430"/>
                </a:cxn>
                <a:cxn ang="0">
                  <a:pos x="288" y="322"/>
                </a:cxn>
                <a:cxn ang="0">
                  <a:pos x="256" y="264"/>
                </a:cxn>
                <a:cxn ang="0">
                  <a:pos x="284" y="222"/>
                </a:cxn>
                <a:cxn ang="0">
                  <a:pos x="274" y="192"/>
                </a:cxn>
                <a:cxn ang="0">
                  <a:pos x="284" y="152"/>
                </a:cxn>
                <a:cxn ang="0">
                  <a:pos x="284" y="86"/>
                </a:cxn>
                <a:cxn ang="0">
                  <a:pos x="258" y="96"/>
                </a:cxn>
                <a:cxn ang="0">
                  <a:pos x="294" y="48"/>
                </a:cxn>
                <a:cxn ang="0">
                  <a:pos x="282" y="16"/>
                </a:cxn>
              </a:cxnLst>
              <a:rect l="0" t="0" r="r" b="b"/>
              <a:pathLst>
                <a:path w="294" h="516">
                  <a:moveTo>
                    <a:pt x="182" y="0"/>
                  </a:moveTo>
                  <a:lnTo>
                    <a:pt x="124" y="48"/>
                  </a:lnTo>
                  <a:lnTo>
                    <a:pt x="98" y="78"/>
                  </a:lnTo>
                  <a:lnTo>
                    <a:pt x="50" y="92"/>
                  </a:lnTo>
                  <a:lnTo>
                    <a:pt x="46" y="116"/>
                  </a:lnTo>
                  <a:lnTo>
                    <a:pt x="12" y="122"/>
                  </a:lnTo>
                  <a:lnTo>
                    <a:pt x="0" y="152"/>
                  </a:lnTo>
                  <a:lnTo>
                    <a:pt x="52" y="206"/>
                  </a:lnTo>
                  <a:lnTo>
                    <a:pt x="100" y="198"/>
                  </a:lnTo>
                  <a:lnTo>
                    <a:pt x="168" y="144"/>
                  </a:lnTo>
                  <a:lnTo>
                    <a:pt x="164" y="194"/>
                  </a:lnTo>
                  <a:lnTo>
                    <a:pt x="140" y="206"/>
                  </a:lnTo>
                  <a:lnTo>
                    <a:pt x="134" y="244"/>
                  </a:lnTo>
                  <a:lnTo>
                    <a:pt x="88" y="224"/>
                  </a:lnTo>
                  <a:lnTo>
                    <a:pt x="82" y="250"/>
                  </a:lnTo>
                  <a:lnTo>
                    <a:pt x="154" y="334"/>
                  </a:lnTo>
                  <a:lnTo>
                    <a:pt x="104" y="350"/>
                  </a:lnTo>
                  <a:lnTo>
                    <a:pt x="94" y="384"/>
                  </a:lnTo>
                  <a:lnTo>
                    <a:pt x="142" y="384"/>
                  </a:lnTo>
                  <a:lnTo>
                    <a:pt x="160" y="436"/>
                  </a:lnTo>
                  <a:lnTo>
                    <a:pt x="100" y="414"/>
                  </a:lnTo>
                  <a:lnTo>
                    <a:pt x="82" y="504"/>
                  </a:lnTo>
                  <a:lnTo>
                    <a:pt x="128" y="516"/>
                  </a:lnTo>
                  <a:lnTo>
                    <a:pt x="246" y="496"/>
                  </a:lnTo>
                  <a:lnTo>
                    <a:pt x="292" y="450"/>
                  </a:lnTo>
                  <a:lnTo>
                    <a:pt x="242" y="430"/>
                  </a:lnTo>
                  <a:lnTo>
                    <a:pt x="288" y="322"/>
                  </a:lnTo>
                  <a:lnTo>
                    <a:pt x="256" y="264"/>
                  </a:lnTo>
                  <a:lnTo>
                    <a:pt x="284" y="222"/>
                  </a:lnTo>
                  <a:lnTo>
                    <a:pt x="274" y="192"/>
                  </a:lnTo>
                  <a:lnTo>
                    <a:pt x="284" y="152"/>
                  </a:lnTo>
                  <a:lnTo>
                    <a:pt x="284" y="86"/>
                  </a:lnTo>
                  <a:lnTo>
                    <a:pt x="258" y="96"/>
                  </a:lnTo>
                  <a:lnTo>
                    <a:pt x="294" y="48"/>
                  </a:lnTo>
                  <a:lnTo>
                    <a:pt x="282" y="16"/>
                  </a:lnTo>
                </a:path>
              </a:pathLst>
            </a:custGeom>
            <a:solidFill>
              <a:schemeClr val="accent5">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33" name="Freeform 124"/>
            <p:cNvSpPr>
              <a:spLocks/>
            </p:cNvSpPr>
            <p:nvPr/>
          </p:nvSpPr>
          <p:spPr bwMode="auto">
            <a:xfrm>
              <a:off x="4527499" y="2245492"/>
              <a:ext cx="166856" cy="148539"/>
            </a:xfrm>
            <a:custGeom>
              <a:avLst/>
              <a:gdLst/>
              <a:ahLst/>
              <a:cxnLst>
                <a:cxn ang="0">
                  <a:pos x="40" y="14"/>
                </a:cxn>
                <a:cxn ang="0">
                  <a:pos x="4" y="0"/>
                </a:cxn>
                <a:cxn ang="0">
                  <a:pos x="0" y="14"/>
                </a:cxn>
                <a:cxn ang="0">
                  <a:pos x="34" y="76"/>
                </a:cxn>
                <a:cxn ang="0">
                  <a:pos x="58" y="90"/>
                </a:cxn>
                <a:cxn ang="0">
                  <a:pos x="78" y="68"/>
                </a:cxn>
                <a:cxn ang="0">
                  <a:pos x="94" y="26"/>
                </a:cxn>
                <a:cxn ang="0">
                  <a:pos x="48" y="34"/>
                </a:cxn>
                <a:cxn ang="0">
                  <a:pos x="40" y="14"/>
                </a:cxn>
                <a:cxn ang="0">
                  <a:pos x="40" y="14"/>
                </a:cxn>
                <a:cxn ang="0">
                  <a:pos x="40" y="14"/>
                </a:cxn>
              </a:cxnLst>
              <a:rect l="0" t="0" r="r" b="b"/>
              <a:pathLst>
                <a:path w="94" h="90">
                  <a:moveTo>
                    <a:pt x="40" y="14"/>
                  </a:moveTo>
                  <a:lnTo>
                    <a:pt x="4" y="0"/>
                  </a:lnTo>
                  <a:lnTo>
                    <a:pt x="0" y="14"/>
                  </a:lnTo>
                  <a:lnTo>
                    <a:pt x="34" y="76"/>
                  </a:lnTo>
                  <a:lnTo>
                    <a:pt x="58" y="90"/>
                  </a:lnTo>
                  <a:lnTo>
                    <a:pt x="78" y="68"/>
                  </a:lnTo>
                  <a:lnTo>
                    <a:pt x="94" y="26"/>
                  </a:lnTo>
                  <a:lnTo>
                    <a:pt x="48" y="34"/>
                  </a:lnTo>
                  <a:lnTo>
                    <a:pt x="40" y="14"/>
                  </a:lnTo>
                  <a:lnTo>
                    <a:pt x="40" y="14"/>
                  </a:lnTo>
                  <a:lnTo>
                    <a:pt x="40" y="14"/>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34" name="Freeform 131"/>
            <p:cNvSpPr>
              <a:spLocks/>
            </p:cNvSpPr>
            <p:nvPr/>
          </p:nvSpPr>
          <p:spPr bwMode="auto">
            <a:xfrm>
              <a:off x="4325144" y="2430342"/>
              <a:ext cx="450861" cy="293774"/>
            </a:xfrm>
            <a:custGeom>
              <a:avLst/>
              <a:gdLst/>
              <a:ahLst/>
              <a:cxnLst>
                <a:cxn ang="0">
                  <a:pos x="104" y="124"/>
                </a:cxn>
                <a:cxn ang="0">
                  <a:pos x="64" y="146"/>
                </a:cxn>
                <a:cxn ang="0">
                  <a:pos x="98" y="178"/>
                </a:cxn>
                <a:cxn ang="0">
                  <a:pos x="174" y="140"/>
                </a:cxn>
                <a:cxn ang="0">
                  <a:pos x="234" y="144"/>
                </a:cxn>
                <a:cxn ang="0">
                  <a:pos x="254" y="62"/>
                </a:cxn>
                <a:cxn ang="0">
                  <a:pos x="226" y="58"/>
                </a:cxn>
                <a:cxn ang="0">
                  <a:pos x="208" y="4"/>
                </a:cxn>
                <a:cxn ang="0">
                  <a:pos x="184" y="0"/>
                </a:cxn>
                <a:cxn ang="0">
                  <a:pos x="168" y="24"/>
                </a:cxn>
                <a:cxn ang="0">
                  <a:pos x="180" y="78"/>
                </a:cxn>
                <a:cxn ang="0">
                  <a:pos x="140" y="70"/>
                </a:cxn>
                <a:cxn ang="0">
                  <a:pos x="136" y="40"/>
                </a:cxn>
                <a:cxn ang="0">
                  <a:pos x="106" y="12"/>
                </a:cxn>
                <a:cxn ang="0">
                  <a:pos x="62" y="24"/>
                </a:cxn>
                <a:cxn ang="0">
                  <a:pos x="38" y="70"/>
                </a:cxn>
                <a:cxn ang="0">
                  <a:pos x="38" y="40"/>
                </a:cxn>
                <a:cxn ang="0">
                  <a:pos x="0" y="46"/>
                </a:cxn>
                <a:cxn ang="0">
                  <a:pos x="30" y="92"/>
                </a:cxn>
                <a:cxn ang="0">
                  <a:pos x="104" y="124"/>
                </a:cxn>
                <a:cxn ang="0">
                  <a:pos x="104" y="124"/>
                </a:cxn>
                <a:cxn ang="0">
                  <a:pos x="104" y="124"/>
                </a:cxn>
              </a:cxnLst>
              <a:rect l="0" t="0" r="r" b="b"/>
              <a:pathLst>
                <a:path w="254" h="178">
                  <a:moveTo>
                    <a:pt x="104" y="124"/>
                  </a:moveTo>
                  <a:lnTo>
                    <a:pt x="64" y="146"/>
                  </a:lnTo>
                  <a:lnTo>
                    <a:pt x="98" y="178"/>
                  </a:lnTo>
                  <a:lnTo>
                    <a:pt x="174" y="140"/>
                  </a:lnTo>
                  <a:lnTo>
                    <a:pt x="234" y="144"/>
                  </a:lnTo>
                  <a:lnTo>
                    <a:pt x="254" y="62"/>
                  </a:lnTo>
                  <a:lnTo>
                    <a:pt x="226" y="58"/>
                  </a:lnTo>
                  <a:lnTo>
                    <a:pt x="208" y="4"/>
                  </a:lnTo>
                  <a:lnTo>
                    <a:pt x="184" y="0"/>
                  </a:lnTo>
                  <a:lnTo>
                    <a:pt x="168" y="24"/>
                  </a:lnTo>
                  <a:lnTo>
                    <a:pt x="180" y="78"/>
                  </a:lnTo>
                  <a:lnTo>
                    <a:pt x="140" y="70"/>
                  </a:lnTo>
                  <a:lnTo>
                    <a:pt x="136" y="40"/>
                  </a:lnTo>
                  <a:lnTo>
                    <a:pt x="106" y="12"/>
                  </a:lnTo>
                  <a:lnTo>
                    <a:pt x="62" y="24"/>
                  </a:lnTo>
                  <a:lnTo>
                    <a:pt x="38" y="70"/>
                  </a:lnTo>
                  <a:lnTo>
                    <a:pt x="38" y="40"/>
                  </a:lnTo>
                  <a:lnTo>
                    <a:pt x="0" y="46"/>
                  </a:lnTo>
                  <a:lnTo>
                    <a:pt x="30" y="92"/>
                  </a:lnTo>
                  <a:lnTo>
                    <a:pt x="104" y="124"/>
                  </a:lnTo>
                  <a:lnTo>
                    <a:pt x="104" y="124"/>
                  </a:lnTo>
                  <a:lnTo>
                    <a:pt x="104" y="124"/>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grpSp>
          <p:nvGrpSpPr>
            <p:cNvPr id="35" name="Group 103"/>
            <p:cNvGrpSpPr/>
            <p:nvPr/>
          </p:nvGrpSpPr>
          <p:grpSpPr>
            <a:xfrm>
              <a:off x="3249468" y="2301613"/>
              <a:ext cx="1593988" cy="2148842"/>
              <a:chOff x="2366963" y="1785938"/>
              <a:chExt cx="1425575" cy="2066925"/>
            </a:xfrm>
            <a:solidFill>
              <a:schemeClr val="accent5">
                <a:lumMod val="20000"/>
                <a:lumOff val="80000"/>
              </a:schemeClr>
            </a:solidFill>
          </p:grpSpPr>
          <p:sp>
            <p:nvSpPr>
              <p:cNvPr id="79" name="Freeform 175"/>
              <p:cNvSpPr>
                <a:spLocks/>
              </p:cNvSpPr>
              <p:nvPr/>
            </p:nvSpPr>
            <p:spPr bwMode="auto">
              <a:xfrm>
                <a:off x="2366963" y="2439988"/>
                <a:ext cx="1425575" cy="1412875"/>
              </a:xfrm>
              <a:custGeom>
                <a:avLst/>
                <a:gdLst/>
                <a:ahLst/>
                <a:cxnLst>
                  <a:cxn ang="0">
                    <a:pos x="898" y="888"/>
                  </a:cxn>
                  <a:cxn ang="0">
                    <a:pos x="862" y="548"/>
                  </a:cxn>
                  <a:cxn ang="0">
                    <a:pos x="624" y="494"/>
                  </a:cxn>
                  <a:cxn ang="0">
                    <a:pos x="616" y="466"/>
                  </a:cxn>
                  <a:cxn ang="0">
                    <a:pos x="590" y="466"/>
                  </a:cxn>
                  <a:cxn ang="0">
                    <a:pos x="368" y="270"/>
                  </a:cxn>
                  <a:cxn ang="0">
                    <a:pos x="414" y="108"/>
                  </a:cxn>
                  <a:cxn ang="0">
                    <a:pos x="414" y="106"/>
                  </a:cxn>
                  <a:cxn ang="0">
                    <a:pos x="394" y="96"/>
                  </a:cxn>
                  <a:cxn ang="0">
                    <a:pos x="358" y="110"/>
                  </a:cxn>
                  <a:cxn ang="0">
                    <a:pos x="376" y="62"/>
                  </a:cxn>
                  <a:cxn ang="0">
                    <a:pos x="358" y="58"/>
                  </a:cxn>
                  <a:cxn ang="0">
                    <a:pos x="336" y="92"/>
                  </a:cxn>
                  <a:cxn ang="0">
                    <a:pos x="308" y="20"/>
                  </a:cxn>
                  <a:cxn ang="0">
                    <a:pos x="276" y="8"/>
                  </a:cxn>
                  <a:cxn ang="0">
                    <a:pos x="260" y="40"/>
                  </a:cxn>
                  <a:cxn ang="0">
                    <a:pos x="234" y="40"/>
                  </a:cxn>
                  <a:cxn ang="0">
                    <a:pos x="206" y="50"/>
                  </a:cxn>
                  <a:cxn ang="0">
                    <a:pos x="156" y="50"/>
                  </a:cxn>
                  <a:cxn ang="0">
                    <a:pos x="138" y="82"/>
                  </a:cxn>
                  <a:cxn ang="0">
                    <a:pos x="116" y="82"/>
                  </a:cxn>
                  <a:cxn ang="0">
                    <a:pos x="122" y="36"/>
                  </a:cxn>
                  <a:cxn ang="0">
                    <a:pos x="126" y="0"/>
                  </a:cxn>
                  <a:cxn ang="0">
                    <a:pos x="106" y="8"/>
                  </a:cxn>
                  <a:cxn ang="0">
                    <a:pos x="74" y="48"/>
                  </a:cxn>
                  <a:cxn ang="0">
                    <a:pos x="40" y="28"/>
                  </a:cxn>
                  <a:cxn ang="0">
                    <a:pos x="40" y="28"/>
                  </a:cxn>
                  <a:cxn ang="0">
                    <a:pos x="40" y="28"/>
                  </a:cxn>
                  <a:cxn ang="0">
                    <a:pos x="0" y="168"/>
                  </a:cxn>
                  <a:cxn ang="0">
                    <a:pos x="32" y="194"/>
                  </a:cxn>
                  <a:cxn ang="0">
                    <a:pos x="16" y="240"/>
                  </a:cxn>
                  <a:cxn ang="0">
                    <a:pos x="38" y="266"/>
                  </a:cxn>
                  <a:cxn ang="0">
                    <a:pos x="24" y="338"/>
                  </a:cxn>
                  <a:cxn ang="0">
                    <a:pos x="52" y="430"/>
                  </a:cxn>
                  <a:cxn ang="0">
                    <a:pos x="80" y="674"/>
                  </a:cxn>
                  <a:cxn ang="0">
                    <a:pos x="142" y="696"/>
                  </a:cxn>
                  <a:cxn ang="0">
                    <a:pos x="148" y="780"/>
                  </a:cxn>
                  <a:cxn ang="0">
                    <a:pos x="234" y="812"/>
                  </a:cxn>
                  <a:cxn ang="0">
                    <a:pos x="596" y="878"/>
                  </a:cxn>
                  <a:cxn ang="0">
                    <a:pos x="766" y="886"/>
                  </a:cxn>
                  <a:cxn ang="0">
                    <a:pos x="898" y="890"/>
                  </a:cxn>
                  <a:cxn ang="0">
                    <a:pos x="898" y="888"/>
                  </a:cxn>
                </a:cxnLst>
                <a:rect l="0" t="0" r="r" b="b"/>
                <a:pathLst>
                  <a:path w="898" h="890">
                    <a:moveTo>
                      <a:pt x="898" y="888"/>
                    </a:moveTo>
                    <a:lnTo>
                      <a:pt x="862" y="548"/>
                    </a:lnTo>
                    <a:lnTo>
                      <a:pt x="624" y="494"/>
                    </a:lnTo>
                    <a:lnTo>
                      <a:pt x="616" y="466"/>
                    </a:lnTo>
                    <a:lnTo>
                      <a:pt x="590" y="466"/>
                    </a:lnTo>
                    <a:lnTo>
                      <a:pt x="368" y="270"/>
                    </a:lnTo>
                    <a:lnTo>
                      <a:pt x="414" y="108"/>
                    </a:lnTo>
                    <a:lnTo>
                      <a:pt x="414" y="106"/>
                    </a:lnTo>
                    <a:lnTo>
                      <a:pt x="394" y="96"/>
                    </a:lnTo>
                    <a:lnTo>
                      <a:pt x="358" y="110"/>
                    </a:lnTo>
                    <a:lnTo>
                      <a:pt x="376" y="62"/>
                    </a:lnTo>
                    <a:lnTo>
                      <a:pt x="358" y="58"/>
                    </a:lnTo>
                    <a:lnTo>
                      <a:pt x="336" y="92"/>
                    </a:lnTo>
                    <a:lnTo>
                      <a:pt x="308" y="20"/>
                    </a:lnTo>
                    <a:lnTo>
                      <a:pt x="276" y="8"/>
                    </a:lnTo>
                    <a:lnTo>
                      <a:pt x="260" y="40"/>
                    </a:lnTo>
                    <a:lnTo>
                      <a:pt x="234" y="40"/>
                    </a:lnTo>
                    <a:lnTo>
                      <a:pt x="206" y="50"/>
                    </a:lnTo>
                    <a:lnTo>
                      <a:pt x="156" y="50"/>
                    </a:lnTo>
                    <a:lnTo>
                      <a:pt x="138" y="82"/>
                    </a:lnTo>
                    <a:lnTo>
                      <a:pt x="116" y="82"/>
                    </a:lnTo>
                    <a:lnTo>
                      <a:pt x="122" y="36"/>
                    </a:lnTo>
                    <a:lnTo>
                      <a:pt x="126" y="0"/>
                    </a:lnTo>
                    <a:lnTo>
                      <a:pt x="106" y="8"/>
                    </a:lnTo>
                    <a:lnTo>
                      <a:pt x="74" y="48"/>
                    </a:lnTo>
                    <a:lnTo>
                      <a:pt x="40" y="28"/>
                    </a:lnTo>
                    <a:lnTo>
                      <a:pt x="40" y="28"/>
                    </a:lnTo>
                    <a:lnTo>
                      <a:pt x="40" y="28"/>
                    </a:lnTo>
                    <a:lnTo>
                      <a:pt x="0" y="168"/>
                    </a:lnTo>
                    <a:lnTo>
                      <a:pt x="32" y="194"/>
                    </a:lnTo>
                    <a:lnTo>
                      <a:pt x="16" y="240"/>
                    </a:lnTo>
                    <a:lnTo>
                      <a:pt x="38" y="266"/>
                    </a:lnTo>
                    <a:lnTo>
                      <a:pt x="24" y="338"/>
                    </a:lnTo>
                    <a:lnTo>
                      <a:pt x="52" y="430"/>
                    </a:lnTo>
                    <a:lnTo>
                      <a:pt x="80" y="674"/>
                    </a:lnTo>
                    <a:lnTo>
                      <a:pt x="142" y="696"/>
                    </a:lnTo>
                    <a:lnTo>
                      <a:pt x="148" y="780"/>
                    </a:lnTo>
                    <a:lnTo>
                      <a:pt x="234" y="812"/>
                    </a:lnTo>
                    <a:lnTo>
                      <a:pt x="596" y="878"/>
                    </a:lnTo>
                    <a:lnTo>
                      <a:pt x="766" y="886"/>
                    </a:lnTo>
                    <a:lnTo>
                      <a:pt x="898" y="890"/>
                    </a:lnTo>
                    <a:lnTo>
                      <a:pt x="898" y="888"/>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80" name="Freeform 130"/>
              <p:cNvSpPr>
                <a:spLocks/>
              </p:cNvSpPr>
              <p:nvPr/>
            </p:nvSpPr>
            <p:spPr bwMode="auto">
              <a:xfrm>
                <a:off x="2998788" y="2087563"/>
                <a:ext cx="393700" cy="381000"/>
              </a:xfrm>
              <a:custGeom>
                <a:avLst/>
                <a:gdLst/>
                <a:ahLst/>
                <a:cxnLst>
                  <a:cxn ang="0">
                    <a:pos x="248" y="104"/>
                  </a:cxn>
                  <a:cxn ang="0">
                    <a:pos x="240" y="54"/>
                  </a:cxn>
                  <a:cxn ang="0">
                    <a:pos x="198" y="28"/>
                  </a:cxn>
                  <a:cxn ang="0">
                    <a:pos x="114" y="0"/>
                  </a:cxn>
                  <a:cxn ang="0">
                    <a:pos x="80" y="8"/>
                  </a:cxn>
                  <a:cxn ang="0">
                    <a:pos x="58" y="62"/>
                  </a:cxn>
                  <a:cxn ang="0">
                    <a:pos x="0" y="150"/>
                  </a:cxn>
                  <a:cxn ang="0">
                    <a:pos x="26" y="214"/>
                  </a:cxn>
                  <a:cxn ang="0">
                    <a:pos x="20" y="240"/>
                  </a:cxn>
                  <a:cxn ang="0">
                    <a:pos x="86" y="228"/>
                  </a:cxn>
                  <a:cxn ang="0">
                    <a:pos x="108" y="228"/>
                  </a:cxn>
                  <a:cxn ang="0">
                    <a:pos x="148" y="170"/>
                  </a:cxn>
                  <a:cxn ang="0">
                    <a:pos x="220" y="120"/>
                  </a:cxn>
                  <a:cxn ang="0">
                    <a:pos x="248" y="104"/>
                  </a:cxn>
                  <a:cxn ang="0">
                    <a:pos x="248" y="104"/>
                  </a:cxn>
                  <a:cxn ang="0">
                    <a:pos x="248" y="104"/>
                  </a:cxn>
                </a:cxnLst>
                <a:rect l="0" t="0" r="r" b="b"/>
                <a:pathLst>
                  <a:path w="248" h="240">
                    <a:moveTo>
                      <a:pt x="248" y="104"/>
                    </a:moveTo>
                    <a:lnTo>
                      <a:pt x="240" y="54"/>
                    </a:lnTo>
                    <a:lnTo>
                      <a:pt x="198" y="28"/>
                    </a:lnTo>
                    <a:lnTo>
                      <a:pt x="114" y="0"/>
                    </a:lnTo>
                    <a:lnTo>
                      <a:pt x="80" y="8"/>
                    </a:lnTo>
                    <a:lnTo>
                      <a:pt x="58" y="62"/>
                    </a:lnTo>
                    <a:lnTo>
                      <a:pt x="0" y="150"/>
                    </a:lnTo>
                    <a:lnTo>
                      <a:pt x="26" y="214"/>
                    </a:lnTo>
                    <a:lnTo>
                      <a:pt x="20" y="240"/>
                    </a:lnTo>
                    <a:lnTo>
                      <a:pt x="86" y="228"/>
                    </a:lnTo>
                    <a:lnTo>
                      <a:pt x="108" y="228"/>
                    </a:lnTo>
                    <a:lnTo>
                      <a:pt x="148" y="170"/>
                    </a:lnTo>
                    <a:lnTo>
                      <a:pt x="220" y="120"/>
                    </a:lnTo>
                    <a:lnTo>
                      <a:pt x="248" y="104"/>
                    </a:lnTo>
                    <a:lnTo>
                      <a:pt x="248" y="104"/>
                    </a:lnTo>
                    <a:lnTo>
                      <a:pt x="248" y="104"/>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81" name="Freeform 132"/>
              <p:cNvSpPr>
                <a:spLocks/>
              </p:cNvSpPr>
              <p:nvPr/>
            </p:nvSpPr>
            <p:spPr bwMode="auto">
              <a:xfrm>
                <a:off x="3221038" y="1785938"/>
                <a:ext cx="311150" cy="165100"/>
              </a:xfrm>
              <a:custGeom>
                <a:avLst/>
                <a:gdLst/>
                <a:ahLst/>
                <a:cxnLst>
                  <a:cxn ang="0">
                    <a:pos x="196" y="78"/>
                  </a:cxn>
                  <a:cxn ang="0">
                    <a:pos x="192" y="56"/>
                  </a:cxn>
                  <a:cxn ang="0">
                    <a:pos x="170" y="56"/>
                  </a:cxn>
                  <a:cxn ang="0">
                    <a:pos x="178" y="6"/>
                  </a:cxn>
                  <a:cxn ang="0">
                    <a:pos x="160" y="0"/>
                  </a:cxn>
                  <a:cxn ang="0">
                    <a:pos x="8" y="56"/>
                  </a:cxn>
                  <a:cxn ang="0">
                    <a:pos x="0" y="78"/>
                  </a:cxn>
                  <a:cxn ang="0">
                    <a:pos x="68" y="104"/>
                  </a:cxn>
                  <a:cxn ang="0">
                    <a:pos x="156" y="62"/>
                  </a:cxn>
                  <a:cxn ang="0">
                    <a:pos x="196" y="78"/>
                  </a:cxn>
                  <a:cxn ang="0">
                    <a:pos x="196" y="78"/>
                  </a:cxn>
                  <a:cxn ang="0">
                    <a:pos x="196" y="78"/>
                  </a:cxn>
                </a:cxnLst>
                <a:rect l="0" t="0" r="r" b="b"/>
                <a:pathLst>
                  <a:path w="196" h="104">
                    <a:moveTo>
                      <a:pt x="196" y="78"/>
                    </a:moveTo>
                    <a:lnTo>
                      <a:pt x="192" y="56"/>
                    </a:lnTo>
                    <a:lnTo>
                      <a:pt x="170" y="56"/>
                    </a:lnTo>
                    <a:lnTo>
                      <a:pt x="178" y="6"/>
                    </a:lnTo>
                    <a:lnTo>
                      <a:pt x="160" y="0"/>
                    </a:lnTo>
                    <a:lnTo>
                      <a:pt x="8" y="56"/>
                    </a:lnTo>
                    <a:lnTo>
                      <a:pt x="0" y="78"/>
                    </a:lnTo>
                    <a:lnTo>
                      <a:pt x="68" y="104"/>
                    </a:lnTo>
                    <a:lnTo>
                      <a:pt x="156" y="62"/>
                    </a:lnTo>
                    <a:lnTo>
                      <a:pt x="196" y="78"/>
                    </a:lnTo>
                    <a:lnTo>
                      <a:pt x="196" y="78"/>
                    </a:lnTo>
                    <a:lnTo>
                      <a:pt x="196" y="78"/>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grpSp>
        <p:grpSp>
          <p:nvGrpSpPr>
            <p:cNvPr id="36" name="Group 107"/>
            <p:cNvGrpSpPr/>
            <p:nvPr/>
          </p:nvGrpSpPr>
          <p:grpSpPr>
            <a:xfrm>
              <a:off x="3902683" y="1615041"/>
              <a:ext cx="3184425" cy="2964150"/>
              <a:chOff x="2951163" y="1125538"/>
              <a:chExt cx="2847975" cy="2851150"/>
            </a:xfrm>
            <a:solidFill>
              <a:schemeClr val="accent5">
                <a:lumMod val="20000"/>
                <a:lumOff val="80000"/>
              </a:schemeClr>
            </a:solidFill>
          </p:grpSpPr>
          <p:sp>
            <p:nvSpPr>
              <p:cNvPr id="48" name="Freeform 123"/>
              <p:cNvSpPr>
                <a:spLocks/>
              </p:cNvSpPr>
              <p:nvPr/>
            </p:nvSpPr>
            <p:spPr bwMode="auto">
              <a:xfrm>
                <a:off x="4249738" y="2166938"/>
                <a:ext cx="1473200" cy="1050925"/>
              </a:xfrm>
              <a:custGeom>
                <a:avLst/>
                <a:gdLst/>
                <a:ahLst/>
                <a:cxnLst>
                  <a:cxn ang="0">
                    <a:pos x="152" y="0"/>
                  </a:cxn>
                  <a:cxn ang="0">
                    <a:pos x="114" y="96"/>
                  </a:cxn>
                  <a:cxn ang="0">
                    <a:pos x="130" y="168"/>
                  </a:cxn>
                  <a:cxn ang="0">
                    <a:pos x="134" y="214"/>
                  </a:cxn>
                  <a:cxn ang="0">
                    <a:pos x="120" y="182"/>
                  </a:cxn>
                  <a:cxn ang="0">
                    <a:pos x="84" y="36"/>
                  </a:cxn>
                  <a:cxn ang="0">
                    <a:pos x="0" y="96"/>
                  </a:cxn>
                  <a:cxn ang="0">
                    <a:pos x="88" y="234"/>
                  </a:cxn>
                  <a:cxn ang="0">
                    <a:pos x="112" y="296"/>
                  </a:cxn>
                  <a:cxn ang="0">
                    <a:pos x="162" y="276"/>
                  </a:cxn>
                  <a:cxn ang="0">
                    <a:pos x="240" y="282"/>
                  </a:cxn>
                  <a:cxn ang="0">
                    <a:pos x="260" y="280"/>
                  </a:cxn>
                  <a:cxn ang="0">
                    <a:pos x="300" y="264"/>
                  </a:cxn>
                  <a:cxn ang="0">
                    <a:pos x="314" y="248"/>
                  </a:cxn>
                  <a:cxn ang="0">
                    <a:pos x="330" y="216"/>
                  </a:cxn>
                  <a:cxn ang="0">
                    <a:pos x="352" y="250"/>
                  </a:cxn>
                  <a:cxn ang="0">
                    <a:pos x="384" y="276"/>
                  </a:cxn>
                  <a:cxn ang="0">
                    <a:pos x="446" y="296"/>
                  </a:cxn>
                  <a:cxn ang="0">
                    <a:pos x="478" y="326"/>
                  </a:cxn>
                  <a:cxn ang="0">
                    <a:pos x="522" y="334"/>
                  </a:cxn>
                  <a:cxn ang="0">
                    <a:pos x="534" y="470"/>
                  </a:cxn>
                  <a:cxn ang="0">
                    <a:pos x="524" y="526"/>
                  </a:cxn>
                  <a:cxn ang="0">
                    <a:pos x="446" y="574"/>
                  </a:cxn>
                  <a:cxn ang="0">
                    <a:pos x="510" y="634"/>
                  </a:cxn>
                  <a:cxn ang="0">
                    <a:pos x="524" y="554"/>
                  </a:cxn>
                  <a:cxn ang="0">
                    <a:pos x="608" y="578"/>
                  </a:cxn>
                  <a:cxn ang="0">
                    <a:pos x="688" y="630"/>
                  </a:cxn>
                  <a:cxn ang="0">
                    <a:pos x="770" y="634"/>
                  </a:cxn>
                  <a:cxn ang="0">
                    <a:pos x="914" y="620"/>
                  </a:cxn>
                  <a:cxn ang="0">
                    <a:pos x="776" y="554"/>
                  </a:cxn>
                  <a:cxn ang="0">
                    <a:pos x="928" y="580"/>
                  </a:cxn>
                  <a:cxn ang="0">
                    <a:pos x="852" y="466"/>
                  </a:cxn>
                  <a:cxn ang="0">
                    <a:pos x="738" y="388"/>
                  </a:cxn>
                  <a:cxn ang="0">
                    <a:pos x="792" y="368"/>
                  </a:cxn>
                  <a:cxn ang="0">
                    <a:pos x="862" y="406"/>
                  </a:cxn>
                  <a:cxn ang="0">
                    <a:pos x="810" y="268"/>
                  </a:cxn>
                  <a:cxn ang="0">
                    <a:pos x="780" y="250"/>
                  </a:cxn>
                  <a:cxn ang="0">
                    <a:pos x="720" y="236"/>
                  </a:cxn>
                  <a:cxn ang="0">
                    <a:pos x="598" y="234"/>
                  </a:cxn>
                  <a:cxn ang="0">
                    <a:pos x="582" y="182"/>
                  </a:cxn>
                  <a:cxn ang="0">
                    <a:pos x="592" y="154"/>
                  </a:cxn>
                  <a:cxn ang="0">
                    <a:pos x="538" y="136"/>
                  </a:cxn>
                  <a:cxn ang="0">
                    <a:pos x="446" y="124"/>
                  </a:cxn>
                  <a:cxn ang="0">
                    <a:pos x="366" y="86"/>
                  </a:cxn>
                  <a:cxn ang="0">
                    <a:pos x="266" y="66"/>
                  </a:cxn>
                  <a:cxn ang="0">
                    <a:pos x="266" y="124"/>
                  </a:cxn>
                  <a:cxn ang="0">
                    <a:pos x="224" y="124"/>
                  </a:cxn>
                  <a:cxn ang="0">
                    <a:pos x="188" y="36"/>
                  </a:cxn>
                  <a:cxn ang="0">
                    <a:pos x="172" y="4"/>
                  </a:cxn>
                </a:cxnLst>
                <a:rect l="0" t="0" r="r" b="b"/>
                <a:pathLst>
                  <a:path w="928" h="662">
                    <a:moveTo>
                      <a:pt x="172" y="4"/>
                    </a:moveTo>
                    <a:lnTo>
                      <a:pt x="152" y="0"/>
                    </a:lnTo>
                    <a:lnTo>
                      <a:pt x="96" y="42"/>
                    </a:lnTo>
                    <a:lnTo>
                      <a:pt x="114" y="96"/>
                    </a:lnTo>
                    <a:lnTo>
                      <a:pt x="112" y="128"/>
                    </a:lnTo>
                    <a:lnTo>
                      <a:pt x="130" y="168"/>
                    </a:lnTo>
                    <a:lnTo>
                      <a:pt x="158" y="182"/>
                    </a:lnTo>
                    <a:lnTo>
                      <a:pt x="134" y="214"/>
                    </a:lnTo>
                    <a:lnTo>
                      <a:pt x="108" y="214"/>
                    </a:lnTo>
                    <a:lnTo>
                      <a:pt x="120" y="182"/>
                    </a:lnTo>
                    <a:lnTo>
                      <a:pt x="72" y="116"/>
                    </a:lnTo>
                    <a:lnTo>
                      <a:pt x="84" y="36"/>
                    </a:lnTo>
                    <a:lnTo>
                      <a:pt x="54" y="36"/>
                    </a:lnTo>
                    <a:lnTo>
                      <a:pt x="0" y="96"/>
                    </a:lnTo>
                    <a:lnTo>
                      <a:pt x="0" y="182"/>
                    </a:lnTo>
                    <a:lnTo>
                      <a:pt x="88" y="234"/>
                    </a:lnTo>
                    <a:lnTo>
                      <a:pt x="76" y="248"/>
                    </a:lnTo>
                    <a:lnTo>
                      <a:pt x="112" y="296"/>
                    </a:lnTo>
                    <a:lnTo>
                      <a:pt x="146" y="298"/>
                    </a:lnTo>
                    <a:lnTo>
                      <a:pt x="162" y="276"/>
                    </a:lnTo>
                    <a:lnTo>
                      <a:pt x="182" y="286"/>
                    </a:lnTo>
                    <a:lnTo>
                      <a:pt x="240" y="282"/>
                    </a:lnTo>
                    <a:lnTo>
                      <a:pt x="218" y="244"/>
                    </a:lnTo>
                    <a:lnTo>
                      <a:pt x="260" y="280"/>
                    </a:lnTo>
                    <a:lnTo>
                      <a:pt x="296" y="280"/>
                    </a:lnTo>
                    <a:lnTo>
                      <a:pt x="300" y="264"/>
                    </a:lnTo>
                    <a:lnTo>
                      <a:pt x="262" y="256"/>
                    </a:lnTo>
                    <a:lnTo>
                      <a:pt x="314" y="248"/>
                    </a:lnTo>
                    <a:lnTo>
                      <a:pt x="284" y="206"/>
                    </a:lnTo>
                    <a:lnTo>
                      <a:pt x="330" y="216"/>
                    </a:lnTo>
                    <a:lnTo>
                      <a:pt x="324" y="314"/>
                    </a:lnTo>
                    <a:lnTo>
                      <a:pt x="352" y="250"/>
                    </a:lnTo>
                    <a:lnTo>
                      <a:pt x="366" y="290"/>
                    </a:lnTo>
                    <a:lnTo>
                      <a:pt x="384" y="276"/>
                    </a:lnTo>
                    <a:lnTo>
                      <a:pt x="400" y="306"/>
                    </a:lnTo>
                    <a:lnTo>
                      <a:pt x="446" y="296"/>
                    </a:lnTo>
                    <a:lnTo>
                      <a:pt x="450" y="330"/>
                    </a:lnTo>
                    <a:lnTo>
                      <a:pt x="478" y="326"/>
                    </a:lnTo>
                    <a:lnTo>
                      <a:pt x="492" y="344"/>
                    </a:lnTo>
                    <a:lnTo>
                      <a:pt x="522" y="334"/>
                    </a:lnTo>
                    <a:lnTo>
                      <a:pt x="548" y="376"/>
                    </a:lnTo>
                    <a:lnTo>
                      <a:pt x="534" y="470"/>
                    </a:lnTo>
                    <a:lnTo>
                      <a:pt x="552" y="496"/>
                    </a:lnTo>
                    <a:lnTo>
                      <a:pt x="524" y="526"/>
                    </a:lnTo>
                    <a:lnTo>
                      <a:pt x="462" y="534"/>
                    </a:lnTo>
                    <a:lnTo>
                      <a:pt x="446" y="574"/>
                    </a:lnTo>
                    <a:lnTo>
                      <a:pt x="464" y="630"/>
                    </a:lnTo>
                    <a:lnTo>
                      <a:pt x="510" y="634"/>
                    </a:lnTo>
                    <a:lnTo>
                      <a:pt x="556" y="588"/>
                    </a:lnTo>
                    <a:lnTo>
                      <a:pt x="524" y="554"/>
                    </a:lnTo>
                    <a:lnTo>
                      <a:pt x="570" y="574"/>
                    </a:lnTo>
                    <a:lnTo>
                      <a:pt x="608" y="578"/>
                    </a:lnTo>
                    <a:lnTo>
                      <a:pt x="676" y="610"/>
                    </a:lnTo>
                    <a:lnTo>
                      <a:pt x="688" y="630"/>
                    </a:lnTo>
                    <a:lnTo>
                      <a:pt x="756" y="662"/>
                    </a:lnTo>
                    <a:lnTo>
                      <a:pt x="770" y="634"/>
                    </a:lnTo>
                    <a:lnTo>
                      <a:pt x="896" y="642"/>
                    </a:lnTo>
                    <a:lnTo>
                      <a:pt x="914" y="620"/>
                    </a:lnTo>
                    <a:lnTo>
                      <a:pt x="890" y="584"/>
                    </a:lnTo>
                    <a:lnTo>
                      <a:pt x="776" y="554"/>
                    </a:lnTo>
                    <a:lnTo>
                      <a:pt x="862" y="558"/>
                    </a:lnTo>
                    <a:lnTo>
                      <a:pt x="928" y="580"/>
                    </a:lnTo>
                    <a:lnTo>
                      <a:pt x="888" y="492"/>
                    </a:lnTo>
                    <a:lnTo>
                      <a:pt x="852" y="466"/>
                    </a:lnTo>
                    <a:lnTo>
                      <a:pt x="742" y="422"/>
                    </a:lnTo>
                    <a:lnTo>
                      <a:pt x="738" y="388"/>
                    </a:lnTo>
                    <a:lnTo>
                      <a:pt x="696" y="356"/>
                    </a:lnTo>
                    <a:lnTo>
                      <a:pt x="792" y="368"/>
                    </a:lnTo>
                    <a:lnTo>
                      <a:pt x="810" y="398"/>
                    </a:lnTo>
                    <a:lnTo>
                      <a:pt x="862" y="406"/>
                    </a:lnTo>
                    <a:lnTo>
                      <a:pt x="854" y="256"/>
                    </a:lnTo>
                    <a:lnTo>
                      <a:pt x="810" y="268"/>
                    </a:lnTo>
                    <a:lnTo>
                      <a:pt x="804" y="286"/>
                    </a:lnTo>
                    <a:lnTo>
                      <a:pt x="780" y="250"/>
                    </a:lnTo>
                    <a:lnTo>
                      <a:pt x="766" y="268"/>
                    </a:lnTo>
                    <a:lnTo>
                      <a:pt x="720" y="236"/>
                    </a:lnTo>
                    <a:lnTo>
                      <a:pt x="634" y="234"/>
                    </a:lnTo>
                    <a:lnTo>
                      <a:pt x="598" y="234"/>
                    </a:lnTo>
                    <a:lnTo>
                      <a:pt x="634" y="172"/>
                    </a:lnTo>
                    <a:lnTo>
                      <a:pt x="582" y="182"/>
                    </a:lnTo>
                    <a:lnTo>
                      <a:pt x="556" y="172"/>
                    </a:lnTo>
                    <a:lnTo>
                      <a:pt x="592" y="154"/>
                    </a:lnTo>
                    <a:lnTo>
                      <a:pt x="560" y="124"/>
                    </a:lnTo>
                    <a:lnTo>
                      <a:pt x="538" y="136"/>
                    </a:lnTo>
                    <a:lnTo>
                      <a:pt x="530" y="116"/>
                    </a:lnTo>
                    <a:lnTo>
                      <a:pt x="446" y="124"/>
                    </a:lnTo>
                    <a:lnTo>
                      <a:pt x="464" y="90"/>
                    </a:lnTo>
                    <a:lnTo>
                      <a:pt x="366" y="86"/>
                    </a:lnTo>
                    <a:lnTo>
                      <a:pt x="334" y="36"/>
                    </a:lnTo>
                    <a:lnTo>
                      <a:pt x="266" y="66"/>
                    </a:lnTo>
                    <a:lnTo>
                      <a:pt x="286" y="86"/>
                    </a:lnTo>
                    <a:lnTo>
                      <a:pt x="266" y="124"/>
                    </a:lnTo>
                    <a:lnTo>
                      <a:pt x="240" y="100"/>
                    </a:lnTo>
                    <a:lnTo>
                      <a:pt x="224" y="124"/>
                    </a:lnTo>
                    <a:lnTo>
                      <a:pt x="188" y="96"/>
                    </a:lnTo>
                    <a:lnTo>
                      <a:pt x="188" y="36"/>
                    </a:lnTo>
                    <a:lnTo>
                      <a:pt x="172" y="4"/>
                    </a:lnTo>
                    <a:lnTo>
                      <a:pt x="172" y="4"/>
                    </a:lnTo>
                    <a:lnTo>
                      <a:pt x="172" y="4"/>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49" name="Freeform 125"/>
              <p:cNvSpPr>
                <a:spLocks/>
              </p:cNvSpPr>
              <p:nvPr/>
            </p:nvSpPr>
            <p:spPr bwMode="auto">
              <a:xfrm>
                <a:off x="3582988" y="1706563"/>
                <a:ext cx="104775" cy="47625"/>
              </a:xfrm>
              <a:custGeom>
                <a:avLst/>
                <a:gdLst/>
                <a:ahLst/>
                <a:cxnLst>
                  <a:cxn ang="0">
                    <a:pos x="40" y="0"/>
                  </a:cxn>
                  <a:cxn ang="0">
                    <a:pos x="20" y="12"/>
                  </a:cxn>
                  <a:cxn ang="0">
                    <a:pos x="0" y="4"/>
                  </a:cxn>
                  <a:cxn ang="0">
                    <a:pos x="2" y="20"/>
                  </a:cxn>
                  <a:cxn ang="0">
                    <a:pos x="48" y="30"/>
                  </a:cxn>
                  <a:cxn ang="0">
                    <a:pos x="66" y="16"/>
                  </a:cxn>
                  <a:cxn ang="0">
                    <a:pos x="40" y="0"/>
                  </a:cxn>
                  <a:cxn ang="0">
                    <a:pos x="40" y="0"/>
                  </a:cxn>
                  <a:cxn ang="0">
                    <a:pos x="40" y="0"/>
                  </a:cxn>
                </a:cxnLst>
                <a:rect l="0" t="0" r="r" b="b"/>
                <a:pathLst>
                  <a:path w="66" h="30">
                    <a:moveTo>
                      <a:pt x="40" y="0"/>
                    </a:moveTo>
                    <a:lnTo>
                      <a:pt x="20" y="12"/>
                    </a:lnTo>
                    <a:lnTo>
                      <a:pt x="0" y="4"/>
                    </a:lnTo>
                    <a:lnTo>
                      <a:pt x="2" y="20"/>
                    </a:lnTo>
                    <a:lnTo>
                      <a:pt x="48" y="30"/>
                    </a:lnTo>
                    <a:lnTo>
                      <a:pt x="66" y="16"/>
                    </a:lnTo>
                    <a:lnTo>
                      <a:pt x="40" y="0"/>
                    </a:lnTo>
                    <a:lnTo>
                      <a:pt x="40" y="0"/>
                    </a:lnTo>
                    <a:lnTo>
                      <a:pt x="40"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50" name="Freeform 126"/>
              <p:cNvSpPr>
                <a:spLocks/>
              </p:cNvSpPr>
              <p:nvPr/>
            </p:nvSpPr>
            <p:spPr bwMode="auto">
              <a:xfrm>
                <a:off x="3951288" y="1693863"/>
                <a:ext cx="149225" cy="168275"/>
              </a:xfrm>
              <a:custGeom>
                <a:avLst/>
                <a:gdLst/>
                <a:ahLst/>
                <a:cxnLst>
                  <a:cxn ang="0">
                    <a:pos x="2" y="0"/>
                  </a:cxn>
                  <a:cxn ang="0">
                    <a:pos x="48" y="20"/>
                  </a:cxn>
                  <a:cxn ang="0">
                    <a:pos x="50" y="70"/>
                  </a:cxn>
                  <a:cxn ang="0">
                    <a:pos x="94" y="82"/>
                  </a:cxn>
                  <a:cxn ang="0">
                    <a:pos x="86" y="106"/>
                  </a:cxn>
                  <a:cxn ang="0">
                    <a:pos x="44" y="100"/>
                  </a:cxn>
                  <a:cxn ang="0">
                    <a:pos x="42" y="70"/>
                  </a:cxn>
                  <a:cxn ang="0">
                    <a:pos x="16" y="64"/>
                  </a:cxn>
                  <a:cxn ang="0">
                    <a:pos x="0" y="32"/>
                  </a:cxn>
                  <a:cxn ang="0">
                    <a:pos x="2" y="0"/>
                  </a:cxn>
                  <a:cxn ang="0">
                    <a:pos x="2" y="0"/>
                  </a:cxn>
                  <a:cxn ang="0">
                    <a:pos x="2" y="0"/>
                  </a:cxn>
                </a:cxnLst>
                <a:rect l="0" t="0" r="r" b="b"/>
                <a:pathLst>
                  <a:path w="94" h="106">
                    <a:moveTo>
                      <a:pt x="2" y="0"/>
                    </a:moveTo>
                    <a:lnTo>
                      <a:pt x="48" y="20"/>
                    </a:lnTo>
                    <a:lnTo>
                      <a:pt x="50" y="70"/>
                    </a:lnTo>
                    <a:lnTo>
                      <a:pt x="94" y="82"/>
                    </a:lnTo>
                    <a:lnTo>
                      <a:pt x="86" y="106"/>
                    </a:lnTo>
                    <a:lnTo>
                      <a:pt x="44" y="100"/>
                    </a:lnTo>
                    <a:lnTo>
                      <a:pt x="42" y="70"/>
                    </a:lnTo>
                    <a:lnTo>
                      <a:pt x="16" y="64"/>
                    </a:lnTo>
                    <a:lnTo>
                      <a:pt x="0" y="32"/>
                    </a:lnTo>
                    <a:lnTo>
                      <a:pt x="2" y="0"/>
                    </a:lnTo>
                    <a:lnTo>
                      <a:pt x="2" y="0"/>
                    </a:lnTo>
                    <a:lnTo>
                      <a:pt x="2"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51" name="Freeform 127"/>
              <p:cNvSpPr>
                <a:spLocks/>
              </p:cNvSpPr>
              <p:nvPr/>
            </p:nvSpPr>
            <p:spPr bwMode="auto">
              <a:xfrm>
                <a:off x="3687763" y="2268538"/>
                <a:ext cx="79375" cy="79375"/>
              </a:xfrm>
              <a:custGeom>
                <a:avLst/>
                <a:gdLst/>
                <a:ahLst/>
                <a:cxnLst>
                  <a:cxn ang="0">
                    <a:pos x="0" y="26"/>
                  </a:cxn>
                  <a:cxn ang="0">
                    <a:pos x="24" y="50"/>
                  </a:cxn>
                  <a:cxn ang="0">
                    <a:pos x="50" y="22"/>
                  </a:cxn>
                  <a:cxn ang="0">
                    <a:pos x="14" y="22"/>
                  </a:cxn>
                  <a:cxn ang="0">
                    <a:pos x="0" y="0"/>
                  </a:cxn>
                  <a:cxn ang="0">
                    <a:pos x="0" y="26"/>
                  </a:cxn>
                  <a:cxn ang="0">
                    <a:pos x="0" y="26"/>
                  </a:cxn>
                  <a:cxn ang="0">
                    <a:pos x="0" y="26"/>
                  </a:cxn>
                </a:cxnLst>
                <a:rect l="0" t="0" r="r" b="b"/>
                <a:pathLst>
                  <a:path w="50" h="50">
                    <a:moveTo>
                      <a:pt x="0" y="26"/>
                    </a:moveTo>
                    <a:lnTo>
                      <a:pt x="24" y="50"/>
                    </a:lnTo>
                    <a:lnTo>
                      <a:pt x="50" y="22"/>
                    </a:lnTo>
                    <a:lnTo>
                      <a:pt x="14" y="22"/>
                    </a:lnTo>
                    <a:lnTo>
                      <a:pt x="0" y="0"/>
                    </a:lnTo>
                    <a:lnTo>
                      <a:pt x="0" y="26"/>
                    </a:lnTo>
                    <a:lnTo>
                      <a:pt x="0" y="26"/>
                    </a:lnTo>
                    <a:lnTo>
                      <a:pt x="0" y="26"/>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52" name="Freeform 128"/>
              <p:cNvSpPr>
                <a:spLocks/>
              </p:cNvSpPr>
              <p:nvPr/>
            </p:nvSpPr>
            <p:spPr bwMode="auto">
              <a:xfrm>
                <a:off x="5011738" y="3230563"/>
                <a:ext cx="69850" cy="73025"/>
              </a:xfrm>
              <a:custGeom>
                <a:avLst/>
                <a:gdLst/>
                <a:ahLst/>
                <a:cxnLst>
                  <a:cxn ang="0">
                    <a:pos x="0" y="0"/>
                  </a:cxn>
                  <a:cxn ang="0">
                    <a:pos x="32" y="46"/>
                  </a:cxn>
                  <a:cxn ang="0">
                    <a:pos x="44" y="22"/>
                  </a:cxn>
                  <a:cxn ang="0">
                    <a:pos x="18" y="0"/>
                  </a:cxn>
                  <a:cxn ang="0">
                    <a:pos x="0" y="0"/>
                  </a:cxn>
                  <a:cxn ang="0">
                    <a:pos x="0" y="0"/>
                  </a:cxn>
                  <a:cxn ang="0">
                    <a:pos x="0" y="0"/>
                  </a:cxn>
                </a:cxnLst>
                <a:rect l="0" t="0" r="r" b="b"/>
                <a:pathLst>
                  <a:path w="44" h="46">
                    <a:moveTo>
                      <a:pt x="0" y="0"/>
                    </a:moveTo>
                    <a:lnTo>
                      <a:pt x="32" y="46"/>
                    </a:lnTo>
                    <a:lnTo>
                      <a:pt x="44" y="22"/>
                    </a:lnTo>
                    <a:lnTo>
                      <a:pt x="18" y="0"/>
                    </a:lnTo>
                    <a:lnTo>
                      <a:pt x="0" y="0"/>
                    </a:lnTo>
                    <a:lnTo>
                      <a:pt x="0" y="0"/>
                    </a:lnTo>
                    <a:lnTo>
                      <a:pt x="0"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53" name="Freeform 129"/>
              <p:cNvSpPr>
                <a:spLocks/>
              </p:cNvSpPr>
              <p:nvPr/>
            </p:nvSpPr>
            <p:spPr bwMode="auto">
              <a:xfrm>
                <a:off x="3195638" y="2278063"/>
                <a:ext cx="682625" cy="603250"/>
              </a:xfrm>
              <a:custGeom>
                <a:avLst/>
                <a:gdLst/>
                <a:ahLst/>
                <a:cxnLst>
                  <a:cxn ang="0">
                    <a:pos x="414" y="380"/>
                  </a:cxn>
                  <a:cxn ang="0">
                    <a:pos x="408" y="314"/>
                  </a:cxn>
                  <a:cxn ang="0">
                    <a:pos x="380" y="318"/>
                  </a:cxn>
                  <a:cxn ang="0">
                    <a:pos x="360" y="318"/>
                  </a:cxn>
                  <a:cxn ang="0">
                    <a:pos x="384" y="290"/>
                  </a:cxn>
                  <a:cxn ang="0">
                    <a:pos x="426" y="286"/>
                  </a:cxn>
                  <a:cxn ang="0">
                    <a:pos x="430" y="256"/>
                  </a:cxn>
                  <a:cxn ang="0">
                    <a:pos x="346" y="210"/>
                  </a:cxn>
                  <a:cxn ang="0">
                    <a:pos x="320" y="90"/>
                  </a:cxn>
                  <a:cxn ang="0">
                    <a:pos x="328" y="50"/>
                  </a:cxn>
                  <a:cxn ang="0">
                    <a:pos x="300" y="26"/>
                  </a:cxn>
                  <a:cxn ang="0">
                    <a:pos x="278" y="40"/>
                  </a:cxn>
                  <a:cxn ang="0">
                    <a:pos x="264" y="98"/>
                  </a:cxn>
                  <a:cxn ang="0">
                    <a:pos x="272" y="136"/>
                  </a:cxn>
                  <a:cxn ang="0">
                    <a:pos x="246" y="70"/>
                  </a:cxn>
                  <a:cxn ang="0">
                    <a:pos x="214" y="54"/>
                  </a:cxn>
                  <a:cxn ang="0">
                    <a:pos x="204" y="98"/>
                  </a:cxn>
                  <a:cxn ang="0">
                    <a:pos x="176" y="50"/>
                  </a:cxn>
                  <a:cxn ang="0">
                    <a:pos x="136" y="40"/>
                  </a:cxn>
                  <a:cxn ang="0">
                    <a:pos x="146" y="4"/>
                  </a:cxn>
                  <a:cxn ang="0">
                    <a:pos x="116" y="0"/>
                  </a:cxn>
                  <a:cxn ang="0">
                    <a:pos x="60" y="36"/>
                  </a:cxn>
                  <a:cxn ang="0">
                    <a:pos x="12" y="82"/>
                  </a:cxn>
                  <a:cxn ang="0">
                    <a:pos x="26" y="124"/>
                  </a:cxn>
                  <a:cxn ang="0">
                    <a:pos x="60" y="124"/>
                  </a:cxn>
                  <a:cxn ang="0">
                    <a:pos x="0" y="146"/>
                  </a:cxn>
                  <a:cxn ang="0">
                    <a:pos x="18" y="186"/>
                  </a:cxn>
                  <a:cxn ang="0">
                    <a:pos x="40" y="178"/>
                  </a:cxn>
                  <a:cxn ang="0">
                    <a:pos x="128" y="190"/>
                  </a:cxn>
                  <a:cxn ang="0">
                    <a:pos x="164" y="216"/>
                  </a:cxn>
                  <a:cxn ang="0">
                    <a:pos x="146" y="238"/>
                  </a:cxn>
                  <a:cxn ang="0">
                    <a:pos x="74" y="216"/>
                  </a:cxn>
                  <a:cxn ang="0">
                    <a:pos x="32" y="220"/>
                  </a:cxn>
                  <a:cxn ang="0">
                    <a:pos x="8" y="228"/>
                  </a:cxn>
                  <a:cxn ang="0">
                    <a:pos x="30" y="282"/>
                  </a:cxn>
                  <a:cxn ang="0">
                    <a:pos x="96" y="298"/>
                  </a:cxn>
                  <a:cxn ang="0">
                    <a:pos x="88" y="324"/>
                  </a:cxn>
                  <a:cxn ang="0">
                    <a:pos x="108" y="348"/>
                  </a:cxn>
                  <a:cxn ang="0">
                    <a:pos x="148" y="360"/>
                  </a:cxn>
                  <a:cxn ang="0">
                    <a:pos x="292" y="310"/>
                  </a:cxn>
                  <a:cxn ang="0">
                    <a:pos x="310" y="336"/>
                  </a:cxn>
                  <a:cxn ang="0">
                    <a:pos x="392" y="356"/>
                  </a:cxn>
                  <a:cxn ang="0">
                    <a:pos x="414" y="380"/>
                  </a:cxn>
                  <a:cxn ang="0">
                    <a:pos x="414" y="380"/>
                  </a:cxn>
                  <a:cxn ang="0">
                    <a:pos x="414" y="380"/>
                  </a:cxn>
                </a:cxnLst>
                <a:rect l="0" t="0" r="r" b="b"/>
                <a:pathLst>
                  <a:path w="430" h="380">
                    <a:moveTo>
                      <a:pt x="414" y="380"/>
                    </a:moveTo>
                    <a:lnTo>
                      <a:pt x="408" y="314"/>
                    </a:lnTo>
                    <a:lnTo>
                      <a:pt x="380" y="318"/>
                    </a:lnTo>
                    <a:lnTo>
                      <a:pt x="360" y="318"/>
                    </a:lnTo>
                    <a:lnTo>
                      <a:pt x="384" y="290"/>
                    </a:lnTo>
                    <a:lnTo>
                      <a:pt x="426" y="286"/>
                    </a:lnTo>
                    <a:lnTo>
                      <a:pt x="430" y="256"/>
                    </a:lnTo>
                    <a:lnTo>
                      <a:pt x="346" y="210"/>
                    </a:lnTo>
                    <a:lnTo>
                      <a:pt x="320" y="90"/>
                    </a:lnTo>
                    <a:lnTo>
                      <a:pt x="328" y="50"/>
                    </a:lnTo>
                    <a:lnTo>
                      <a:pt x="300" y="26"/>
                    </a:lnTo>
                    <a:lnTo>
                      <a:pt x="278" y="40"/>
                    </a:lnTo>
                    <a:lnTo>
                      <a:pt x="264" y="98"/>
                    </a:lnTo>
                    <a:lnTo>
                      <a:pt x="272" y="136"/>
                    </a:lnTo>
                    <a:lnTo>
                      <a:pt x="246" y="70"/>
                    </a:lnTo>
                    <a:lnTo>
                      <a:pt x="214" y="54"/>
                    </a:lnTo>
                    <a:lnTo>
                      <a:pt x="204" y="98"/>
                    </a:lnTo>
                    <a:lnTo>
                      <a:pt x="176" y="50"/>
                    </a:lnTo>
                    <a:lnTo>
                      <a:pt x="136" y="40"/>
                    </a:lnTo>
                    <a:lnTo>
                      <a:pt x="146" y="4"/>
                    </a:lnTo>
                    <a:lnTo>
                      <a:pt x="116" y="0"/>
                    </a:lnTo>
                    <a:lnTo>
                      <a:pt x="60" y="36"/>
                    </a:lnTo>
                    <a:lnTo>
                      <a:pt x="12" y="82"/>
                    </a:lnTo>
                    <a:lnTo>
                      <a:pt x="26" y="124"/>
                    </a:lnTo>
                    <a:lnTo>
                      <a:pt x="60" y="124"/>
                    </a:lnTo>
                    <a:lnTo>
                      <a:pt x="0" y="146"/>
                    </a:lnTo>
                    <a:lnTo>
                      <a:pt x="18" y="186"/>
                    </a:lnTo>
                    <a:lnTo>
                      <a:pt x="40" y="178"/>
                    </a:lnTo>
                    <a:lnTo>
                      <a:pt x="128" y="190"/>
                    </a:lnTo>
                    <a:lnTo>
                      <a:pt x="164" y="216"/>
                    </a:lnTo>
                    <a:lnTo>
                      <a:pt x="146" y="238"/>
                    </a:lnTo>
                    <a:lnTo>
                      <a:pt x="74" y="216"/>
                    </a:lnTo>
                    <a:lnTo>
                      <a:pt x="32" y="220"/>
                    </a:lnTo>
                    <a:lnTo>
                      <a:pt x="8" y="228"/>
                    </a:lnTo>
                    <a:lnTo>
                      <a:pt x="30" y="282"/>
                    </a:lnTo>
                    <a:lnTo>
                      <a:pt x="96" y="298"/>
                    </a:lnTo>
                    <a:lnTo>
                      <a:pt x="88" y="324"/>
                    </a:lnTo>
                    <a:lnTo>
                      <a:pt x="108" y="348"/>
                    </a:lnTo>
                    <a:lnTo>
                      <a:pt x="148" y="360"/>
                    </a:lnTo>
                    <a:lnTo>
                      <a:pt x="292" y="310"/>
                    </a:lnTo>
                    <a:lnTo>
                      <a:pt x="310" y="336"/>
                    </a:lnTo>
                    <a:lnTo>
                      <a:pt x="392" y="356"/>
                    </a:lnTo>
                    <a:lnTo>
                      <a:pt x="414" y="380"/>
                    </a:lnTo>
                    <a:lnTo>
                      <a:pt x="414" y="380"/>
                    </a:lnTo>
                    <a:lnTo>
                      <a:pt x="414" y="38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54" name="Freeform 133"/>
              <p:cNvSpPr>
                <a:spLocks/>
              </p:cNvSpPr>
              <p:nvPr/>
            </p:nvSpPr>
            <p:spPr bwMode="auto">
              <a:xfrm>
                <a:off x="3732213" y="1811338"/>
                <a:ext cx="73025" cy="73025"/>
              </a:xfrm>
              <a:custGeom>
                <a:avLst/>
                <a:gdLst/>
                <a:ahLst/>
                <a:cxnLst>
                  <a:cxn ang="0">
                    <a:pos x="18" y="0"/>
                  </a:cxn>
                  <a:cxn ang="0">
                    <a:pos x="0" y="46"/>
                  </a:cxn>
                  <a:cxn ang="0">
                    <a:pos x="46" y="46"/>
                  </a:cxn>
                  <a:cxn ang="0">
                    <a:pos x="18" y="0"/>
                  </a:cxn>
                  <a:cxn ang="0">
                    <a:pos x="18" y="0"/>
                  </a:cxn>
                  <a:cxn ang="0">
                    <a:pos x="18" y="0"/>
                  </a:cxn>
                </a:cxnLst>
                <a:rect l="0" t="0" r="r" b="b"/>
                <a:pathLst>
                  <a:path w="46" h="46">
                    <a:moveTo>
                      <a:pt x="18" y="0"/>
                    </a:moveTo>
                    <a:lnTo>
                      <a:pt x="0" y="46"/>
                    </a:lnTo>
                    <a:lnTo>
                      <a:pt x="46" y="46"/>
                    </a:lnTo>
                    <a:lnTo>
                      <a:pt x="18" y="0"/>
                    </a:lnTo>
                    <a:lnTo>
                      <a:pt x="18" y="0"/>
                    </a:lnTo>
                    <a:lnTo>
                      <a:pt x="18"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55" name="Freeform 134"/>
              <p:cNvSpPr>
                <a:spLocks/>
              </p:cNvSpPr>
              <p:nvPr/>
            </p:nvSpPr>
            <p:spPr bwMode="auto">
              <a:xfrm>
                <a:off x="3760788" y="1935163"/>
                <a:ext cx="57150" cy="120650"/>
              </a:xfrm>
              <a:custGeom>
                <a:avLst/>
                <a:gdLst/>
                <a:ahLst/>
                <a:cxnLst>
                  <a:cxn ang="0">
                    <a:pos x="10" y="0"/>
                  </a:cxn>
                  <a:cxn ang="0">
                    <a:pos x="0" y="54"/>
                  </a:cxn>
                  <a:cxn ang="0">
                    <a:pos x="32" y="76"/>
                  </a:cxn>
                  <a:cxn ang="0">
                    <a:pos x="36" y="26"/>
                  </a:cxn>
                  <a:cxn ang="0">
                    <a:pos x="10" y="0"/>
                  </a:cxn>
                  <a:cxn ang="0">
                    <a:pos x="10" y="0"/>
                  </a:cxn>
                  <a:cxn ang="0">
                    <a:pos x="10" y="0"/>
                  </a:cxn>
                </a:cxnLst>
                <a:rect l="0" t="0" r="r" b="b"/>
                <a:pathLst>
                  <a:path w="36" h="76">
                    <a:moveTo>
                      <a:pt x="10" y="0"/>
                    </a:moveTo>
                    <a:lnTo>
                      <a:pt x="0" y="54"/>
                    </a:lnTo>
                    <a:lnTo>
                      <a:pt x="32" y="76"/>
                    </a:lnTo>
                    <a:lnTo>
                      <a:pt x="36" y="26"/>
                    </a:lnTo>
                    <a:lnTo>
                      <a:pt x="10" y="0"/>
                    </a:lnTo>
                    <a:lnTo>
                      <a:pt x="10" y="0"/>
                    </a:lnTo>
                    <a:lnTo>
                      <a:pt x="10"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56" name="Freeform 135"/>
              <p:cNvSpPr>
                <a:spLocks/>
              </p:cNvSpPr>
              <p:nvPr/>
            </p:nvSpPr>
            <p:spPr bwMode="auto">
              <a:xfrm>
                <a:off x="3748088" y="2068513"/>
                <a:ext cx="50800" cy="57150"/>
              </a:xfrm>
              <a:custGeom>
                <a:avLst/>
                <a:gdLst/>
                <a:ahLst/>
                <a:cxnLst>
                  <a:cxn ang="0">
                    <a:pos x="30" y="12"/>
                  </a:cxn>
                  <a:cxn ang="0">
                    <a:pos x="32" y="36"/>
                  </a:cxn>
                  <a:cxn ang="0">
                    <a:pos x="0" y="20"/>
                  </a:cxn>
                  <a:cxn ang="0">
                    <a:pos x="6" y="0"/>
                  </a:cxn>
                  <a:cxn ang="0">
                    <a:pos x="30" y="12"/>
                  </a:cxn>
                  <a:cxn ang="0">
                    <a:pos x="30" y="12"/>
                  </a:cxn>
                  <a:cxn ang="0">
                    <a:pos x="30" y="12"/>
                  </a:cxn>
                </a:cxnLst>
                <a:rect l="0" t="0" r="r" b="b"/>
                <a:pathLst>
                  <a:path w="32" h="36">
                    <a:moveTo>
                      <a:pt x="30" y="12"/>
                    </a:moveTo>
                    <a:lnTo>
                      <a:pt x="32" y="36"/>
                    </a:lnTo>
                    <a:lnTo>
                      <a:pt x="0" y="20"/>
                    </a:lnTo>
                    <a:lnTo>
                      <a:pt x="6" y="0"/>
                    </a:lnTo>
                    <a:lnTo>
                      <a:pt x="30" y="12"/>
                    </a:lnTo>
                    <a:lnTo>
                      <a:pt x="30" y="12"/>
                    </a:lnTo>
                    <a:lnTo>
                      <a:pt x="30" y="12"/>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57" name="Freeform 136"/>
              <p:cNvSpPr>
                <a:spLocks/>
              </p:cNvSpPr>
              <p:nvPr/>
            </p:nvSpPr>
            <p:spPr bwMode="auto">
              <a:xfrm>
                <a:off x="3821113" y="1947863"/>
                <a:ext cx="158750" cy="206375"/>
              </a:xfrm>
              <a:custGeom>
                <a:avLst/>
                <a:gdLst/>
                <a:ahLst/>
                <a:cxnLst>
                  <a:cxn ang="0">
                    <a:pos x="18" y="18"/>
                  </a:cxn>
                  <a:cxn ang="0">
                    <a:pos x="0" y="80"/>
                  </a:cxn>
                  <a:cxn ang="0">
                    <a:pos x="32" y="84"/>
                  </a:cxn>
                  <a:cxn ang="0">
                    <a:pos x="40" y="128"/>
                  </a:cxn>
                  <a:cxn ang="0">
                    <a:pos x="76" y="130"/>
                  </a:cxn>
                  <a:cxn ang="0">
                    <a:pos x="100" y="94"/>
                  </a:cxn>
                  <a:cxn ang="0">
                    <a:pos x="92" y="16"/>
                  </a:cxn>
                  <a:cxn ang="0">
                    <a:pos x="56" y="0"/>
                  </a:cxn>
                  <a:cxn ang="0">
                    <a:pos x="38" y="26"/>
                  </a:cxn>
                  <a:cxn ang="0">
                    <a:pos x="18" y="18"/>
                  </a:cxn>
                  <a:cxn ang="0">
                    <a:pos x="18" y="18"/>
                  </a:cxn>
                  <a:cxn ang="0">
                    <a:pos x="18" y="18"/>
                  </a:cxn>
                </a:cxnLst>
                <a:rect l="0" t="0" r="r" b="b"/>
                <a:pathLst>
                  <a:path w="100" h="130">
                    <a:moveTo>
                      <a:pt x="18" y="18"/>
                    </a:moveTo>
                    <a:lnTo>
                      <a:pt x="0" y="80"/>
                    </a:lnTo>
                    <a:lnTo>
                      <a:pt x="32" y="84"/>
                    </a:lnTo>
                    <a:lnTo>
                      <a:pt x="40" y="128"/>
                    </a:lnTo>
                    <a:lnTo>
                      <a:pt x="76" y="130"/>
                    </a:lnTo>
                    <a:lnTo>
                      <a:pt x="100" y="94"/>
                    </a:lnTo>
                    <a:lnTo>
                      <a:pt x="92" y="16"/>
                    </a:lnTo>
                    <a:lnTo>
                      <a:pt x="56" y="0"/>
                    </a:lnTo>
                    <a:lnTo>
                      <a:pt x="38" y="26"/>
                    </a:lnTo>
                    <a:lnTo>
                      <a:pt x="18" y="18"/>
                    </a:lnTo>
                    <a:lnTo>
                      <a:pt x="18" y="18"/>
                    </a:lnTo>
                    <a:lnTo>
                      <a:pt x="18" y="18"/>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58" name="Freeform 137"/>
              <p:cNvSpPr>
                <a:spLocks/>
              </p:cNvSpPr>
              <p:nvPr/>
            </p:nvSpPr>
            <p:spPr bwMode="auto">
              <a:xfrm>
                <a:off x="3760788" y="1620838"/>
                <a:ext cx="177800" cy="225425"/>
              </a:xfrm>
              <a:custGeom>
                <a:avLst/>
                <a:gdLst/>
                <a:ahLst/>
                <a:cxnLst>
                  <a:cxn ang="0">
                    <a:pos x="8" y="0"/>
                  </a:cxn>
                  <a:cxn ang="0">
                    <a:pos x="0" y="32"/>
                  </a:cxn>
                  <a:cxn ang="0">
                    <a:pos x="24" y="50"/>
                  </a:cxn>
                  <a:cxn ang="0">
                    <a:pos x="10" y="90"/>
                  </a:cxn>
                  <a:cxn ang="0">
                    <a:pos x="60" y="110"/>
                  </a:cxn>
                  <a:cxn ang="0">
                    <a:pos x="42" y="142"/>
                  </a:cxn>
                  <a:cxn ang="0">
                    <a:pos x="112" y="116"/>
                  </a:cxn>
                  <a:cxn ang="0">
                    <a:pos x="94" y="44"/>
                  </a:cxn>
                  <a:cxn ang="0">
                    <a:pos x="42" y="34"/>
                  </a:cxn>
                  <a:cxn ang="0">
                    <a:pos x="36" y="16"/>
                  </a:cxn>
                  <a:cxn ang="0">
                    <a:pos x="8" y="0"/>
                  </a:cxn>
                  <a:cxn ang="0">
                    <a:pos x="8" y="0"/>
                  </a:cxn>
                  <a:cxn ang="0">
                    <a:pos x="8" y="0"/>
                  </a:cxn>
                </a:cxnLst>
                <a:rect l="0" t="0" r="r" b="b"/>
                <a:pathLst>
                  <a:path w="112" h="142">
                    <a:moveTo>
                      <a:pt x="8" y="0"/>
                    </a:moveTo>
                    <a:lnTo>
                      <a:pt x="0" y="32"/>
                    </a:lnTo>
                    <a:lnTo>
                      <a:pt x="24" y="50"/>
                    </a:lnTo>
                    <a:lnTo>
                      <a:pt x="10" y="90"/>
                    </a:lnTo>
                    <a:lnTo>
                      <a:pt x="60" y="110"/>
                    </a:lnTo>
                    <a:lnTo>
                      <a:pt x="42" y="142"/>
                    </a:lnTo>
                    <a:lnTo>
                      <a:pt x="112" y="116"/>
                    </a:lnTo>
                    <a:lnTo>
                      <a:pt x="94" y="44"/>
                    </a:lnTo>
                    <a:lnTo>
                      <a:pt x="42" y="34"/>
                    </a:lnTo>
                    <a:lnTo>
                      <a:pt x="36" y="16"/>
                    </a:lnTo>
                    <a:lnTo>
                      <a:pt x="8" y="0"/>
                    </a:lnTo>
                    <a:lnTo>
                      <a:pt x="8" y="0"/>
                    </a:lnTo>
                    <a:lnTo>
                      <a:pt x="8"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59" name="Freeform 138"/>
              <p:cNvSpPr>
                <a:spLocks/>
              </p:cNvSpPr>
              <p:nvPr/>
            </p:nvSpPr>
            <p:spPr bwMode="auto">
              <a:xfrm>
                <a:off x="4002088" y="2049463"/>
                <a:ext cx="111125" cy="136525"/>
              </a:xfrm>
              <a:custGeom>
                <a:avLst/>
                <a:gdLst/>
                <a:ahLst/>
                <a:cxnLst>
                  <a:cxn ang="0">
                    <a:pos x="30" y="0"/>
                  </a:cxn>
                  <a:cxn ang="0">
                    <a:pos x="0" y="56"/>
                  </a:cxn>
                  <a:cxn ang="0">
                    <a:pos x="58" y="86"/>
                  </a:cxn>
                  <a:cxn ang="0">
                    <a:pos x="70" y="66"/>
                  </a:cxn>
                  <a:cxn ang="0">
                    <a:pos x="30" y="0"/>
                  </a:cxn>
                  <a:cxn ang="0">
                    <a:pos x="30" y="0"/>
                  </a:cxn>
                  <a:cxn ang="0">
                    <a:pos x="30" y="0"/>
                  </a:cxn>
                </a:cxnLst>
                <a:rect l="0" t="0" r="r" b="b"/>
                <a:pathLst>
                  <a:path w="70" h="86">
                    <a:moveTo>
                      <a:pt x="30" y="0"/>
                    </a:moveTo>
                    <a:lnTo>
                      <a:pt x="0" y="56"/>
                    </a:lnTo>
                    <a:lnTo>
                      <a:pt x="58" y="86"/>
                    </a:lnTo>
                    <a:lnTo>
                      <a:pt x="70" y="66"/>
                    </a:lnTo>
                    <a:lnTo>
                      <a:pt x="30" y="0"/>
                    </a:lnTo>
                    <a:lnTo>
                      <a:pt x="30" y="0"/>
                    </a:lnTo>
                    <a:lnTo>
                      <a:pt x="30"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60" name="Freeform 139"/>
              <p:cNvSpPr>
                <a:spLocks/>
              </p:cNvSpPr>
              <p:nvPr/>
            </p:nvSpPr>
            <p:spPr bwMode="auto">
              <a:xfrm>
                <a:off x="3795713" y="2233613"/>
                <a:ext cx="234950" cy="346075"/>
              </a:xfrm>
              <a:custGeom>
                <a:avLst/>
                <a:gdLst/>
                <a:ahLst/>
                <a:cxnLst>
                  <a:cxn ang="0">
                    <a:pos x="130" y="24"/>
                  </a:cxn>
                  <a:cxn ang="0">
                    <a:pos x="100" y="28"/>
                  </a:cxn>
                  <a:cxn ang="0">
                    <a:pos x="112" y="12"/>
                  </a:cxn>
                  <a:cxn ang="0">
                    <a:pos x="86" y="0"/>
                  </a:cxn>
                  <a:cxn ang="0">
                    <a:pos x="26" y="28"/>
                  </a:cxn>
                  <a:cxn ang="0">
                    <a:pos x="42" y="82"/>
                  </a:cxn>
                  <a:cxn ang="0">
                    <a:pos x="0" y="72"/>
                  </a:cxn>
                  <a:cxn ang="0">
                    <a:pos x="10" y="134"/>
                  </a:cxn>
                  <a:cxn ang="0">
                    <a:pos x="62" y="168"/>
                  </a:cxn>
                  <a:cxn ang="0">
                    <a:pos x="94" y="218"/>
                  </a:cxn>
                  <a:cxn ang="0">
                    <a:pos x="104" y="172"/>
                  </a:cxn>
                  <a:cxn ang="0">
                    <a:pos x="122" y="184"/>
                  </a:cxn>
                  <a:cxn ang="0">
                    <a:pos x="148" y="172"/>
                  </a:cxn>
                  <a:cxn ang="0">
                    <a:pos x="142" y="82"/>
                  </a:cxn>
                  <a:cxn ang="0">
                    <a:pos x="108" y="86"/>
                  </a:cxn>
                  <a:cxn ang="0">
                    <a:pos x="130" y="24"/>
                  </a:cxn>
                  <a:cxn ang="0">
                    <a:pos x="130" y="24"/>
                  </a:cxn>
                  <a:cxn ang="0">
                    <a:pos x="130" y="24"/>
                  </a:cxn>
                </a:cxnLst>
                <a:rect l="0" t="0" r="r" b="b"/>
                <a:pathLst>
                  <a:path w="148" h="218">
                    <a:moveTo>
                      <a:pt x="130" y="24"/>
                    </a:moveTo>
                    <a:lnTo>
                      <a:pt x="100" y="28"/>
                    </a:lnTo>
                    <a:lnTo>
                      <a:pt x="112" y="12"/>
                    </a:lnTo>
                    <a:lnTo>
                      <a:pt x="86" y="0"/>
                    </a:lnTo>
                    <a:lnTo>
                      <a:pt x="26" y="28"/>
                    </a:lnTo>
                    <a:lnTo>
                      <a:pt x="42" y="82"/>
                    </a:lnTo>
                    <a:lnTo>
                      <a:pt x="0" y="72"/>
                    </a:lnTo>
                    <a:lnTo>
                      <a:pt x="10" y="134"/>
                    </a:lnTo>
                    <a:lnTo>
                      <a:pt x="62" y="168"/>
                    </a:lnTo>
                    <a:lnTo>
                      <a:pt x="94" y="218"/>
                    </a:lnTo>
                    <a:lnTo>
                      <a:pt x="104" y="172"/>
                    </a:lnTo>
                    <a:lnTo>
                      <a:pt x="122" y="184"/>
                    </a:lnTo>
                    <a:lnTo>
                      <a:pt x="148" y="172"/>
                    </a:lnTo>
                    <a:lnTo>
                      <a:pt x="142" y="82"/>
                    </a:lnTo>
                    <a:lnTo>
                      <a:pt x="108" y="86"/>
                    </a:lnTo>
                    <a:lnTo>
                      <a:pt x="130" y="24"/>
                    </a:lnTo>
                    <a:lnTo>
                      <a:pt x="130" y="24"/>
                    </a:lnTo>
                    <a:lnTo>
                      <a:pt x="130" y="24"/>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61" name="Freeform 140"/>
              <p:cNvSpPr>
                <a:spLocks/>
              </p:cNvSpPr>
              <p:nvPr/>
            </p:nvSpPr>
            <p:spPr bwMode="auto">
              <a:xfrm>
                <a:off x="4030663" y="2224088"/>
                <a:ext cx="190500" cy="238125"/>
              </a:xfrm>
              <a:custGeom>
                <a:avLst/>
                <a:gdLst/>
                <a:ahLst/>
                <a:cxnLst>
                  <a:cxn ang="0">
                    <a:pos x="120" y="10"/>
                  </a:cxn>
                  <a:cxn ang="0">
                    <a:pos x="30" y="0"/>
                  </a:cxn>
                  <a:cxn ang="0">
                    <a:pos x="0" y="80"/>
                  </a:cxn>
                  <a:cxn ang="0">
                    <a:pos x="46" y="150"/>
                  </a:cxn>
                  <a:cxn ang="0">
                    <a:pos x="80" y="112"/>
                  </a:cxn>
                  <a:cxn ang="0">
                    <a:pos x="104" y="96"/>
                  </a:cxn>
                  <a:cxn ang="0">
                    <a:pos x="104" y="38"/>
                  </a:cxn>
                  <a:cxn ang="0">
                    <a:pos x="120" y="10"/>
                  </a:cxn>
                  <a:cxn ang="0">
                    <a:pos x="120" y="10"/>
                  </a:cxn>
                  <a:cxn ang="0">
                    <a:pos x="120" y="10"/>
                  </a:cxn>
                </a:cxnLst>
                <a:rect l="0" t="0" r="r" b="b"/>
                <a:pathLst>
                  <a:path w="120" h="150">
                    <a:moveTo>
                      <a:pt x="120" y="10"/>
                    </a:moveTo>
                    <a:lnTo>
                      <a:pt x="30" y="0"/>
                    </a:lnTo>
                    <a:lnTo>
                      <a:pt x="0" y="80"/>
                    </a:lnTo>
                    <a:lnTo>
                      <a:pt x="46" y="150"/>
                    </a:lnTo>
                    <a:lnTo>
                      <a:pt x="80" y="112"/>
                    </a:lnTo>
                    <a:lnTo>
                      <a:pt x="104" y="96"/>
                    </a:lnTo>
                    <a:lnTo>
                      <a:pt x="104" y="38"/>
                    </a:lnTo>
                    <a:lnTo>
                      <a:pt x="120" y="10"/>
                    </a:lnTo>
                    <a:lnTo>
                      <a:pt x="120" y="10"/>
                    </a:lnTo>
                    <a:lnTo>
                      <a:pt x="120" y="1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62" name="Freeform 141"/>
              <p:cNvSpPr>
                <a:spLocks/>
              </p:cNvSpPr>
              <p:nvPr/>
            </p:nvSpPr>
            <p:spPr bwMode="auto">
              <a:xfrm>
                <a:off x="3983038" y="1893888"/>
                <a:ext cx="530225" cy="269875"/>
              </a:xfrm>
              <a:custGeom>
                <a:avLst/>
                <a:gdLst/>
                <a:ahLst/>
                <a:cxnLst>
                  <a:cxn ang="0">
                    <a:pos x="76" y="6"/>
                  </a:cxn>
                  <a:cxn ang="0">
                    <a:pos x="38" y="0"/>
                  </a:cxn>
                  <a:cxn ang="0">
                    <a:pos x="4" y="6"/>
                  </a:cxn>
                  <a:cxn ang="0">
                    <a:pos x="0" y="46"/>
                  </a:cxn>
                  <a:cxn ang="0">
                    <a:pos x="52" y="60"/>
                  </a:cxn>
                  <a:cxn ang="0">
                    <a:pos x="92" y="64"/>
                  </a:cxn>
                  <a:cxn ang="0">
                    <a:pos x="96" y="154"/>
                  </a:cxn>
                  <a:cxn ang="0">
                    <a:pos x="162" y="170"/>
                  </a:cxn>
                  <a:cxn ang="0">
                    <a:pos x="206" y="162"/>
                  </a:cxn>
                  <a:cxn ang="0">
                    <a:pos x="334" y="118"/>
                  </a:cxn>
                  <a:cxn ang="0">
                    <a:pos x="328" y="52"/>
                  </a:cxn>
                  <a:cxn ang="0">
                    <a:pos x="286" y="50"/>
                  </a:cxn>
                  <a:cxn ang="0">
                    <a:pos x="278" y="36"/>
                  </a:cxn>
                  <a:cxn ang="0">
                    <a:pos x="156" y="76"/>
                  </a:cxn>
                  <a:cxn ang="0">
                    <a:pos x="128" y="60"/>
                  </a:cxn>
                  <a:cxn ang="0">
                    <a:pos x="116" y="22"/>
                  </a:cxn>
                  <a:cxn ang="0">
                    <a:pos x="76" y="6"/>
                  </a:cxn>
                  <a:cxn ang="0">
                    <a:pos x="76" y="6"/>
                  </a:cxn>
                  <a:cxn ang="0">
                    <a:pos x="76" y="6"/>
                  </a:cxn>
                </a:cxnLst>
                <a:rect l="0" t="0" r="r" b="b"/>
                <a:pathLst>
                  <a:path w="334" h="170">
                    <a:moveTo>
                      <a:pt x="76" y="6"/>
                    </a:moveTo>
                    <a:lnTo>
                      <a:pt x="38" y="0"/>
                    </a:lnTo>
                    <a:lnTo>
                      <a:pt x="4" y="6"/>
                    </a:lnTo>
                    <a:lnTo>
                      <a:pt x="0" y="46"/>
                    </a:lnTo>
                    <a:lnTo>
                      <a:pt x="52" y="60"/>
                    </a:lnTo>
                    <a:lnTo>
                      <a:pt x="92" y="64"/>
                    </a:lnTo>
                    <a:lnTo>
                      <a:pt x="96" y="154"/>
                    </a:lnTo>
                    <a:lnTo>
                      <a:pt x="162" y="170"/>
                    </a:lnTo>
                    <a:lnTo>
                      <a:pt x="206" y="162"/>
                    </a:lnTo>
                    <a:lnTo>
                      <a:pt x="334" y="118"/>
                    </a:lnTo>
                    <a:lnTo>
                      <a:pt x="328" y="52"/>
                    </a:lnTo>
                    <a:lnTo>
                      <a:pt x="286" y="50"/>
                    </a:lnTo>
                    <a:lnTo>
                      <a:pt x="278" y="36"/>
                    </a:lnTo>
                    <a:lnTo>
                      <a:pt x="156" y="76"/>
                    </a:lnTo>
                    <a:lnTo>
                      <a:pt x="128" y="60"/>
                    </a:lnTo>
                    <a:lnTo>
                      <a:pt x="116" y="22"/>
                    </a:lnTo>
                    <a:lnTo>
                      <a:pt x="76" y="6"/>
                    </a:lnTo>
                    <a:lnTo>
                      <a:pt x="76" y="6"/>
                    </a:lnTo>
                    <a:lnTo>
                      <a:pt x="76" y="6"/>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63" name="Freeform 142"/>
              <p:cNvSpPr>
                <a:spLocks/>
              </p:cNvSpPr>
              <p:nvPr/>
            </p:nvSpPr>
            <p:spPr bwMode="auto">
              <a:xfrm>
                <a:off x="4011613" y="1414463"/>
                <a:ext cx="209550" cy="365125"/>
              </a:xfrm>
              <a:custGeom>
                <a:avLst/>
                <a:gdLst/>
                <a:ahLst/>
                <a:cxnLst>
                  <a:cxn ang="0">
                    <a:pos x="10" y="0"/>
                  </a:cxn>
                  <a:cxn ang="0">
                    <a:pos x="36" y="38"/>
                  </a:cxn>
                  <a:cxn ang="0">
                    <a:pos x="78" y="46"/>
                  </a:cxn>
                  <a:cxn ang="0">
                    <a:pos x="132" y="126"/>
                  </a:cxn>
                  <a:cxn ang="0">
                    <a:pos x="112" y="200"/>
                  </a:cxn>
                  <a:cxn ang="0">
                    <a:pos x="88" y="226"/>
                  </a:cxn>
                  <a:cxn ang="0">
                    <a:pos x="60" y="230"/>
                  </a:cxn>
                  <a:cxn ang="0">
                    <a:pos x="16" y="184"/>
                  </a:cxn>
                  <a:cxn ang="0">
                    <a:pos x="40" y="142"/>
                  </a:cxn>
                  <a:cxn ang="0">
                    <a:pos x="10" y="114"/>
                  </a:cxn>
                  <a:cxn ang="0">
                    <a:pos x="0" y="46"/>
                  </a:cxn>
                  <a:cxn ang="0">
                    <a:pos x="10" y="0"/>
                  </a:cxn>
                  <a:cxn ang="0">
                    <a:pos x="10" y="0"/>
                  </a:cxn>
                  <a:cxn ang="0">
                    <a:pos x="10" y="0"/>
                  </a:cxn>
                </a:cxnLst>
                <a:rect l="0" t="0" r="r" b="b"/>
                <a:pathLst>
                  <a:path w="132" h="230">
                    <a:moveTo>
                      <a:pt x="10" y="0"/>
                    </a:moveTo>
                    <a:lnTo>
                      <a:pt x="36" y="38"/>
                    </a:lnTo>
                    <a:lnTo>
                      <a:pt x="78" y="46"/>
                    </a:lnTo>
                    <a:lnTo>
                      <a:pt x="132" y="126"/>
                    </a:lnTo>
                    <a:lnTo>
                      <a:pt x="112" y="200"/>
                    </a:lnTo>
                    <a:lnTo>
                      <a:pt x="88" y="226"/>
                    </a:lnTo>
                    <a:lnTo>
                      <a:pt x="60" y="230"/>
                    </a:lnTo>
                    <a:lnTo>
                      <a:pt x="16" y="184"/>
                    </a:lnTo>
                    <a:lnTo>
                      <a:pt x="40" y="142"/>
                    </a:lnTo>
                    <a:lnTo>
                      <a:pt x="10" y="114"/>
                    </a:lnTo>
                    <a:lnTo>
                      <a:pt x="0" y="46"/>
                    </a:lnTo>
                    <a:lnTo>
                      <a:pt x="10" y="0"/>
                    </a:lnTo>
                    <a:lnTo>
                      <a:pt x="10" y="0"/>
                    </a:lnTo>
                    <a:lnTo>
                      <a:pt x="10"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64" name="Freeform 143"/>
              <p:cNvSpPr>
                <a:spLocks/>
              </p:cNvSpPr>
              <p:nvPr/>
            </p:nvSpPr>
            <p:spPr bwMode="auto">
              <a:xfrm>
                <a:off x="4056063" y="1125538"/>
                <a:ext cx="466725" cy="819150"/>
              </a:xfrm>
              <a:custGeom>
                <a:avLst/>
                <a:gdLst/>
                <a:ahLst/>
                <a:cxnLst>
                  <a:cxn ang="0">
                    <a:pos x="182" y="0"/>
                  </a:cxn>
                  <a:cxn ang="0">
                    <a:pos x="124" y="48"/>
                  </a:cxn>
                  <a:cxn ang="0">
                    <a:pos x="98" y="78"/>
                  </a:cxn>
                  <a:cxn ang="0">
                    <a:pos x="50" y="92"/>
                  </a:cxn>
                  <a:cxn ang="0">
                    <a:pos x="46" y="116"/>
                  </a:cxn>
                  <a:cxn ang="0">
                    <a:pos x="12" y="122"/>
                  </a:cxn>
                  <a:cxn ang="0">
                    <a:pos x="0" y="152"/>
                  </a:cxn>
                  <a:cxn ang="0">
                    <a:pos x="52" y="206"/>
                  </a:cxn>
                  <a:cxn ang="0">
                    <a:pos x="100" y="198"/>
                  </a:cxn>
                  <a:cxn ang="0">
                    <a:pos x="168" y="144"/>
                  </a:cxn>
                  <a:cxn ang="0">
                    <a:pos x="164" y="194"/>
                  </a:cxn>
                  <a:cxn ang="0">
                    <a:pos x="140" y="206"/>
                  </a:cxn>
                  <a:cxn ang="0">
                    <a:pos x="134" y="244"/>
                  </a:cxn>
                  <a:cxn ang="0">
                    <a:pos x="88" y="224"/>
                  </a:cxn>
                  <a:cxn ang="0">
                    <a:pos x="82" y="250"/>
                  </a:cxn>
                  <a:cxn ang="0">
                    <a:pos x="154" y="334"/>
                  </a:cxn>
                  <a:cxn ang="0">
                    <a:pos x="104" y="350"/>
                  </a:cxn>
                  <a:cxn ang="0">
                    <a:pos x="94" y="384"/>
                  </a:cxn>
                  <a:cxn ang="0">
                    <a:pos x="142" y="384"/>
                  </a:cxn>
                  <a:cxn ang="0">
                    <a:pos x="160" y="436"/>
                  </a:cxn>
                  <a:cxn ang="0">
                    <a:pos x="100" y="414"/>
                  </a:cxn>
                  <a:cxn ang="0">
                    <a:pos x="82" y="504"/>
                  </a:cxn>
                  <a:cxn ang="0">
                    <a:pos x="128" y="516"/>
                  </a:cxn>
                  <a:cxn ang="0">
                    <a:pos x="246" y="496"/>
                  </a:cxn>
                  <a:cxn ang="0">
                    <a:pos x="292" y="450"/>
                  </a:cxn>
                  <a:cxn ang="0">
                    <a:pos x="242" y="430"/>
                  </a:cxn>
                  <a:cxn ang="0">
                    <a:pos x="288" y="322"/>
                  </a:cxn>
                  <a:cxn ang="0">
                    <a:pos x="256" y="264"/>
                  </a:cxn>
                  <a:cxn ang="0">
                    <a:pos x="284" y="222"/>
                  </a:cxn>
                  <a:cxn ang="0">
                    <a:pos x="274" y="192"/>
                  </a:cxn>
                  <a:cxn ang="0">
                    <a:pos x="284" y="152"/>
                  </a:cxn>
                  <a:cxn ang="0">
                    <a:pos x="284" y="86"/>
                  </a:cxn>
                  <a:cxn ang="0">
                    <a:pos x="258" y="96"/>
                  </a:cxn>
                  <a:cxn ang="0">
                    <a:pos x="294" y="48"/>
                  </a:cxn>
                  <a:cxn ang="0">
                    <a:pos x="282" y="16"/>
                  </a:cxn>
                  <a:cxn ang="0">
                    <a:pos x="182" y="0"/>
                  </a:cxn>
                </a:cxnLst>
                <a:rect l="0" t="0" r="r" b="b"/>
                <a:pathLst>
                  <a:path w="294" h="516">
                    <a:moveTo>
                      <a:pt x="182" y="0"/>
                    </a:moveTo>
                    <a:lnTo>
                      <a:pt x="124" y="48"/>
                    </a:lnTo>
                    <a:lnTo>
                      <a:pt x="98" y="78"/>
                    </a:lnTo>
                    <a:lnTo>
                      <a:pt x="50" y="92"/>
                    </a:lnTo>
                    <a:lnTo>
                      <a:pt x="46" y="116"/>
                    </a:lnTo>
                    <a:lnTo>
                      <a:pt x="12" y="122"/>
                    </a:lnTo>
                    <a:lnTo>
                      <a:pt x="0" y="152"/>
                    </a:lnTo>
                    <a:lnTo>
                      <a:pt x="52" y="206"/>
                    </a:lnTo>
                    <a:lnTo>
                      <a:pt x="100" y="198"/>
                    </a:lnTo>
                    <a:lnTo>
                      <a:pt x="168" y="144"/>
                    </a:lnTo>
                    <a:lnTo>
                      <a:pt x="164" y="194"/>
                    </a:lnTo>
                    <a:lnTo>
                      <a:pt x="140" y="206"/>
                    </a:lnTo>
                    <a:lnTo>
                      <a:pt x="134" y="244"/>
                    </a:lnTo>
                    <a:lnTo>
                      <a:pt x="88" y="224"/>
                    </a:lnTo>
                    <a:lnTo>
                      <a:pt x="82" y="250"/>
                    </a:lnTo>
                    <a:lnTo>
                      <a:pt x="154" y="334"/>
                    </a:lnTo>
                    <a:lnTo>
                      <a:pt x="104" y="350"/>
                    </a:lnTo>
                    <a:lnTo>
                      <a:pt x="94" y="384"/>
                    </a:lnTo>
                    <a:lnTo>
                      <a:pt x="142" y="384"/>
                    </a:lnTo>
                    <a:lnTo>
                      <a:pt x="160" y="436"/>
                    </a:lnTo>
                    <a:lnTo>
                      <a:pt x="100" y="414"/>
                    </a:lnTo>
                    <a:lnTo>
                      <a:pt x="82" y="504"/>
                    </a:lnTo>
                    <a:lnTo>
                      <a:pt x="128" y="516"/>
                    </a:lnTo>
                    <a:lnTo>
                      <a:pt x="246" y="496"/>
                    </a:lnTo>
                    <a:lnTo>
                      <a:pt x="292" y="450"/>
                    </a:lnTo>
                    <a:lnTo>
                      <a:pt x="242" y="430"/>
                    </a:lnTo>
                    <a:lnTo>
                      <a:pt x="288" y="322"/>
                    </a:lnTo>
                    <a:lnTo>
                      <a:pt x="256" y="264"/>
                    </a:lnTo>
                    <a:lnTo>
                      <a:pt x="284" y="222"/>
                    </a:lnTo>
                    <a:lnTo>
                      <a:pt x="274" y="192"/>
                    </a:lnTo>
                    <a:lnTo>
                      <a:pt x="284" y="152"/>
                    </a:lnTo>
                    <a:lnTo>
                      <a:pt x="284" y="86"/>
                    </a:lnTo>
                    <a:lnTo>
                      <a:pt x="258" y="96"/>
                    </a:lnTo>
                    <a:lnTo>
                      <a:pt x="294" y="48"/>
                    </a:lnTo>
                    <a:lnTo>
                      <a:pt x="282" y="16"/>
                    </a:lnTo>
                    <a:lnTo>
                      <a:pt x="182" y="0"/>
                    </a:lnTo>
                    <a:close/>
                  </a:path>
                </a:pathLst>
              </a:custGeom>
              <a:solidFill>
                <a:schemeClr val="accent4">
                  <a:lumMod val="20000"/>
                  <a:lumOff val="80000"/>
                </a:schemeClr>
              </a:solidFill>
              <a:ln w="9525">
                <a:noFill/>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65" name="Freeform 145"/>
              <p:cNvSpPr>
                <a:spLocks/>
              </p:cNvSpPr>
              <p:nvPr/>
            </p:nvSpPr>
            <p:spPr bwMode="auto">
              <a:xfrm>
                <a:off x="4557713" y="2170113"/>
                <a:ext cx="133350" cy="98425"/>
              </a:xfrm>
              <a:custGeom>
                <a:avLst/>
                <a:gdLst/>
                <a:ahLst/>
                <a:cxnLst>
                  <a:cxn ang="0">
                    <a:pos x="0" y="8"/>
                  </a:cxn>
                  <a:cxn ang="0">
                    <a:pos x="20" y="62"/>
                  </a:cxn>
                  <a:cxn ang="0">
                    <a:pos x="84" y="44"/>
                  </a:cxn>
                  <a:cxn ang="0">
                    <a:pos x="82" y="4"/>
                  </a:cxn>
                  <a:cxn ang="0">
                    <a:pos x="48" y="0"/>
                  </a:cxn>
                  <a:cxn ang="0">
                    <a:pos x="0" y="8"/>
                  </a:cxn>
                  <a:cxn ang="0">
                    <a:pos x="0" y="8"/>
                  </a:cxn>
                  <a:cxn ang="0">
                    <a:pos x="0" y="8"/>
                  </a:cxn>
                </a:cxnLst>
                <a:rect l="0" t="0" r="r" b="b"/>
                <a:pathLst>
                  <a:path w="84" h="62">
                    <a:moveTo>
                      <a:pt x="0" y="8"/>
                    </a:moveTo>
                    <a:lnTo>
                      <a:pt x="20" y="62"/>
                    </a:lnTo>
                    <a:lnTo>
                      <a:pt x="84" y="44"/>
                    </a:lnTo>
                    <a:lnTo>
                      <a:pt x="82" y="4"/>
                    </a:lnTo>
                    <a:lnTo>
                      <a:pt x="48" y="0"/>
                    </a:lnTo>
                    <a:lnTo>
                      <a:pt x="0" y="8"/>
                    </a:lnTo>
                    <a:lnTo>
                      <a:pt x="0" y="8"/>
                    </a:lnTo>
                    <a:lnTo>
                      <a:pt x="0" y="8"/>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66" name="Freeform 146"/>
              <p:cNvSpPr>
                <a:spLocks/>
              </p:cNvSpPr>
              <p:nvPr/>
            </p:nvSpPr>
            <p:spPr bwMode="auto">
              <a:xfrm>
                <a:off x="4891088" y="2697163"/>
                <a:ext cx="101600" cy="114300"/>
              </a:xfrm>
              <a:custGeom>
                <a:avLst/>
                <a:gdLst/>
                <a:ahLst/>
                <a:cxnLst>
                  <a:cxn ang="0">
                    <a:pos x="36" y="0"/>
                  </a:cxn>
                  <a:cxn ang="0">
                    <a:pos x="0" y="26"/>
                  </a:cxn>
                  <a:cxn ang="0">
                    <a:pos x="40" y="72"/>
                  </a:cxn>
                  <a:cxn ang="0">
                    <a:pos x="64" y="54"/>
                  </a:cxn>
                  <a:cxn ang="0">
                    <a:pos x="58" y="6"/>
                  </a:cxn>
                  <a:cxn ang="0">
                    <a:pos x="36" y="0"/>
                  </a:cxn>
                  <a:cxn ang="0">
                    <a:pos x="36" y="0"/>
                  </a:cxn>
                  <a:cxn ang="0">
                    <a:pos x="36" y="0"/>
                  </a:cxn>
                </a:cxnLst>
                <a:rect l="0" t="0" r="r" b="b"/>
                <a:pathLst>
                  <a:path w="64" h="72">
                    <a:moveTo>
                      <a:pt x="36" y="0"/>
                    </a:moveTo>
                    <a:lnTo>
                      <a:pt x="0" y="26"/>
                    </a:lnTo>
                    <a:lnTo>
                      <a:pt x="40" y="72"/>
                    </a:lnTo>
                    <a:lnTo>
                      <a:pt x="64" y="54"/>
                    </a:lnTo>
                    <a:lnTo>
                      <a:pt x="58" y="6"/>
                    </a:lnTo>
                    <a:lnTo>
                      <a:pt x="36" y="0"/>
                    </a:lnTo>
                    <a:lnTo>
                      <a:pt x="36" y="0"/>
                    </a:lnTo>
                    <a:lnTo>
                      <a:pt x="36"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67" name="Freeform 147"/>
              <p:cNvSpPr>
                <a:spLocks/>
              </p:cNvSpPr>
              <p:nvPr/>
            </p:nvSpPr>
            <p:spPr bwMode="auto">
              <a:xfrm>
                <a:off x="4789488" y="2697163"/>
                <a:ext cx="47625" cy="60325"/>
              </a:xfrm>
              <a:custGeom>
                <a:avLst/>
                <a:gdLst/>
                <a:ahLst/>
                <a:cxnLst>
                  <a:cxn ang="0">
                    <a:pos x="0" y="0"/>
                  </a:cxn>
                  <a:cxn ang="0">
                    <a:pos x="2" y="30"/>
                  </a:cxn>
                  <a:cxn ang="0">
                    <a:pos x="30" y="38"/>
                  </a:cxn>
                  <a:cxn ang="0">
                    <a:pos x="0" y="0"/>
                  </a:cxn>
                  <a:cxn ang="0">
                    <a:pos x="0" y="0"/>
                  </a:cxn>
                  <a:cxn ang="0">
                    <a:pos x="0" y="0"/>
                  </a:cxn>
                </a:cxnLst>
                <a:rect l="0" t="0" r="r" b="b"/>
                <a:pathLst>
                  <a:path w="30" h="38">
                    <a:moveTo>
                      <a:pt x="0" y="0"/>
                    </a:moveTo>
                    <a:lnTo>
                      <a:pt x="2" y="30"/>
                    </a:lnTo>
                    <a:lnTo>
                      <a:pt x="30" y="38"/>
                    </a:lnTo>
                    <a:lnTo>
                      <a:pt x="0" y="0"/>
                    </a:lnTo>
                    <a:lnTo>
                      <a:pt x="0" y="0"/>
                    </a:lnTo>
                    <a:lnTo>
                      <a:pt x="0"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68" name="Freeform 148"/>
              <p:cNvSpPr>
                <a:spLocks/>
              </p:cNvSpPr>
              <p:nvPr/>
            </p:nvSpPr>
            <p:spPr bwMode="auto">
              <a:xfrm>
                <a:off x="4583113" y="3059113"/>
                <a:ext cx="336550" cy="311150"/>
              </a:xfrm>
              <a:custGeom>
                <a:avLst/>
                <a:gdLst/>
                <a:ahLst/>
                <a:cxnLst>
                  <a:cxn ang="0">
                    <a:pos x="24" y="0"/>
                  </a:cxn>
                  <a:cxn ang="0">
                    <a:pos x="38" y="18"/>
                  </a:cxn>
                  <a:cxn ang="0">
                    <a:pos x="24" y="38"/>
                  </a:cxn>
                  <a:cxn ang="0">
                    <a:pos x="114" y="58"/>
                  </a:cxn>
                  <a:cxn ang="0">
                    <a:pos x="212" y="116"/>
                  </a:cxn>
                  <a:cxn ang="0">
                    <a:pos x="190" y="134"/>
                  </a:cxn>
                  <a:cxn ang="0">
                    <a:pos x="114" y="122"/>
                  </a:cxn>
                  <a:cxn ang="0">
                    <a:pos x="68" y="196"/>
                  </a:cxn>
                  <a:cxn ang="0">
                    <a:pos x="2" y="182"/>
                  </a:cxn>
                  <a:cxn ang="0">
                    <a:pos x="8" y="84"/>
                  </a:cxn>
                  <a:cxn ang="0">
                    <a:pos x="0" y="18"/>
                  </a:cxn>
                  <a:cxn ang="0">
                    <a:pos x="24" y="0"/>
                  </a:cxn>
                  <a:cxn ang="0">
                    <a:pos x="24" y="0"/>
                  </a:cxn>
                  <a:cxn ang="0">
                    <a:pos x="24" y="0"/>
                  </a:cxn>
                </a:cxnLst>
                <a:rect l="0" t="0" r="r" b="b"/>
                <a:pathLst>
                  <a:path w="212" h="196">
                    <a:moveTo>
                      <a:pt x="24" y="0"/>
                    </a:moveTo>
                    <a:lnTo>
                      <a:pt x="38" y="18"/>
                    </a:lnTo>
                    <a:lnTo>
                      <a:pt x="24" y="38"/>
                    </a:lnTo>
                    <a:lnTo>
                      <a:pt x="114" y="58"/>
                    </a:lnTo>
                    <a:lnTo>
                      <a:pt x="212" y="116"/>
                    </a:lnTo>
                    <a:lnTo>
                      <a:pt x="190" y="134"/>
                    </a:lnTo>
                    <a:lnTo>
                      <a:pt x="114" y="122"/>
                    </a:lnTo>
                    <a:lnTo>
                      <a:pt x="68" y="196"/>
                    </a:lnTo>
                    <a:lnTo>
                      <a:pt x="2" y="182"/>
                    </a:lnTo>
                    <a:lnTo>
                      <a:pt x="8" y="84"/>
                    </a:lnTo>
                    <a:lnTo>
                      <a:pt x="0" y="18"/>
                    </a:lnTo>
                    <a:lnTo>
                      <a:pt x="24" y="0"/>
                    </a:lnTo>
                    <a:lnTo>
                      <a:pt x="24" y="0"/>
                    </a:lnTo>
                    <a:lnTo>
                      <a:pt x="24"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69" name="Freeform 149"/>
              <p:cNvSpPr>
                <a:spLocks/>
              </p:cNvSpPr>
              <p:nvPr/>
            </p:nvSpPr>
            <p:spPr bwMode="auto">
              <a:xfrm>
                <a:off x="4665663" y="3059113"/>
                <a:ext cx="63500" cy="53975"/>
              </a:xfrm>
              <a:custGeom>
                <a:avLst/>
                <a:gdLst/>
                <a:ahLst/>
                <a:cxnLst>
                  <a:cxn ang="0">
                    <a:pos x="0" y="0"/>
                  </a:cxn>
                  <a:cxn ang="0">
                    <a:pos x="16" y="34"/>
                  </a:cxn>
                  <a:cxn ang="0">
                    <a:pos x="40" y="16"/>
                  </a:cxn>
                  <a:cxn ang="0">
                    <a:pos x="0" y="0"/>
                  </a:cxn>
                  <a:cxn ang="0">
                    <a:pos x="0" y="0"/>
                  </a:cxn>
                  <a:cxn ang="0">
                    <a:pos x="0" y="0"/>
                  </a:cxn>
                </a:cxnLst>
                <a:rect l="0" t="0" r="r" b="b"/>
                <a:pathLst>
                  <a:path w="40" h="34">
                    <a:moveTo>
                      <a:pt x="0" y="0"/>
                    </a:moveTo>
                    <a:lnTo>
                      <a:pt x="16" y="34"/>
                    </a:lnTo>
                    <a:lnTo>
                      <a:pt x="40" y="16"/>
                    </a:lnTo>
                    <a:lnTo>
                      <a:pt x="0" y="0"/>
                    </a:lnTo>
                    <a:lnTo>
                      <a:pt x="0" y="0"/>
                    </a:lnTo>
                    <a:lnTo>
                      <a:pt x="0"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70" name="Freeform 150"/>
              <p:cNvSpPr>
                <a:spLocks/>
              </p:cNvSpPr>
              <p:nvPr/>
            </p:nvSpPr>
            <p:spPr bwMode="auto">
              <a:xfrm>
                <a:off x="5062538" y="3205163"/>
                <a:ext cx="57150" cy="57150"/>
              </a:xfrm>
              <a:custGeom>
                <a:avLst/>
                <a:gdLst/>
                <a:ahLst/>
                <a:cxnLst>
                  <a:cxn ang="0">
                    <a:pos x="0" y="0"/>
                  </a:cxn>
                  <a:cxn ang="0">
                    <a:pos x="4" y="12"/>
                  </a:cxn>
                  <a:cxn ang="0">
                    <a:pos x="36" y="36"/>
                  </a:cxn>
                  <a:cxn ang="0">
                    <a:pos x="34" y="8"/>
                  </a:cxn>
                  <a:cxn ang="0">
                    <a:pos x="0" y="0"/>
                  </a:cxn>
                  <a:cxn ang="0">
                    <a:pos x="0" y="0"/>
                  </a:cxn>
                  <a:cxn ang="0">
                    <a:pos x="0" y="0"/>
                  </a:cxn>
                </a:cxnLst>
                <a:rect l="0" t="0" r="r" b="b"/>
                <a:pathLst>
                  <a:path w="36" h="36">
                    <a:moveTo>
                      <a:pt x="0" y="0"/>
                    </a:moveTo>
                    <a:lnTo>
                      <a:pt x="4" y="12"/>
                    </a:lnTo>
                    <a:lnTo>
                      <a:pt x="36" y="36"/>
                    </a:lnTo>
                    <a:lnTo>
                      <a:pt x="34" y="8"/>
                    </a:lnTo>
                    <a:lnTo>
                      <a:pt x="0" y="0"/>
                    </a:lnTo>
                    <a:lnTo>
                      <a:pt x="0" y="0"/>
                    </a:lnTo>
                    <a:lnTo>
                      <a:pt x="0"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71" name="Freeform 151"/>
              <p:cNvSpPr>
                <a:spLocks/>
              </p:cNvSpPr>
              <p:nvPr/>
            </p:nvSpPr>
            <p:spPr bwMode="auto">
              <a:xfrm>
                <a:off x="5732463" y="3132138"/>
                <a:ext cx="66675" cy="82550"/>
              </a:xfrm>
              <a:custGeom>
                <a:avLst/>
                <a:gdLst/>
                <a:ahLst/>
                <a:cxnLst>
                  <a:cxn ang="0">
                    <a:pos x="0" y="0"/>
                  </a:cxn>
                  <a:cxn ang="0">
                    <a:pos x="0" y="38"/>
                  </a:cxn>
                  <a:cxn ang="0">
                    <a:pos x="32" y="52"/>
                  </a:cxn>
                  <a:cxn ang="0">
                    <a:pos x="42" y="26"/>
                  </a:cxn>
                  <a:cxn ang="0">
                    <a:pos x="0" y="0"/>
                  </a:cxn>
                  <a:cxn ang="0">
                    <a:pos x="0" y="0"/>
                  </a:cxn>
                  <a:cxn ang="0">
                    <a:pos x="0" y="0"/>
                  </a:cxn>
                </a:cxnLst>
                <a:rect l="0" t="0" r="r" b="b"/>
                <a:pathLst>
                  <a:path w="42" h="52">
                    <a:moveTo>
                      <a:pt x="0" y="0"/>
                    </a:moveTo>
                    <a:lnTo>
                      <a:pt x="0" y="38"/>
                    </a:lnTo>
                    <a:lnTo>
                      <a:pt x="32" y="52"/>
                    </a:lnTo>
                    <a:lnTo>
                      <a:pt x="42" y="26"/>
                    </a:lnTo>
                    <a:lnTo>
                      <a:pt x="0" y="0"/>
                    </a:lnTo>
                    <a:lnTo>
                      <a:pt x="0" y="0"/>
                    </a:lnTo>
                    <a:lnTo>
                      <a:pt x="0"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72" name="Freeform 152"/>
              <p:cNvSpPr>
                <a:spLocks/>
              </p:cNvSpPr>
              <p:nvPr/>
            </p:nvSpPr>
            <p:spPr bwMode="auto">
              <a:xfrm>
                <a:off x="4786313" y="3360738"/>
                <a:ext cx="88900" cy="123825"/>
              </a:xfrm>
              <a:custGeom>
                <a:avLst/>
                <a:gdLst/>
                <a:ahLst/>
                <a:cxnLst>
                  <a:cxn ang="0">
                    <a:pos x="28" y="0"/>
                  </a:cxn>
                  <a:cxn ang="0">
                    <a:pos x="24" y="18"/>
                  </a:cxn>
                  <a:cxn ang="0">
                    <a:pos x="0" y="24"/>
                  </a:cxn>
                  <a:cxn ang="0">
                    <a:pos x="4" y="78"/>
                  </a:cxn>
                  <a:cxn ang="0">
                    <a:pos x="56" y="24"/>
                  </a:cxn>
                  <a:cxn ang="0">
                    <a:pos x="28" y="0"/>
                  </a:cxn>
                  <a:cxn ang="0">
                    <a:pos x="28" y="0"/>
                  </a:cxn>
                  <a:cxn ang="0">
                    <a:pos x="28" y="0"/>
                  </a:cxn>
                </a:cxnLst>
                <a:rect l="0" t="0" r="r" b="b"/>
                <a:pathLst>
                  <a:path w="56" h="78">
                    <a:moveTo>
                      <a:pt x="28" y="0"/>
                    </a:moveTo>
                    <a:lnTo>
                      <a:pt x="24" y="18"/>
                    </a:lnTo>
                    <a:lnTo>
                      <a:pt x="0" y="24"/>
                    </a:lnTo>
                    <a:lnTo>
                      <a:pt x="4" y="78"/>
                    </a:lnTo>
                    <a:lnTo>
                      <a:pt x="56" y="24"/>
                    </a:lnTo>
                    <a:lnTo>
                      <a:pt x="28" y="0"/>
                    </a:lnTo>
                    <a:lnTo>
                      <a:pt x="28" y="0"/>
                    </a:lnTo>
                    <a:lnTo>
                      <a:pt x="28"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73" name="Freeform 153"/>
              <p:cNvSpPr>
                <a:spLocks/>
              </p:cNvSpPr>
              <p:nvPr/>
            </p:nvSpPr>
            <p:spPr bwMode="auto">
              <a:xfrm>
                <a:off x="4954588" y="3386138"/>
                <a:ext cx="69850" cy="98425"/>
              </a:xfrm>
              <a:custGeom>
                <a:avLst/>
                <a:gdLst/>
                <a:ahLst/>
                <a:cxnLst>
                  <a:cxn ang="0">
                    <a:pos x="20" y="0"/>
                  </a:cxn>
                  <a:cxn ang="0">
                    <a:pos x="44" y="12"/>
                  </a:cxn>
                  <a:cxn ang="0">
                    <a:pos x="42" y="62"/>
                  </a:cxn>
                  <a:cxn ang="0">
                    <a:pos x="0" y="38"/>
                  </a:cxn>
                  <a:cxn ang="0">
                    <a:pos x="20" y="0"/>
                  </a:cxn>
                  <a:cxn ang="0">
                    <a:pos x="20" y="0"/>
                  </a:cxn>
                  <a:cxn ang="0">
                    <a:pos x="20" y="0"/>
                  </a:cxn>
                </a:cxnLst>
                <a:rect l="0" t="0" r="r" b="b"/>
                <a:pathLst>
                  <a:path w="44" h="62">
                    <a:moveTo>
                      <a:pt x="20" y="0"/>
                    </a:moveTo>
                    <a:lnTo>
                      <a:pt x="44" y="12"/>
                    </a:lnTo>
                    <a:lnTo>
                      <a:pt x="42" y="62"/>
                    </a:lnTo>
                    <a:lnTo>
                      <a:pt x="0" y="38"/>
                    </a:lnTo>
                    <a:lnTo>
                      <a:pt x="20" y="0"/>
                    </a:lnTo>
                    <a:lnTo>
                      <a:pt x="20" y="0"/>
                    </a:lnTo>
                    <a:lnTo>
                      <a:pt x="20" y="0"/>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74" name="Freeform 154"/>
              <p:cNvSpPr>
                <a:spLocks/>
              </p:cNvSpPr>
              <p:nvPr/>
            </p:nvSpPr>
            <p:spPr bwMode="auto">
              <a:xfrm>
                <a:off x="5084763" y="3636963"/>
                <a:ext cx="38100" cy="76200"/>
              </a:xfrm>
              <a:custGeom>
                <a:avLst/>
                <a:gdLst/>
                <a:ahLst/>
                <a:cxnLst>
                  <a:cxn ang="0">
                    <a:pos x="2" y="0"/>
                  </a:cxn>
                  <a:cxn ang="0">
                    <a:pos x="24" y="22"/>
                  </a:cxn>
                  <a:cxn ang="0">
                    <a:pos x="0" y="48"/>
                  </a:cxn>
                  <a:cxn ang="0">
                    <a:pos x="2" y="0"/>
                  </a:cxn>
                  <a:cxn ang="0">
                    <a:pos x="2" y="0"/>
                  </a:cxn>
                  <a:cxn ang="0">
                    <a:pos x="2" y="0"/>
                  </a:cxn>
                </a:cxnLst>
                <a:rect l="0" t="0" r="r" b="b"/>
                <a:pathLst>
                  <a:path w="24" h="48">
                    <a:moveTo>
                      <a:pt x="2" y="0"/>
                    </a:moveTo>
                    <a:lnTo>
                      <a:pt x="24" y="22"/>
                    </a:lnTo>
                    <a:lnTo>
                      <a:pt x="0" y="48"/>
                    </a:lnTo>
                    <a:lnTo>
                      <a:pt x="2" y="0"/>
                    </a:lnTo>
                    <a:lnTo>
                      <a:pt x="2" y="0"/>
                    </a:lnTo>
                    <a:lnTo>
                      <a:pt x="2"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75" name="Freeform 155"/>
              <p:cNvSpPr>
                <a:spLocks/>
              </p:cNvSpPr>
              <p:nvPr/>
            </p:nvSpPr>
            <p:spPr bwMode="auto">
              <a:xfrm>
                <a:off x="5046663" y="3757613"/>
                <a:ext cx="63500" cy="44450"/>
              </a:xfrm>
              <a:custGeom>
                <a:avLst/>
                <a:gdLst/>
                <a:ahLst/>
                <a:cxnLst>
                  <a:cxn ang="0">
                    <a:pos x="0" y="0"/>
                  </a:cxn>
                  <a:cxn ang="0">
                    <a:pos x="40" y="20"/>
                  </a:cxn>
                  <a:cxn ang="0">
                    <a:pos x="12" y="28"/>
                  </a:cxn>
                  <a:cxn ang="0">
                    <a:pos x="0" y="0"/>
                  </a:cxn>
                  <a:cxn ang="0">
                    <a:pos x="0" y="0"/>
                  </a:cxn>
                  <a:cxn ang="0">
                    <a:pos x="0" y="0"/>
                  </a:cxn>
                </a:cxnLst>
                <a:rect l="0" t="0" r="r" b="b"/>
                <a:pathLst>
                  <a:path w="40" h="28">
                    <a:moveTo>
                      <a:pt x="0" y="0"/>
                    </a:moveTo>
                    <a:lnTo>
                      <a:pt x="40" y="20"/>
                    </a:lnTo>
                    <a:lnTo>
                      <a:pt x="12" y="28"/>
                    </a:lnTo>
                    <a:lnTo>
                      <a:pt x="0" y="0"/>
                    </a:lnTo>
                    <a:lnTo>
                      <a:pt x="0" y="0"/>
                    </a:lnTo>
                    <a:lnTo>
                      <a:pt x="0"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76" name="Freeform 156"/>
              <p:cNvSpPr>
                <a:spLocks/>
              </p:cNvSpPr>
              <p:nvPr/>
            </p:nvSpPr>
            <p:spPr bwMode="auto">
              <a:xfrm>
                <a:off x="5126038" y="3849688"/>
                <a:ext cx="57150" cy="53975"/>
              </a:xfrm>
              <a:custGeom>
                <a:avLst/>
                <a:gdLst/>
                <a:ahLst/>
                <a:cxnLst>
                  <a:cxn ang="0">
                    <a:pos x="0" y="0"/>
                  </a:cxn>
                  <a:cxn ang="0">
                    <a:pos x="26" y="4"/>
                  </a:cxn>
                  <a:cxn ang="0">
                    <a:pos x="36" y="34"/>
                  </a:cxn>
                  <a:cxn ang="0">
                    <a:pos x="0" y="0"/>
                  </a:cxn>
                  <a:cxn ang="0">
                    <a:pos x="0" y="0"/>
                  </a:cxn>
                  <a:cxn ang="0">
                    <a:pos x="0" y="0"/>
                  </a:cxn>
                </a:cxnLst>
                <a:rect l="0" t="0" r="r" b="b"/>
                <a:pathLst>
                  <a:path w="36" h="34">
                    <a:moveTo>
                      <a:pt x="0" y="0"/>
                    </a:moveTo>
                    <a:lnTo>
                      <a:pt x="26" y="4"/>
                    </a:lnTo>
                    <a:lnTo>
                      <a:pt x="36" y="34"/>
                    </a:lnTo>
                    <a:lnTo>
                      <a:pt x="0" y="0"/>
                    </a:lnTo>
                    <a:lnTo>
                      <a:pt x="0" y="0"/>
                    </a:lnTo>
                    <a:lnTo>
                      <a:pt x="0"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77" name="Freeform 157"/>
              <p:cNvSpPr>
                <a:spLocks/>
              </p:cNvSpPr>
              <p:nvPr/>
            </p:nvSpPr>
            <p:spPr bwMode="auto">
              <a:xfrm>
                <a:off x="5141913" y="3906838"/>
                <a:ext cx="41275" cy="69850"/>
              </a:xfrm>
              <a:custGeom>
                <a:avLst/>
                <a:gdLst/>
                <a:ahLst/>
                <a:cxnLst>
                  <a:cxn ang="0">
                    <a:pos x="0" y="0"/>
                  </a:cxn>
                  <a:cxn ang="0">
                    <a:pos x="26" y="8"/>
                  </a:cxn>
                  <a:cxn ang="0">
                    <a:pos x="18" y="44"/>
                  </a:cxn>
                  <a:cxn ang="0">
                    <a:pos x="0" y="0"/>
                  </a:cxn>
                  <a:cxn ang="0">
                    <a:pos x="0" y="0"/>
                  </a:cxn>
                  <a:cxn ang="0">
                    <a:pos x="0" y="0"/>
                  </a:cxn>
                </a:cxnLst>
                <a:rect l="0" t="0" r="r" b="b"/>
                <a:pathLst>
                  <a:path w="26" h="44">
                    <a:moveTo>
                      <a:pt x="0" y="0"/>
                    </a:moveTo>
                    <a:lnTo>
                      <a:pt x="26" y="8"/>
                    </a:lnTo>
                    <a:lnTo>
                      <a:pt x="18" y="44"/>
                    </a:lnTo>
                    <a:lnTo>
                      <a:pt x="0" y="0"/>
                    </a:lnTo>
                    <a:lnTo>
                      <a:pt x="0" y="0"/>
                    </a:lnTo>
                    <a:lnTo>
                      <a:pt x="0" y="0"/>
                    </a:lnTo>
                    <a:close/>
                  </a:path>
                </a:pathLst>
              </a:custGeom>
              <a:grp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sp>
            <p:nvSpPr>
              <p:cNvPr id="78" name="Freeform 176"/>
              <p:cNvSpPr>
                <a:spLocks/>
              </p:cNvSpPr>
              <p:nvPr/>
            </p:nvSpPr>
            <p:spPr bwMode="auto">
              <a:xfrm>
                <a:off x="2951163" y="2490788"/>
                <a:ext cx="1793875" cy="1362075"/>
              </a:xfrm>
              <a:custGeom>
                <a:avLst/>
                <a:gdLst/>
                <a:ahLst/>
                <a:cxnLst>
                  <a:cxn ang="0">
                    <a:pos x="794" y="828"/>
                  </a:cxn>
                  <a:cxn ang="0">
                    <a:pos x="910" y="610"/>
                  </a:cxn>
                  <a:cxn ang="0">
                    <a:pos x="860" y="572"/>
                  </a:cxn>
                  <a:cxn ang="0">
                    <a:pos x="910" y="568"/>
                  </a:cxn>
                  <a:cxn ang="0">
                    <a:pos x="1002" y="448"/>
                  </a:cxn>
                  <a:cxn ang="0">
                    <a:pos x="900" y="414"/>
                  </a:cxn>
                  <a:cxn ang="0">
                    <a:pos x="952" y="424"/>
                  </a:cxn>
                  <a:cxn ang="0">
                    <a:pos x="1026" y="340"/>
                  </a:cxn>
                  <a:cxn ang="0">
                    <a:pos x="1052" y="328"/>
                  </a:cxn>
                  <a:cxn ang="0">
                    <a:pos x="1078" y="332"/>
                  </a:cxn>
                  <a:cxn ang="0">
                    <a:pos x="1130" y="274"/>
                  </a:cxn>
                  <a:cxn ang="0">
                    <a:pos x="1096" y="204"/>
                  </a:cxn>
                  <a:cxn ang="0">
                    <a:pos x="1036" y="94"/>
                  </a:cxn>
                  <a:cxn ang="0">
                    <a:pos x="984" y="228"/>
                  </a:cxn>
                  <a:cxn ang="0">
                    <a:pos x="972" y="278"/>
                  </a:cxn>
                  <a:cxn ang="0">
                    <a:pos x="928" y="240"/>
                  </a:cxn>
                  <a:cxn ang="0">
                    <a:pos x="878" y="142"/>
                  </a:cxn>
                  <a:cxn ang="0">
                    <a:pos x="848" y="174"/>
                  </a:cxn>
                  <a:cxn ang="0">
                    <a:pos x="812" y="126"/>
                  </a:cxn>
                  <a:cxn ang="0">
                    <a:pos x="728" y="0"/>
                  </a:cxn>
                  <a:cxn ang="0">
                    <a:pos x="680" y="80"/>
                  </a:cxn>
                  <a:cxn ang="0">
                    <a:pos x="736" y="170"/>
                  </a:cxn>
                  <a:cxn ang="0">
                    <a:pos x="752" y="212"/>
                  </a:cxn>
                  <a:cxn ang="0">
                    <a:pos x="720" y="286"/>
                  </a:cxn>
                  <a:cxn ang="0">
                    <a:pos x="692" y="320"/>
                  </a:cxn>
                  <a:cxn ang="0">
                    <a:pos x="708" y="234"/>
                  </a:cxn>
                  <a:cxn ang="0">
                    <a:pos x="666" y="162"/>
                  </a:cxn>
                  <a:cxn ang="0">
                    <a:pos x="624" y="150"/>
                  </a:cxn>
                  <a:cxn ang="0">
                    <a:pos x="646" y="266"/>
                  </a:cxn>
                  <a:cxn ang="0">
                    <a:pos x="470" y="248"/>
                  </a:cxn>
                  <a:cxn ang="0">
                    <a:pos x="404" y="224"/>
                  </a:cxn>
                  <a:cxn ang="0">
                    <a:pos x="406" y="252"/>
                  </a:cxn>
                  <a:cxn ang="0">
                    <a:pos x="348" y="234"/>
                  </a:cxn>
                  <a:cxn ang="0">
                    <a:pos x="384" y="348"/>
                  </a:cxn>
                  <a:cxn ang="0">
                    <a:pos x="362" y="298"/>
                  </a:cxn>
                  <a:cxn ang="0">
                    <a:pos x="288" y="270"/>
                  </a:cxn>
                  <a:cxn ang="0">
                    <a:pos x="184" y="254"/>
                  </a:cxn>
                  <a:cxn ang="0">
                    <a:pos x="218" y="228"/>
                  </a:cxn>
                  <a:cxn ang="0">
                    <a:pos x="176" y="170"/>
                  </a:cxn>
                  <a:cxn ang="0">
                    <a:pos x="82" y="94"/>
                  </a:cxn>
                  <a:cxn ang="0">
                    <a:pos x="46" y="76"/>
                  </a:cxn>
                  <a:cxn ang="0">
                    <a:pos x="222" y="434"/>
                  </a:cxn>
                  <a:cxn ang="0">
                    <a:pos x="256" y="462"/>
                  </a:cxn>
                  <a:cxn ang="0">
                    <a:pos x="530" y="856"/>
                  </a:cxn>
                </a:cxnLst>
                <a:rect l="0" t="0" r="r" b="b"/>
                <a:pathLst>
                  <a:path w="1130" h="858">
                    <a:moveTo>
                      <a:pt x="530" y="858"/>
                    </a:moveTo>
                    <a:lnTo>
                      <a:pt x="794" y="828"/>
                    </a:lnTo>
                    <a:lnTo>
                      <a:pt x="848" y="654"/>
                    </a:lnTo>
                    <a:lnTo>
                      <a:pt x="910" y="610"/>
                    </a:lnTo>
                    <a:lnTo>
                      <a:pt x="886" y="580"/>
                    </a:lnTo>
                    <a:lnTo>
                      <a:pt x="860" y="572"/>
                    </a:lnTo>
                    <a:lnTo>
                      <a:pt x="860" y="552"/>
                    </a:lnTo>
                    <a:lnTo>
                      <a:pt x="910" y="568"/>
                    </a:lnTo>
                    <a:lnTo>
                      <a:pt x="984" y="526"/>
                    </a:lnTo>
                    <a:lnTo>
                      <a:pt x="1002" y="448"/>
                    </a:lnTo>
                    <a:lnTo>
                      <a:pt x="938" y="434"/>
                    </a:lnTo>
                    <a:lnTo>
                      <a:pt x="900" y="414"/>
                    </a:lnTo>
                    <a:lnTo>
                      <a:pt x="914" y="394"/>
                    </a:lnTo>
                    <a:lnTo>
                      <a:pt x="952" y="424"/>
                    </a:lnTo>
                    <a:lnTo>
                      <a:pt x="1002" y="420"/>
                    </a:lnTo>
                    <a:lnTo>
                      <a:pt x="1026" y="340"/>
                    </a:lnTo>
                    <a:lnTo>
                      <a:pt x="1046" y="348"/>
                    </a:lnTo>
                    <a:lnTo>
                      <a:pt x="1052" y="328"/>
                    </a:lnTo>
                    <a:lnTo>
                      <a:pt x="1078" y="308"/>
                    </a:lnTo>
                    <a:lnTo>
                      <a:pt x="1078" y="332"/>
                    </a:lnTo>
                    <a:lnTo>
                      <a:pt x="1094" y="332"/>
                    </a:lnTo>
                    <a:lnTo>
                      <a:pt x="1130" y="274"/>
                    </a:lnTo>
                    <a:lnTo>
                      <a:pt x="1130" y="234"/>
                    </a:lnTo>
                    <a:lnTo>
                      <a:pt x="1096" y="204"/>
                    </a:lnTo>
                    <a:lnTo>
                      <a:pt x="1078" y="112"/>
                    </a:lnTo>
                    <a:lnTo>
                      <a:pt x="1036" y="94"/>
                    </a:lnTo>
                    <a:lnTo>
                      <a:pt x="970" y="112"/>
                    </a:lnTo>
                    <a:lnTo>
                      <a:pt x="984" y="228"/>
                    </a:lnTo>
                    <a:lnTo>
                      <a:pt x="972" y="252"/>
                    </a:lnTo>
                    <a:lnTo>
                      <a:pt x="972" y="278"/>
                    </a:lnTo>
                    <a:lnTo>
                      <a:pt x="954" y="286"/>
                    </a:lnTo>
                    <a:lnTo>
                      <a:pt x="928" y="240"/>
                    </a:lnTo>
                    <a:lnTo>
                      <a:pt x="930" y="194"/>
                    </a:lnTo>
                    <a:lnTo>
                      <a:pt x="878" y="142"/>
                    </a:lnTo>
                    <a:lnTo>
                      <a:pt x="874" y="182"/>
                    </a:lnTo>
                    <a:lnTo>
                      <a:pt x="848" y="174"/>
                    </a:lnTo>
                    <a:lnTo>
                      <a:pt x="836" y="136"/>
                    </a:lnTo>
                    <a:lnTo>
                      <a:pt x="812" y="126"/>
                    </a:lnTo>
                    <a:lnTo>
                      <a:pt x="818" y="78"/>
                    </a:lnTo>
                    <a:lnTo>
                      <a:pt x="728" y="0"/>
                    </a:lnTo>
                    <a:lnTo>
                      <a:pt x="678" y="50"/>
                    </a:lnTo>
                    <a:lnTo>
                      <a:pt x="680" y="80"/>
                    </a:lnTo>
                    <a:lnTo>
                      <a:pt x="678" y="136"/>
                    </a:lnTo>
                    <a:lnTo>
                      <a:pt x="736" y="170"/>
                    </a:lnTo>
                    <a:lnTo>
                      <a:pt x="734" y="190"/>
                    </a:lnTo>
                    <a:lnTo>
                      <a:pt x="752" y="212"/>
                    </a:lnTo>
                    <a:lnTo>
                      <a:pt x="748" y="240"/>
                    </a:lnTo>
                    <a:lnTo>
                      <a:pt x="720" y="286"/>
                    </a:lnTo>
                    <a:lnTo>
                      <a:pt x="732" y="340"/>
                    </a:lnTo>
                    <a:lnTo>
                      <a:pt x="692" y="320"/>
                    </a:lnTo>
                    <a:lnTo>
                      <a:pt x="690" y="278"/>
                    </a:lnTo>
                    <a:lnTo>
                      <a:pt x="708" y="234"/>
                    </a:lnTo>
                    <a:lnTo>
                      <a:pt x="696" y="170"/>
                    </a:lnTo>
                    <a:lnTo>
                      <a:pt x="666" y="162"/>
                    </a:lnTo>
                    <a:lnTo>
                      <a:pt x="658" y="136"/>
                    </a:lnTo>
                    <a:lnTo>
                      <a:pt x="624" y="150"/>
                    </a:lnTo>
                    <a:lnTo>
                      <a:pt x="610" y="232"/>
                    </a:lnTo>
                    <a:lnTo>
                      <a:pt x="646" y="266"/>
                    </a:lnTo>
                    <a:lnTo>
                      <a:pt x="590" y="294"/>
                    </a:lnTo>
                    <a:lnTo>
                      <a:pt x="470" y="248"/>
                    </a:lnTo>
                    <a:lnTo>
                      <a:pt x="446" y="208"/>
                    </a:lnTo>
                    <a:lnTo>
                      <a:pt x="404" y="224"/>
                    </a:lnTo>
                    <a:lnTo>
                      <a:pt x="440" y="248"/>
                    </a:lnTo>
                    <a:lnTo>
                      <a:pt x="406" y="252"/>
                    </a:lnTo>
                    <a:lnTo>
                      <a:pt x="374" y="228"/>
                    </a:lnTo>
                    <a:lnTo>
                      <a:pt x="348" y="234"/>
                    </a:lnTo>
                    <a:lnTo>
                      <a:pt x="386" y="286"/>
                    </a:lnTo>
                    <a:lnTo>
                      <a:pt x="384" y="348"/>
                    </a:lnTo>
                    <a:lnTo>
                      <a:pt x="358" y="352"/>
                    </a:lnTo>
                    <a:lnTo>
                      <a:pt x="362" y="298"/>
                    </a:lnTo>
                    <a:lnTo>
                      <a:pt x="300" y="258"/>
                    </a:lnTo>
                    <a:lnTo>
                      <a:pt x="288" y="270"/>
                    </a:lnTo>
                    <a:lnTo>
                      <a:pt x="256" y="262"/>
                    </a:lnTo>
                    <a:lnTo>
                      <a:pt x="184" y="254"/>
                    </a:lnTo>
                    <a:lnTo>
                      <a:pt x="178" y="240"/>
                    </a:lnTo>
                    <a:lnTo>
                      <a:pt x="218" y="228"/>
                    </a:lnTo>
                    <a:lnTo>
                      <a:pt x="198" y="178"/>
                    </a:lnTo>
                    <a:lnTo>
                      <a:pt x="176" y="170"/>
                    </a:lnTo>
                    <a:lnTo>
                      <a:pt x="92" y="124"/>
                    </a:lnTo>
                    <a:lnTo>
                      <a:pt x="82" y="94"/>
                    </a:lnTo>
                    <a:lnTo>
                      <a:pt x="46" y="74"/>
                    </a:lnTo>
                    <a:lnTo>
                      <a:pt x="46" y="76"/>
                    </a:lnTo>
                    <a:lnTo>
                      <a:pt x="0" y="238"/>
                    </a:lnTo>
                    <a:lnTo>
                      <a:pt x="222" y="434"/>
                    </a:lnTo>
                    <a:lnTo>
                      <a:pt x="248" y="434"/>
                    </a:lnTo>
                    <a:lnTo>
                      <a:pt x="256" y="462"/>
                    </a:lnTo>
                    <a:lnTo>
                      <a:pt x="494" y="516"/>
                    </a:lnTo>
                    <a:lnTo>
                      <a:pt x="530" y="856"/>
                    </a:lnTo>
                    <a:lnTo>
                      <a:pt x="530" y="858"/>
                    </a:lnTo>
                    <a:close/>
                  </a:path>
                </a:pathLst>
              </a:custGeom>
              <a:solidFill>
                <a:schemeClr val="accent4">
                  <a:lumMod val="20000"/>
                  <a:lumOff val="80000"/>
                </a:schemeClr>
              </a:solidFill>
              <a:ln w="8">
                <a:solidFill>
                  <a:srgbClr val="FFFFFF"/>
                </a:solidFill>
                <a:prstDash val="solid"/>
                <a:round/>
                <a:headEnd/>
                <a:tailEnd/>
              </a:ln>
            </p:spPr>
            <p:txBody>
              <a:bodyPr vert="horz" wrap="square" lIns="144018" tIns="72009" rIns="144018" bIns="72009" numCol="1" anchor="t" anchorCtr="0" compatLnSpc="1">
                <a:prstTxWarp prst="textNoShape">
                  <a:avLst/>
                </a:prstTxWarp>
                <a:noAutofit/>
              </a:bodyPr>
              <a:lstStyle/>
              <a:p>
                <a:pPr>
                  <a:defRPr/>
                </a:pPr>
                <a:endParaRPr lang="en-CA" sz="4095" kern="0" dirty="0">
                  <a:solidFill>
                    <a:sysClr val="windowText" lastClr="000000"/>
                  </a:solidFill>
                </a:endParaRPr>
              </a:p>
            </p:txBody>
          </p:sp>
        </p:grpSp>
        <p:sp>
          <p:nvSpPr>
            <p:cNvPr id="37" name="Rectangle 36"/>
            <p:cNvSpPr/>
            <p:nvPr/>
          </p:nvSpPr>
          <p:spPr>
            <a:xfrm>
              <a:off x="3688662" y="4851431"/>
              <a:ext cx="382134" cy="231982"/>
            </a:xfrm>
            <a:prstGeom prst="rect">
              <a:avLst/>
            </a:prstGeom>
            <a:solidFill>
              <a:schemeClr val="accent4">
                <a:lumMod val="20000"/>
                <a:lumOff val="80000"/>
              </a:schemeClr>
            </a:solidFill>
          </p:spPr>
          <p:txBody>
            <a:bodyPr wrap="none" lIns="144018" tIns="72009" rIns="144018" bIns="72009">
              <a:noAutofit/>
            </a:bodyPr>
            <a:lstStyle/>
            <a:p>
              <a:pPr>
                <a:defRPr/>
              </a:pPr>
              <a:r>
                <a:rPr lang="en-CA" sz="1260" b="1" kern="0" dirty="0">
                  <a:solidFill>
                    <a:srgbClr val="FFFFFF"/>
                  </a:solidFill>
                  <a:latin typeface="Arial"/>
                </a:rPr>
                <a:t>AB</a:t>
              </a:r>
            </a:p>
          </p:txBody>
        </p:sp>
        <p:sp>
          <p:nvSpPr>
            <p:cNvPr id="38" name="Rectangle 37"/>
            <p:cNvSpPr/>
            <p:nvPr/>
          </p:nvSpPr>
          <p:spPr>
            <a:xfrm>
              <a:off x="2988534" y="4851431"/>
              <a:ext cx="382134" cy="231982"/>
            </a:xfrm>
            <a:prstGeom prst="rect">
              <a:avLst/>
            </a:prstGeom>
            <a:solidFill>
              <a:schemeClr val="accent4">
                <a:lumMod val="20000"/>
                <a:lumOff val="80000"/>
              </a:schemeClr>
            </a:solidFill>
          </p:spPr>
          <p:txBody>
            <a:bodyPr wrap="none" lIns="144018" tIns="72009" rIns="144018" bIns="72009">
              <a:noAutofit/>
            </a:bodyPr>
            <a:lstStyle/>
            <a:p>
              <a:pPr>
                <a:defRPr/>
              </a:pPr>
              <a:r>
                <a:rPr lang="en-CA" sz="1260" b="1" kern="0" dirty="0">
                  <a:solidFill>
                    <a:srgbClr val="FFFFFF"/>
                  </a:solidFill>
                  <a:latin typeface="Arial"/>
                </a:rPr>
                <a:t>BC</a:t>
              </a:r>
            </a:p>
          </p:txBody>
        </p:sp>
        <p:sp>
          <p:nvSpPr>
            <p:cNvPr id="39" name="Rectangle 38"/>
            <p:cNvSpPr/>
            <p:nvPr/>
          </p:nvSpPr>
          <p:spPr>
            <a:xfrm>
              <a:off x="2858704" y="3591052"/>
              <a:ext cx="362420" cy="231982"/>
            </a:xfrm>
            <a:prstGeom prst="rect">
              <a:avLst/>
            </a:prstGeom>
            <a:solidFill>
              <a:schemeClr val="accent4">
                <a:lumMod val="20000"/>
                <a:lumOff val="80000"/>
              </a:schemeClr>
            </a:solidFill>
          </p:spPr>
          <p:txBody>
            <a:bodyPr wrap="none" lIns="144018" tIns="72009" rIns="144018" bIns="72009">
              <a:noAutofit/>
            </a:bodyPr>
            <a:lstStyle/>
            <a:p>
              <a:pPr>
                <a:defRPr/>
              </a:pPr>
              <a:r>
                <a:rPr lang="en-CA" sz="1260" b="1" kern="0" dirty="0">
                  <a:solidFill>
                    <a:srgbClr val="FFFFFF"/>
                  </a:solidFill>
                  <a:latin typeface="Arial"/>
                </a:rPr>
                <a:t>YT</a:t>
              </a:r>
            </a:p>
          </p:txBody>
        </p:sp>
        <p:sp>
          <p:nvSpPr>
            <p:cNvPr id="40" name="Rectangle 39"/>
            <p:cNvSpPr/>
            <p:nvPr/>
          </p:nvSpPr>
          <p:spPr>
            <a:xfrm>
              <a:off x="3735068" y="3774505"/>
              <a:ext cx="369589" cy="231982"/>
            </a:xfrm>
            <a:prstGeom prst="rect">
              <a:avLst/>
            </a:prstGeom>
            <a:solidFill>
              <a:schemeClr val="accent4">
                <a:lumMod val="20000"/>
                <a:lumOff val="80000"/>
              </a:schemeClr>
            </a:solidFill>
          </p:spPr>
          <p:txBody>
            <a:bodyPr wrap="none" lIns="144018" tIns="72009" rIns="144018" bIns="72009">
              <a:noAutofit/>
            </a:bodyPr>
            <a:lstStyle/>
            <a:p>
              <a:pPr>
                <a:defRPr/>
              </a:pPr>
              <a:r>
                <a:rPr lang="en-CA" sz="1260" b="1" kern="0" dirty="0">
                  <a:solidFill>
                    <a:srgbClr val="FFFFFF"/>
                  </a:solidFill>
                  <a:latin typeface="Arial"/>
                </a:rPr>
                <a:t>NT</a:t>
              </a:r>
            </a:p>
          </p:txBody>
        </p:sp>
        <p:sp>
          <p:nvSpPr>
            <p:cNvPr id="41" name="Rectangle 40"/>
            <p:cNvSpPr/>
            <p:nvPr/>
          </p:nvSpPr>
          <p:spPr>
            <a:xfrm>
              <a:off x="7589441" y="4326665"/>
              <a:ext cx="369589" cy="231982"/>
            </a:xfrm>
            <a:prstGeom prst="rect">
              <a:avLst/>
            </a:prstGeom>
            <a:solidFill>
              <a:schemeClr val="accent4">
                <a:lumMod val="20000"/>
                <a:lumOff val="80000"/>
              </a:schemeClr>
            </a:solidFill>
          </p:spPr>
          <p:txBody>
            <a:bodyPr wrap="none" lIns="144018" tIns="72009" rIns="144018" bIns="72009">
              <a:noAutofit/>
            </a:bodyPr>
            <a:lstStyle/>
            <a:p>
              <a:pPr>
                <a:defRPr/>
              </a:pPr>
              <a:r>
                <a:rPr lang="en-CA" sz="1260" b="1" kern="0" dirty="0">
                  <a:solidFill>
                    <a:srgbClr val="FFFFFF"/>
                  </a:solidFill>
                  <a:latin typeface="Arial"/>
                </a:rPr>
                <a:t>NL</a:t>
              </a:r>
            </a:p>
          </p:txBody>
        </p:sp>
        <p:sp>
          <p:nvSpPr>
            <p:cNvPr id="42" name="Rectangle 41"/>
            <p:cNvSpPr/>
            <p:nvPr/>
          </p:nvSpPr>
          <p:spPr>
            <a:xfrm>
              <a:off x="7674643" y="5277301"/>
              <a:ext cx="382134" cy="231982"/>
            </a:xfrm>
            <a:prstGeom prst="rect">
              <a:avLst/>
            </a:prstGeom>
            <a:solidFill>
              <a:schemeClr val="accent4">
                <a:lumMod val="20000"/>
                <a:lumOff val="80000"/>
              </a:schemeClr>
            </a:solidFill>
          </p:spPr>
          <p:txBody>
            <a:bodyPr wrap="none" lIns="144018" tIns="72009" rIns="144018" bIns="72009">
              <a:noAutofit/>
            </a:bodyPr>
            <a:lstStyle/>
            <a:p>
              <a:pPr>
                <a:defRPr/>
              </a:pPr>
              <a:r>
                <a:rPr lang="en-CA" sz="1260" b="1" kern="0" dirty="0">
                  <a:solidFill>
                    <a:srgbClr val="FFFFFF"/>
                  </a:solidFill>
                  <a:latin typeface="Arial"/>
                </a:rPr>
                <a:t>NB</a:t>
              </a:r>
            </a:p>
          </p:txBody>
        </p:sp>
        <p:sp>
          <p:nvSpPr>
            <p:cNvPr id="43" name="Rectangle 42"/>
            <p:cNvSpPr/>
            <p:nvPr/>
          </p:nvSpPr>
          <p:spPr>
            <a:xfrm>
              <a:off x="5836715" y="5209399"/>
              <a:ext cx="389303" cy="231982"/>
            </a:xfrm>
            <a:prstGeom prst="rect">
              <a:avLst/>
            </a:prstGeom>
            <a:solidFill>
              <a:schemeClr val="accent4">
                <a:lumMod val="20000"/>
                <a:lumOff val="80000"/>
              </a:schemeClr>
            </a:solidFill>
          </p:spPr>
          <p:txBody>
            <a:bodyPr wrap="none" lIns="144018" tIns="72009" rIns="144018" bIns="72009">
              <a:noAutofit/>
            </a:bodyPr>
            <a:lstStyle/>
            <a:p>
              <a:pPr>
                <a:defRPr/>
              </a:pPr>
              <a:r>
                <a:rPr lang="en-CA" sz="1260" b="1" kern="0" dirty="0">
                  <a:solidFill>
                    <a:srgbClr val="FFFFFF"/>
                  </a:solidFill>
                  <a:latin typeface="Arial"/>
                </a:rPr>
                <a:t>ON</a:t>
              </a:r>
            </a:p>
          </p:txBody>
        </p:sp>
        <p:sp>
          <p:nvSpPr>
            <p:cNvPr id="44" name="Rectangle 43"/>
            <p:cNvSpPr/>
            <p:nvPr/>
          </p:nvSpPr>
          <p:spPr>
            <a:xfrm>
              <a:off x="5017154" y="4869886"/>
              <a:ext cx="396474" cy="231982"/>
            </a:xfrm>
            <a:prstGeom prst="rect">
              <a:avLst/>
            </a:prstGeom>
            <a:solidFill>
              <a:schemeClr val="accent4">
                <a:lumMod val="20000"/>
                <a:lumOff val="80000"/>
              </a:schemeClr>
            </a:solidFill>
          </p:spPr>
          <p:txBody>
            <a:bodyPr wrap="none" lIns="144018" tIns="72009" rIns="144018" bIns="72009">
              <a:noAutofit/>
            </a:bodyPr>
            <a:lstStyle/>
            <a:p>
              <a:pPr>
                <a:defRPr/>
              </a:pPr>
              <a:r>
                <a:rPr lang="en-CA" sz="1260" b="1" kern="0" dirty="0">
                  <a:solidFill>
                    <a:srgbClr val="FFFFFF"/>
                  </a:solidFill>
                  <a:latin typeface="Arial"/>
                </a:rPr>
                <a:t>MB</a:t>
              </a:r>
            </a:p>
          </p:txBody>
        </p:sp>
        <p:sp>
          <p:nvSpPr>
            <p:cNvPr id="45" name="Rectangle 44"/>
            <p:cNvSpPr/>
            <p:nvPr/>
          </p:nvSpPr>
          <p:spPr>
            <a:xfrm>
              <a:off x="4351767" y="4960422"/>
              <a:ext cx="374965" cy="231982"/>
            </a:xfrm>
            <a:prstGeom prst="rect">
              <a:avLst/>
            </a:prstGeom>
            <a:solidFill>
              <a:schemeClr val="accent4">
                <a:lumMod val="20000"/>
                <a:lumOff val="80000"/>
              </a:schemeClr>
            </a:solidFill>
          </p:spPr>
          <p:txBody>
            <a:bodyPr wrap="none" lIns="144018" tIns="72009" rIns="144018" bIns="72009">
              <a:noAutofit/>
            </a:bodyPr>
            <a:lstStyle/>
            <a:p>
              <a:pPr>
                <a:defRPr/>
              </a:pPr>
              <a:r>
                <a:rPr lang="en-CA" sz="1260" b="1" kern="0" dirty="0">
                  <a:solidFill>
                    <a:srgbClr val="FFFFFF"/>
                  </a:solidFill>
                  <a:latin typeface="Arial"/>
                </a:rPr>
                <a:t>SK</a:t>
              </a:r>
            </a:p>
          </p:txBody>
        </p:sp>
        <p:sp>
          <p:nvSpPr>
            <p:cNvPr id="46" name="Rectangle 45"/>
            <p:cNvSpPr/>
            <p:nvPr/>
          </p:nvSpPr>
          <p:spPr>
            <a:xfrm>
              <a:off x="4879207" y="3774505"/>
              <a:ext cx="382134" cy="231982"/>
            </a:xfrm>
            <a:prstGeom prst="rect">
              <a:avLst/>
            </a:prstGeom>
            <a:solidFill>
              <a:schemeClr val="accent4">
                <a:lumMod val="20000"/>
                <a:lumOff val="80000"/>
              </a:schemeClr>
            </a:solidFill>
          </p:spPr>
          <p:txBody>
            <a:bodyPr wrap="none" lIns="144018" tIns="72009" rIns="144018" bIns="72009">
              <a:noAutofit/>
            </a:bodyPr>
            <a:lstStyle/>
            <a:p>
              <a:pPr>
                <a:defRPr/>
              </a:pPr>
              <a:r>
                <a:rPr lang="en-CA" sz="1260" b="1" kern="0" dirty="0">
                  <a:solidFill>
                    <a:srgbClr val="FFFFFF"/>
                  </a:solidFill>
                  <a:latin typeface="Arial"/>
                </a:rPr>
                <a:t>NU</a:t>
              </a:r>
            </a:p>
          </p:txBody>
        </p:sp>
        <p:sp>
          <p:nvSpPr>
            <p:cNvPr id="47" name="Rectangle 46"/>
            <p:cNvSpPr/>
            <p:nvPr/>
          </p:nvSpPr>
          <p:spPr>
            <a:xfrm>
              <a:off x="6867253" y="4922701"/>
              <a:ext cx="389303" cy="231982"/>
            </a:xfrm>
            <a:prstGeom prst="rect">
              <a:avLst/>
            </a:prstGeom>
            <a:solidFill>
              <a:schemeClr val="accent4">
                <a:lumMod val="20000"/>
                <a:lumOff val="80000"/>
              </a:schemeClr>
            </a:solidFill>
          </p:spPr>
          <p:txBody>
            <a:bodyPr wrap="none" lIns="144018" tIns="72009" rIns="144018" bIns="72009">
              <a:noAutofit/>
            </a:bodyPr>
            <a:lstStyle/>
            <a:p>
              <a:pPr>
                <a:defRPr/>
              </a:pPr>
              <a:r>
                <a:rPr lang="en-CA" sz="1260" b="1" kern="0" dirty="0">
                  <a:solidFill>
                    <a:srgbClr val="FFFFFF"/>
                  </a:solidFill>
                  <a:latin typeface="Arial"/>
                </a:rPr>
                <a:t>QC</a:t>
              </a:r>
            </a:p>
          </p:txBody>
        </p:sp>
      </p:grpSp>
      <p:graphicFrame>
        <p:nvGraphicFramePr>
          <p:cNvPr id="136" name="Table 135"/>
          <p:cNvGraphicFramePr>
            <a:graphicFrameLocks noGrp="1"/>
          </p:cNvGraphicFramePr>
          <p:nvPr>
            <p:extLst>
              <p:ext uri="{D42A27DB-BD31-4B8C-83A1-F6EECF244321}">
                <p14:modId xmlns:p14="http://schemas.microsoft.com/office/powerpoint/2010/main" val="3445927070"/>
              </p:ext>
            </p:extLst>
          </p:nvPr>
        </p:nvGraphicFramePr>
        <p:xfrm>
          <a:off x="841112" y="3538907"/>
          <a:ext cx="6901953" cy="4170435"/>
        </p:xfrm>
        <a:graphic>
          <a:graphicData uri="http://schemas.openxmlformats.org/drawingml/2006/table">
            <a:tbl>
              <a:tblPr firstRow="1" bandRow="1">
                <a:effectLst/>
                <a:tableStyleId>{2D5ABB26-0587-4C30-8999-92F81FD0307C}</a:tableStyleId>
              </a:tblPr>
              <a:tblGrid>
                <a:gridCol w="1027231"/>
                <a:gridCol w="5874722"/>
              </a:tblGrid>
              <a:tr h="1173304">
                <a:tc>
                  <a:txBody>
                    <a:bodyPr/>
                    <a:lstStyle/>
                    <a:p>
                      <a:pPr algn="ctr"/>
                      <a:endParaRPr lang="en-US" sz="1400" b="1" dirty="0">
                        <a:solidFill>
                          <a:schemeClr val="bg1">
                            <a:lumMod val="95000"/>
                          </a:schemeClr>
                        </a:solidFill>
                      </a:endParaRPr>
                    </a:p>
                  </a:txBody>
                  <a:tcPr marL="127074" marR="127074" marT="63537" marB="63537" anchor="ctr">
                    <a:lnL w="28575" cap="flat" cmpd="sng" algn="ctr">
                      <a:solidFill>
                        <a:schemeClr val="accent3">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3">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spcAft>
                          <a:spcPts val="0"/>
                        </a:spcAft>
                        <a:buFont typeface="Arial" panose="020B0604020202020204" pitchFamily="34" charset="0"/>
                        <a:buChar char="•"/>
                        <a:tabLst>
                          <a:tab pos="457200" algn="l"/>
                        </a:tabLst>
                      </a:pP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Conservation</a:t>
                      </a:r>
                      <a:r>
                        <a:rPr lang="en-CA" sz="1400" b="1" baseline="0" dirty="0" smtClean="0">
                          <a:effectLst/>
                          <a:latin typeface="Open Sans Light" panose="020B0306030504020204" pitchFamily="34" charset="0"/>
                          <a:ea typeface="Open Sans Light" panose="020B0306030504020204" pitchFamily="34" charset="0"/>
                          <a:cs typeface="Open Sans Light" panose="020B0306030504020204" pitchFamily="34" charset="0"/>
                        </a:rPr>
                        <a:t> </a:t>
                      </a: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impact measurement/ conservation investing </a:t>
                      </a:r>
                      <a:endParaRPr lang="en-US" sz="1400" b="1" dirty="0" smtClean="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lvl="0" indent="-171450">
                        <a:spcAft>
                          <a:spcPts val="0"/>
                        </a:spcAft>
                        <a:buFont typeface="Arial" panose="020B0604020202020204" pitchFamily="34" charset="0"/>
                        <a:buChar char="•"/>
                        <a:tabLst>
                          <a:tab pos="457200" algn="l"/>
                        </a:tabLst>
                      </a:pP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Natural capital program </a:t>
                      </a:r>
                      <a:r>
                        <a:rPr lang="en-CA" sz="1400" b="1" dirty="0" smtClean="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design and </a:t>
                      </a: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performance evaluation</a:t>
                      </a:r>
                    </a:p>
                    <a:p>
                      <a:pPr marL="171450" lvl="0" indent="-171450">
                        <a:spcAft>
                          <a:spcPts val="0"/>
                        </a:spcAft>
                        <a:buFont typeface="Arial" panose="020B0604020202020204" pitchFamily="34" charset="0"/>
                        <a:buChar char="•"/>
                        <a:tabLst>
                          <a:tab pos="457200" algn="l"/>
                        </a:tabLst>
                      </a:pP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Establishing</a:t>
                      </a:r>
                      <a:r>
                        <a:rPr lang="en-CA" sz="1400" b="1" baseline="0" dirty="0" smtClean="0">
                          <a:effectLst/>
                          <a:latin typeface="Open Sans Light" panose="020B0306030504020204" pitchFamily="34" charset="0"/>
                          <a:ea typeface="Open Sans Light" panose="020B0306030504020204" pitchFamily="34" charset="0"/>
                          <a:cs typeface="Open Sans Light" panose="020B0306030504020204" pitchFamily="34" charset="0"/>
                        </a:rPr>
                        <a:t> science-based targets for environmental performance</a:t>
                      </a:r>
                      <a:endPar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127074" marR="127074" marT="63537" marB="63537" anchor="ctr">
                    <a:lnL w="12700" cap="flat" cmpd="sng" algn="ctr">
                      <a:noFill/>
                      <a:prstDash val="solid"/>
                      <a:round/>
                      <a:headEnd type="none" w="med" len="med"/>
                      <a:tailEnd type="none" w="med" len="med"/>
                    </a:lnL>
                    <a:lnR w="28575" cap="flat" cmpd="sng" algn="ctr">
                      <a:solidFill>
                        <a:schemeClr val="accent3">
                          <a:lumMod val="40000"/>
                          <a:lumOff val="60000"/>
                        </a:schemeClr>
                      </a:solidFill>
                      <a:prstDash val="solid"/>
                      <a:round/>
                      <a:headEnd type="none" w="med" len="med"/>
                      <a:tailEnd type="none" w="med" len="med"/>
                    </a:lnR>
                    <a:lnT w="28575" cap="flat" cmpd="sng" algn="ctr">
                      <a:solidFill>
                        <a:schemeClr val="accent3">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53633">
                <a:tc>
                  <a:txBody>
                    <a:bodyPr/>
                    <a:lstStyle/>
                    <a:p>
                      <a:pPr algn="ctr"/>
                      <a:endParaRPr lang="en-US" sz="1400" b="1" dirty="0">
                        <a:solidFill>
                          <a:schemeClr val="bg1">
                            <a:lumMod val="95000"/>
                          </a:schemeClr>
                        </a:solidFill>
                      </a:endParaRPr>
                    </a:p>
                  </a:txBody>
                  <a:tcPr marL="127074" marR="127074" marT="63537" marB="63537" anchor="ctr">
                    <a:lnL w="28575" cap="flat" cmpd="sng" algn="ctr">
                      <a:solidFill>
                        <a:schemeClr val="accent3">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Natural Capital Protocol assessments</a:t>
                      </a:r>
                    </a:p>
                    <a:p>
                      <a:pPr marL="171450" marR="0" lvl="0" indent="-171450" algn="l" defTabSz="1018824"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Assurance</a:t>
                      </a:r>
                      <a:r>
                        <a:rPr lang="en-CA" sz="1400" b="1" baseline="0" dirty="0" smtClean="0">
                          <a:effectLst/>
                          <a:latin typeface="Open Sans Light" panose="020B0306030504020204" pitchFamily="34" charset="0"/>
                          <a:ea typeface="Open Sans Light" panose="020B0306030504020204" pitchFamily="34" charset="0"/>
                          <a:cs typeface="Open Sans Light" panose="020B0306030504020204" pitchFamily="34" charset="0"/>
                        </a:rPr>
                        <a:t> of natural capital indicators</a:t>
                      </a:r>
                      <a:endParaRPr lang="en-US" sz="1400" b="1" dirty="0" smtClean="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lvl="0" indent="-171450">
                        <a:spcAft>
                          <a:spcPts val="0"/>
                        </a:spcAft>
                        <a:buFont typeface="Arial" panose="020B0604020202020204" pitchFamily="34" charset="0"/>
                        <a:buChar char="•"/>
                        <a:tabLst>
                          <a:tab pos="457200" algn="l"/>
                        </a:tabLst>
                      </a:pP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Supply chain risk assessments </a:t>
                      </a:r>
                    </a:p>
                  </a:txBody>
                  <a:tcPr marL="127074" marR="127074" marT="63537" marB="63537" anchor="ctr">
                    <a:lnL w="12700" cap="flat" cmpd="sng" algn="ctr">
                      <a:noFill/>
                      <a:prstDash val="solid"/>
                      <a:round/>
                      <a:headEnd type="none" w="med" len="med"/>
                      <a:tailEnd type="none" w="med" len="med"/>
                    </a:lnL>
                    <a:lnR w="28575" cap="flat" cmpd="sng" algn="ctr">
                      <a:solidFill>
                        <a:schemeClr val="accent3">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65675">
                <a:tc>
                  <a:txBody>
                    <a:bodyPr/>
                    <a:lstStyle/>
                    <a:p>
                      <a:pPr algn="ctr"/>
                      <a:endParaRPr lang="en-US" sz="1400" b="1" dirty="0">
                        <a:solidFill>
                          <a:schemeClr val="bg1">
                            <a:lumMod val="95000"/>
                          </a:schemeClr>
                        </a:solidFill>
                      </a:endParaRPr>
                    </a:p>
                  </a:txBody>
                  <a:tcPr marL="127074" marR="127074" marT="63537" marB="63537" anchor="ctr">
                    <a:lnL w="28575" cap="flat" cmpd="sng" algn="ctr">
                      <a:solidFill>
                        <a:schemeClr val="accent3">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spcAft>
                          <a:spcPts val="0"/>
                        </a:spcAft>
                        <a:buFont typeface="Arial" panose="020B0604020202020204" pitchFamily="34" charset="0"/>
                        <a:buChar char="•"/>
                        <a:tabLst>
                          <a:tab pos="457200" algn="l"/>
                        </a:tabLst>
                      </a:pPr>
                      <a:r>
                        <a:rPr lang="en-US"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Multi-stakeholder</a:t>
                      </a:r>
                      <a:r>
                        <a:rPr lang="en-US" sz="1400" b="1" baseline="0" dirty="0" smtClean="0">
                          <a:effectLst/>
                          <a:latin typeface="Open Sans Light" panose="020B0306030504020204" pitchFamily="34" charset="0"/>
                          <a:ea typeface="Open Sans Light" panose="020B0306030504020204" pitchFamily="34" charset="0"/>
                          <a:cs typeface="Open Sans Light" panose="020B0306030504020204" pitchFamily="34" charset="0"/>
                        </a:rPr>
                        <a:t> conservation management projects</a:t>
                      </a:r>
                    </a:p>
                    <a:p>
                      <a:pPr marL="171450" lvl="0" indent="-171450">
                        <a:spcAft>
                          <a:spcPts val="0"/>
                        </a:spcAft>
                        <a:buFont typeface="Arial" panose="020B0604020202020204" pitchFamily="34" charset="0"/>
                        <a:buChar char="•"/>
                        <a:tabLst>
                          <a:tab pos="457200" algn="l"/>
                        </a:tabLst>
                      </a:pPr>
                      <a:r>
                        <a:rPr lang="en-US" sz="1400" b="1" baseline="0" dirty="0" smtClean="0">
                          <a:effectLst/>
                          <a:latin typeface="Open Sans Light" panose="020B0306030504020204" pitchFamily="34" charset="0"/>
                          <a:ea typeface="Open Sans Light" panose="020B0306030504020204" pitchFamily="34" charset="0"/>
                          <a:cs typeface="Open Sans Light" panose="020B0306030504020204" pitchFamily="34" charset="0"/>
                        </a:rPr>
                        <a:t>Contribute to the Natural Capital Lab with The Natural Step Canada and other Founding Partners</a:t>
                      </a:r>
                      <a:endParaRPr lang="en-US" sz="1400" b="1" dirty="0" smtClean="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127074" marR="127074" marT="63537" marB="63537" anchor="ctr">
                    <a:lnL w="12700" cap="flat" cmpd="sng" algn="ctr">
                      <a:noFill/>
                      <a:prstDash val="solid"/>
                      <a:round/>
                      <a:headEnd type="none" w="med" len="med"/>
                      <a:tailEnd type="none" w="med" len="med"/>
                    </a:lnL>
                    <a:lnR w="28575" cap="flat" cmpd="sng" algn="ctr">
                      <a:solidFill>
                        <a:schemeClr val="accent3">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77823">
                <a:tc>
                  <a:txBody>
                    <a:bodyPr/>
                    <a:lstStyle/>
                    <a:p>
                      <a:pPr algn="ctr"/>
                      <a:endParaRPr lang="en-US" sz="1400" b="1" dirty="0">
                        <a:solidFill>
                          <a:schemeClr val="bg1">
                            <a:lumMod val="95000"/>
                          </a:schemeClr>
                        </a:solidFill>
                      </a:endParaRPr>
                    </a:p>
                  </a:txBody>
                  <a:tcPr marL="127074" marR="127074" marT="63537" marB="63537" anchor="ctr">
                    <a:lnL w="28575" cap="flat" cmpd="sng" algn="ctr">
                      <a:solidFill>
                        <a:schemeClr val="accent3">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lvl="0" indent="-171450">
                        <a:spcAft>
                          <a:spcPts val="0"/>
                        </a:spcAft>
                        <a:buFont typeface="Arial" panose="020B0604020202020204" pitchFamily="34" charset="0"/>
                        <a:buChar char="•"/>
                        <a:tabLst>
                          <a:tab pos="457200" algn="l"/>
                        </a:tabLst>
                      </a:pP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Sustainability/</a:t>
                      </a:r>
                      <a:r>
                        <a:rPr lang="en-CA" sz="1400" b="1" baseline="0" dirty="0" smtClean="0">
                          <a:effectLst/>
                          <a:latin typeface="Open Sans Light" panose="020B0306030504020204" pitchFamily="34" charset="0"/>
                          <a:ea typeface="Open Sans Light" panose="020B0306030504020204" pitchFamily="34" charset="0"/>
                          <a:cs typeface="Open Sans Light" panose="020B0306030504020204" pitchFamily="34" charset="0"/>
                        </a:rPr>
                        <a:t> CSR report development</a:t>
                      </a:r>
                      <a:endPar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lvl="0" indent="-171450">
                        <a:spcAft>
                          <a:spcPts val="0"/>
                        </a:spcAft>
                        <a:buFont typeface="Arial" panose="020B0604020202020204" pitchFamily="34" charset="0"/>
                        <a:buChar char="•"/>
                        <a:tabLst>
                          <a:tab pos="457200" algn="l"/>
                        </a:tabLst>
                      </a:pP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Development of natural</a:t>
                      </a:r>
                      <a:r>
                        <a:rPr lang="en-CA" sz="1400" b="1" baseline="0" dirty="0" smtClean="0">
                          <a:effectLst/>
                          <a:latin typeface="Open Sans Light" panose="020B0306030504020204" pitchFamily="34" charset="0"/>
                          <a:ea typeface="Open Sans Light" panose="020B0306030504020204" pitchFamily="34" charset="0"/>
                          <a:cs typeface="Open Sans Light" panose="020B0306030504020204" pitchFamily="34" charset="0"/>
                        </a:rPr>
                        <a:t> capital </a:t>
                      </a: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profit &amp; loss statements*  </a:t>
                      </a:r>
                      <a:endParaRPr lang="en-US" sz="1400" b="1" dirty="0" smtClean="0">
                        <a:effectLst/>
                        <a:latin typeface="Open Sans Light" panose="020B0306030504020204" pitchFamily="34" charset="0"/>
                        <a:ea typeface="Open Sans Light" panose="020B0306030504020204" pitchFamily="34" charset="0"/>
                        <a:cs typeface="Open Sans Light" panose="020B0306030504020204" pitchFamily="34" charset="0"/>
                      </a:endParaRPr>
                    </a:p>
                    <a:p>
                      <a:pPr marL="171450" lvl="0" indent="-171450">
                        <a:spcAft>
                          <a:spcPts val="0"/>
                        </a:spcAft>
                        <a:buFont typeface="Arial" panose="020B0604020202020204" pitchFamily="34" charset="0"/>
                        <a:buChar char="•"/>
                        <a:tabLst>
                          <a:tab pos="457200" algn="l"/>
                        </a:tabLst>
                      </a:pPr>
                      <a:r>
                        <a:rPr lang="en-CA" sz="1400" b="1" dirty="0" smtClean="0">
                          <a:effectLst/>
                          <a:latin typeface="Open Sans Light" panose="020B0306030504020204" pitchFamily="34" charset="0"/>
                          <a:ea typeface="Open Sans Light" panose="020B0306030504020204" pitchFamily="34" charset="0"/>
                          <a:cs typeface="Open Sans Light" panose="020B0306030504020204" pitchFamily="34" charset="0"/>
                        </a:rPr>
                        <a:t>Integrated reporting assessment and development</a:t>
                      </a:r>
                      <a:endParaRPr lang="en-US" sz="1400" b="1" dirty="0" smtClean="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127074" marR="127074" marT="63537" marB="63537" anchor="ctr">
                    <a:lnL w="12700" cap="flat" cmpd="sng" algn="ctr">
                      <a:noFill/>
                      <a:prstDash val="solid"/>
                      <a:round/>
                      <a:headEnd type="none" w="med" len="med"/>
                      <a:tailEnd type="none" w="med" len="med"/>
                    </a:lnL>
                    <a:lnR w="28575" cap="flat" cmpd="sng" algn="ctr">
                      <a:solidFill>
                        <a:schemeClr val="accent3">
                          <a:lumMod val="40000"/>
                          <a:lumOff val="6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itle 1"/>
          <p:cNvSpPr>
            <a:spLocks noGrp="1"/>
          </p:cNvSpPr>
          <p:nvPr>
            <p:ph type="title"/>
          </p:nvPr>
        </p:nvSpPr>
        <p:spPr/>
        <p:txBody>
          <a:bodyPr/>
          <a:lstStyle/>
          <a:p>
            <a:r>
              <a:rPr lang="en-US" sz="3938" b="1" dirty="0">
                <a:latin typeface="Open Sans" panose="020B0806030504020204" pitchFamily="34" charset="0"/>
                <a:ea typeface="Open Sans" panose="020B0806030504020204" pitchFamily="34" charset="0"/>
                <a:cs typeface="Open Sans" panose="020B0806030504020204" pitchFamily="34" charset="0"/>
              </a:rPr>
              <a:t>Deloitte’s involvement in </a:t>
            </a:r>
            <a:r>
              <a:rPr lang="en-US" sz="3938" b="1" dirty="0" smtClean="0">
                <a:latin typeface="Open Sans" panose="020B0806030504020204" pitchFamily="34" charset="0"/>
                <a:ea typeface="Open Sans" panose="020B0806030504020204" pitchFamily="34" charset="0"/>
                <a:cs typeface="Open Sans" panose="020B0806030504020204" pitchFamily="34" charset="0"/>
              </a:rPr>
              <a:t>natural capital accounting and management</a:t>
            </a:r>
            <a:endParaRPr lang="en-US" sz="3938" b="1" dirty="0">
              <a:latin typeface="Open Sans" panose="020B0806030504020204" pitchFamily="34" charset="0"/>
              <a:ea typeface="Open Sans" panose="020B0806030504020204" pitchFamily="34" charset="0"/>
              <a:cs typeface="Open Sans" panose="020B0806030504020204" pitchFamily="34" charset="0"/>
            </a:endParaRPr>
          </a:p>
        </p:txBody>
      </p:sp>
      <p:sp>
        <p:nvSpPr>
          <p:cNvPr id="2" name="TextBox 1"/>
          <p:cNvSpPr txBox="1"/>
          <p:nvPr/>
        </p:nvSpPr>
        <p:spPr>
          <a:xfrm>
            <a:off x="733937" y="1908274"/>
            <a:ext cx="13476108" cy="867930"/>
          </a:xfrm>
          <a:prstGeom prst="rect">
            <a:avLst/>
          </a:prstGeom>
          <a:noFill/>
        </p:spPr>
        <p:txBody>
          <a:bodyPr wrap="square" rtlCol="0">
            <a:spAutoFit/>
          </a:bodyPr>
          <a:lstStyle/>
          <a:p>
            <a:r>
              <a:rPr lang="en-US" sz="2520" b="1" dirty="0">
                <a:solidFill>
                  <a:srgbClr val="92D050"/>
                </a:solidFill>
                <a:ea typeface="Open Sans" panose="020B0806030504020204" pitchFamily="34" charset="0"/>
                <a:cs typeface="Open Sans" panose="020B0806030504020204" pitchFamily="34" charset="0"/>
              </a:rPr>
              <a:t>We </a:t>
            </a:r>
            <a:r>
              <a:rPr lang="en-US" sz="2520" b="1" dirty="0" smtClean="0">
                <a:solidFill>
                  <a:srgbClr val="92D050"/>
                </a:solidFill>
                <a:ea typeface="Open Sans" panose="020B0806030504020204" pitchFamily="34" charset="0"/>
                <a:cs typeface="Open Sans" panose="020B0806030504020204" pitchFamily="34" charset="0"/>
              </a:rPr>
              <a:t>support </a:t>
            </a:r>
            <a:r>
              <a:rPr lang="en-US" sz="2520" b="1" dirty="0">
                <a:solidFill>
                  <a:srgbClr val="92D050"/>
                </a:solidFill>
                <a:ea typeface="Open Sans" panose="020B0806030504020204" pitchFamily="34" charset="0"/>
                <a:cs typeface="Open Sans" panose="020B0806030504020204" pitchFamily="34" charset="0"/>
              </a:rPr>
              <a:t>the lab with strategic insights, collaborative spirit, and technical </a:t>
            </a:r>
            <a:r>
              <a:rPr lang="en-US" sz="2520" b="1" dirty="0" smtClean="0">
                <a:solidFill>
                  <a:srgbClr val="92D050"/>
                </a:solidFill>
                <a:ea typeface="Open Sans" panose="020B0806030504020204" pitchFamily="34" charset="0"/>
                <a:cs typeface="Open Sans" panose="020B0806030504020204" pitchFamily="34" charset="0"/>
              </a:rPr>
              <a:t>expertise for lab design and work stream pilots and prototypes. </a:t>
            </a:r>
            <a:endParaRPr lang="en-US" sz="2520" b="1" dirty="0">
              <a:solidFill>
                <a:srgbClr val="92D050"/>
              </a:solidFill>
              <a:ea typeface="Open Sans" panose="020B0806030504020204" pitchFamily="34" charset="0"/>
              <a:cs typeface="Open Sans" panose="020B0806030504020204" pitchFamily="34" charset="0"/>
            </a:endParaRPr>
          </a:p>
        </p:txBody>
      </p:sp>
      <p:sp>
        <p:nvSpPr>
          <p:cNvPr id="119" name="Freeform 36"/>
          <p:cNvSpPr>
            <a:spLocks noChangeAspect="1" noEditPoints="1"/>
          </p:cNvSpPr>
          <p:nvPr/>
        </p:nvSpPr>
        <p:spPr bwMode="auto">
          <a:xfrm>
            <a:off x="1014213" y="3664739"/>
            <a:ext cx="781992" cy="781992"/>
          </a:xfrm>
          <a:custGeom>
            <a:avLst/>
            <a:gdLst>
              <a:gd name="T0" fmla="*/ 324 w 512"/>
              <a:gd name="T1" fmla="*/ 194 h 512"/>
              <a:gd name="T2" fmla="*/ 330 w 512"/>
              <a:gd name="T3" fmla="*/ 167 h 512"/>
              <a:gd name="T4" fmla="*/ 400 w 512"/>
              <a:gd name="T5" fmla="*/ 182 h 512"/>
              <a:gd name="T6" fmla="*/ 386 w 512"/>
              <a:gd name="T7" fmla="*/ 223 h 512"/>
              <a:gd name="T8" fmla="*/ 351 w 512"/>
              <a:gd name="T9" fmla="*/ 247 h 512"/>
              <a:gd name="T10" fmla="*/ 312 w 512"/>
              <a:gd name="T11" fmla="*/ 243 h 512"/>
              <a:gd name="T12" fmla="*/ 278 w 512"/>
              <a:gd name="T13" fmla="*/ 222 h 512"/>
              <a:gd name="T14" fmla="*/ 264 w 512"/>
              <a:gd name="T15" fmla="*/ 183 h 512"/>
              <a:gd name="T16" fmla="*/ 275 w 512"/>
              <a:gd name="T17" fmla="*/ 144 h 512"/>
              <a:gd name="T18" fmla="*/ 308 w 512"/>
              <a:gd name="T19" fmla="*/ 119 h 512"/>
              <a:gd name="T20" fmla="*/ 331 w 512"/>
              <a:gd name="T21" fmla="*/ 128 h 512"/>
              <a:gd name="T22" fmla="*/ 364 w 512"/>
              <a:gd name="T23" fmla="*/ 136 h 512"/>
              <a:gd name="T24" fmla="*/ 384 w 512"/>
              <a:gd name="T25" fmla="*/ 164 h 512"/>
              <a:gd name="T26" fmla="*/ 320 w 512"/>
              <a:gd name="T27" fmla="*/ 147 h 512"/>
              <a:gd name="T28" fmla="*/ 330 w 512"/>
              <a:gd name="T29" fmla="*/ 217 h 512"/>
              <a:gd name="T30" fmla="*/ 512 w 512"/>
              <a:gd name="T31" fmla="*/ 256 h 512"/>
              <a:gd name="T32" fmla="*/ 512 w 512"/>
              <a:gd name="T33" fmla="*/ 256 h 512"/>
              <a:gd name="T34" fmla="*/ 268 w 512"/>
              <a:gd name="T35" fmla="*/ 290 h 512"/>
              <a:gd name="T36" fmla="*/ 236 w 512"/>
              <a:gd name="T37" fmla="*/ 251 h 512"/>
              <a:gd name="T38" fmla="*/ 187 w 512"/>
              <a:gd name="T39" fmla="*/ 238 h 512"/>
              <a:gd name="T40" fmla="*/ 140 w 512"/>
              <a:gd name="T41" fmla="*/ 256 h 512"/>
              <a:gd name="T42" fmla="*/ 113 w 512"/>
              <a:gd name="T43" fmla="*/ 299 h 512"/>
              <a:gd name="T44" fmla="*/ 115 w 512"/>
              <a:gd name="T45" fmla="*/ 350 h 512"/>
              <a:gd name="T46" fmla="*/ 147 w 512"/>
              <a:gd name="T47" fmla="*/ 388 h 512"/>
              <a:gd name="T48" fmla="*/ 196 w 512"/>
              <a:gd name="T49" fmla="*/ 401 h 512"/>
              <a:gd name="T50" fmla="*/ 237 w 512"/>
              <a:gd name="T51" fmla="*/ 383 h 512"/>
              <a:gd name="T52" fmla="*/ 266 w 512"/>
              <a:gd name="T53" fmla="*/ 345 h 512"/>
              <a:gd name="T54" fmla="*/ 410 w 512"/>
              <a:gd name="T55" fmla="*/ 163 h 512"/>
              <a:gd name="T56" fmla="*/ 384 w 512"/>
              <a:gd name="T57" fmla="*/ 119 h 512"/>
              <a:gd name="T58" fmla="*/ 337 w 512"/>
              <a:gd name="T59" fmla="*/ 99 h 512"/>
              <a:gd name="T60" fmla="*/ 288 w 512"/>
              <a:gd name="T61" fmla="*/ 111 h 512"/>
              <a:gd name="T62" fmla="*/ 255 w 512"/>
              <a:gd name="T63" fmla="*/ 149 h 512"/>
              <a:gd name="T64" fmla="*/ 251 w 512"/>
              <a:gd name="T65" fmla="*/ 199 h 512"/>
              <a:gd name="T66" fmla="*/ 277 w 512"/>
              <a:gd name="T67" fmla="*/ 243 h 512"/>
              <a:gd name="T68" fmla="*/ 323 w 512"/>
              <a:gd name="T69" fmla="*/ 263 h 512"/>
              <a:gd name="T70" fmla="*/ 358 w 512"/>
              <a:gd name="T71" fmla="*/ 270 h 512"/>
              <a:gd name="T72" fmla="*/ 405 w 512"/>
              <a:gd name="T73" fmla="*/ 237 h 512"/>
              <a:gd name="T74" fmla="*/ 423 w 512"/>
              <a:gd name="T75" fmla="*/ 182 h 512"/>
              <a:gd name="T76" fmla="*/ 179 w 512"/>
              <a:gd name="T77" fmla="*/ 313 h 512"/>
              <a:gd name="T78" fmla="*/ 204 w 512"/>
              <a:gd name="T79" fmla="*/ 326 h 512"/>
              <a:gd name="T80" fmla="*/ 262 w 512"/>
              <a:gd name="T81" fmla="*/ 321 h 512"/>
              <a:gd name="T82" fmla="*/ 248 w 512"/>
              <a:gd name="T83" fmla="*/ 361 h 512"/>
              <a:gd name="T84" fmla="*/ 212 w 512"/>
              <a:gd name="T85" fmla="*/ 386 h 512"/>
              <a:gd name="T86" fmla="*/ 173 w 512"/>
              <a:gd name="T87" fmla="*/ 382 h 512"/>
              <a:gd name="T88" fmla="*/ 139 w 512"/>
              <a:gd name="T89" fmla="*/ 360 h 512"/>
              <a:gd name="T90" fmla="*/ 125 w 512"/>
              <a:gd name="T91" fmla="*/ 321 h 512"/>
              <a:gd name="T92" fmla="*/ 137 w 512"/>
              <a:gd name="T93" fmla="*/ 282 h 512"/>
              <a:gd name="T94" fmla="*/ 169 w 512"/>
              <a:gd name="T95" fmla="*/ 258 h 512"/>
              <a:gd name="T96" fmla="*/ 193 w 512"/>
              <a:gd name="T97" fmla="*/ 266 h 512"/>
              <a:gd name="T98" fmla="*/ 226 w 512"/>
              <a:gd name="T99" fmla="*/ 274 h 512"/>
              <a:gd name="T100" fmla="*/ 246 w 512"/>
              <a:gd name="T101" fmla="*/ 303 h 512"/>
              <a:gd name="T102" fmla="*/ 181 w 512"/>
              <a:gd name="T103" fmla="*/ 286 h 512"/>
              <a:gd name="T104" fmla="*/ 192 w 512"/>
              <a:gd name="T105" fmla="*/ 3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344" y="177"/>
                </a:moveTo>
                <a:cubicBezTo>
                  <a:pt x="345" y="180"/>
                  <a:pt x="345" y="184"/>
                  <a:pt x="343" y="188"/>
                </a:cubicBezTo>
                <a:cubicBezTo>
                  <a:pt x="341" y="191"/>
                  <a:pt x="338" y="193"/>
                  <a:pt x="335" y="195"/>
                </a:cubicBezTo>
                <a:cubicBezTo>
                  <a:pt x="331" y="196"/>
                  <a:pt x="327" y="195"/>
                  <a:pt x="324" y="194"/>
                </a:cubicBezTo>
                <a:cubicBezTo>
                  <a:pt x="320" y="192"/>
                  <a:pt x="318" y="189"/>
                  <a:pt x="317" y="185"/>
                </a:cubicBezTo>
                <a:cubicBezTo>
                  <a:pt x="316" y="182"/>
                  <a:pt x="316" y="178"/>
                  <a:pt x="318" y="174"/>
                </a:cubicBezTo>
                <a:cubicBezTo>
                  <a:pt x="320" y="171"/>
                  <a:pt x="322" y="169"/>
                  <a:pt x="326" y="167"/>
                </a:cubicBezTo>
                <a:cubicBezTo>
                  <a:pt x="328" y="167"/>
                  <a:pt x="329" y="167"/>
                  <a:pt x="330" y="167"/>
                </a:cubicBezTo>
                <a:cubicBezTo>
                  <a:pt x="333" y="167"/>
                  <a:pt x="335" y="167"/>
                  <a:pt x="337" y="168"/>
                </a:cubicBezTo>
                <a:cubicBezTo>
                  <a:pt x="340" y="170"/>
                  <a:pt x="343" y="173"/>
                  <a:pt x="344" y="177"/>
                </a:cubicBezTo>
                <a:close/>
                <a:moveTo>
                  <a:pt x="397" y="179"/>
                </a:moveTo>
                <a:cubicBezTo>
                  <a:pt x="398" y="180"/>
                  <a:pt x="399" y="181"/>
                  <a:pt x="400" y="182"/>
                </a:cubicBezTo>
                <a:cubicBezTo>
                  <a:pt x="399" y="183"/>
                  <a:pt x="398" y="184"/>
                  <a:pt x="397" y="185"/>
                </a:cubicBezTo>
                <a:cubicBezTo>
                  <a:pt x="392" y="189"/>
                  <a:pt x="386" y="193"/>
                  <a:pt x="384" y="199"/>
                </a:cubicBezTo>
                <a:cubicBezTo>
                  <a:pt x="382" y="206"/>
                  <a:pt x="384" y="212"/>
                  <a:pt x="385" y="218"/>
                </a:cubicBezTo>
                <a:cubicBezTo>
                  <a:pt x="386" y="220"/>
                  <a:pt x="386" y="221"/>
                  <a:pt x="386" y="223"/>
                </a:cubicBezTo>
                <a:cubicBezTo>
                  <a:pt x="385" y="223"/>
                  <a:pt x="383" y="223"/>
                  <a:pt x="382" y="223"/>
                </a:cubicBezTo>
                <a:cubicBezTo>
                  <a:pt x="376" y="223"/>
                  <a:pt x="369" y="223"/>
                  <a:pt x="363" y="227"/>
                </a:cubicBezTo>
                <a:cubicBezTo>
                  <a:pt x="357" y="231"/>
                  <a:pt x="355" y="237"/>
                  <a:pt x="353" y="243"/>
                </a:cubicBezTo>
                <a:cubicBezTo>
                  <a:pt x="352" y="244"/>
                  <a:pt x="352" y="246"/>
                  <a:pt x="351" y="247"/>
                </a:cubicBezTo>
                <a:cubicBezTo>
                  <a:pt x="350" y="246"/>
                  <a:pt x="348" y="244"/>
                  <a:pt x="347" y="244"/>
                </a:cubicBezTo>
                <a:cubicBezTo>
                  <a:pt x="342" y="240"/>
                  <a:pt x="336" y="234"/>
                  <a:pt x="330" y="234"/>
                </a:cubicBezTo>
                <a:cubicBezTo>
                  <a:pt x="329" y="234"/>
                  <a:pt x="329" y="234"/>
                  <a:pt x="329" y="234"/>
                </a:cubicBezTo>
                <a:cubicBezTo>
                  <a:pt x="322" y="234"/>
                  <a:pt x="317" y="240"/>
                  <a:pt x="312" y="243"/>
                </a:cubicBezTo>
                <a:cubicBezTo>
                  <a:pt x="311" y="244"/>
                  <a:pt x="309" y="246"/>
                  <a:pt x="308" y="247"/>
                </a:cubicBezTo>
                <a:cubicBezTo>
                  <a:pt x="307" y="246"/>
                  <a:pt x="307" y="244"/>
                  <a:pt x="306" y="243"/>
                </a:cubicBezTo>
                <a:cubicBezTo>
                  <a:pt x="304" y="237"/>
                  <a:pt x="302" y="230"/>
                  <a:pt x="296" y="226"/>
                </a:cubicBezTo>
                <a:cubicBezTo>
                  <a:pt x="291" y="222"/>
                  <a:pt x="284" y="222"/>
                  <a:pt x="278" y="222"/>
                </a:cubicBezTo>
                <a:cubicBezTo>
                  <a:pt x="277" y="222"/>
                  <a:pt x="275" y="222"/>
                  <a:pt x="273" y="221"/>
                </a:cubicBezTo>
                <a:cubicBezTo>
                  <a:pt x="274" y="220"/>
                  <a:pt x="274" y="218"/>
                  <a:pt x="274" y="217"/>
                </a:cubicBezTo>
                <a:cubicBezTo>
                  <a:pt x="276" y="211"/>
                  <a:pt x="278" y="204"/>
                  <a:pt x="276" y="198"/>
                </a:cubicBezTo>
                <a:cubicBezTo>
                  <a:pt x="274" y="191"/>
                  <a:pt x="269" y="187"/>
                  <a:pt x="264" y="183"/>
                </a:cubicBezTo>
                <a:cubicBezTo>
                  <a:pt x="263" y="182"/>
                  <a:pt x="261" y="181"/>
                  <a:pt x="260" y="180"/>
                </a:cubicBezTo>
                <a:cubicBezTo>
                  <a:pt x="262" y="179"/>
                  <a:pt x="263" y="178"/>
                  <a:pt x="264" y="177"/>
                </a:cubicBezTo>
                <a:cubicBezTo>
                  <a:pt x="269" y="173"/>
                  <a:pt x="275" y="169"/>
                  <a:pt x="277" y="163"/>
                </a:cubicBezTo>
                <a:cubicBezTo>
                  <a:pt x="279" y="156"/>
                  <a:pt x="277" y="150"/>
                  <a:pt x="275" y="144"/>
                </a:cubicBezTo>
                <a:cubicBezTo>
                  <a:pt x="275" y="142"/>
                  <a:pt x="275" y="141"/>
                  <a:pt x="274" y="139"/>
                </a:cubicBezTo>
                <a:cubicBezTo>
                  <a:pt x="276" y="139"/>
                  <a:pt x="278" y="139"/>
                  <a:pt x="279" y="139"/>
                </a:cubicBezTo>
                <a:cubicBezTo>
                  <a:pt x="285" y="139"/>
                  <a:pt x="292" y="139"/>
                  <a:pt x="298" y="135"/>
                </a:cubicBezTo>
                <a:cubicBezTo>
                  <a:pt x="303" y="131"/>
                  <a:pt x="306" y="125"/>
                  <a:pt x="308" y="119"/>
                </a:cubicBezTo>
                <a:cubicBezTo>
                  <a:pt x="308" y="118"/>
                  <a:pt x="309" y="116"/>
                  <a:pt x="310" y="115"/>
                </a:cubicBezTo>
                <a:cubicBezTo>
                  <a:pt x="311" y="116"/>
                  <a:pt x="313" y="118"/>
                  <a:pt x="314" y="118"/>
                </a:cubicBezTo>
                <a:cubicBezTo>
                  <a:pt x="319" y="122"/>
                  <a:pt x="324" y="128"/>
                  <a:pt x="331" y="128"/>
                </a:cubicBezTo>
                <a:cubicBezTo>
                  <a:pt x="331" y="128"/>
                  <a:pt x="331" y="128"/>
                  <a:pt x="331" y="128"/>
                </a:cubicBezTo>
                <a:cubicBezTo>
                  <a:pt x="338" y="128"/>
                  <a:pt x="344" y="122"/>
                  <a:pt x="349" y="119"/>
                </a:cubicBezTo>
                <a:cubicBezTo>
                  <a:pt x="350" y="118"/>
                  <a:pt x="352" y="116"/>
                  <a:pt x="353" y="115"/>
                </a:cubicBezTo>
                <a:cubicBezTo>
                  <a:pt x="353" y="116"/>
                  <a:pt x="354" y="118"/>
                  <a:pt x="354" y="119"/>
                </a:cubicBezTo>
                <a:cubicBezTo>
                  <a:pt x="356" y="125"/>
                  <a:pt x="359" y="132"/>
                  <a:pt x="364" y="136"/>
                </a:cubicBezTo>
                <a:cubicBezTo>
                  <a:pt x="370" y="140"/>
                  <a:pt x="377" y="140"/>
                  <a:pt x="383" y="140"/>
                </a:cubicBezTo>
                <a:cubicBezTo>
                  <a:pt x="384" y="140"/>
                  <a:pt x="386" y="140"/>
                  <a:pt x="387" y="141"/>
                </a:cubicBezTo>
                <a:cubicBezTo>
                  <a:pt x="387" y="142"/>
                  <a:pt x="387" y="144"/>
                  <a:pt x="386" y="145"/>
                </a:cubicBezTo>
                <a:cubicBezTo>
                  <a:pt x="384" y="151"/>
                  <a:pt x="382" y="158"/>
                  <a:pt x="384" y="164"/>
                </a:cubicBezTo>
                <a:cubicBezTo>
                  <a:pt x="386" y="171"/>
                  <a:pt x="392" y="175"/>
                  <a:pt x="397" y="179"/>
                </a:cubicBezTo>
                <a:close/>
                <a:moveTo>
                  <a:pt x="364" y="170"/>
                </a:moveTo>
                <a:cubicBezTo>
                  <a:pt x="361" y="161"/>
                  <a:pt x="355" y="154"/>
                  <a:pt x="347" y="150"/>
                </a:cubicBezTo>
                <a:cubicBezTo>
                  <a:pt x="338" y="145"/>
                  <a:pt x="329" y="144"/>
                  <a:pt x="320" y="147"/>
                </a:cubicBezTo>
                <a:cubicBezTo>
                  <a:pt x="311" y="150"/>
                  <a:pt x="303" y="156"/>
                  <a:pt x="299" y="164"/>
                </a:cubicBezTo>
                <a:cubicBezTo>
                  <a:pt x="294" y="173"/>
                  <a:pt x="294" y="182"/>
                  <a:pt x="296" y="192"/>
                </a:cubicBezTo>
                <a:cubicBezTo>
                  <a:pt x="299" y="201"/>
                  <a:pt x="305" y="208"/>
                  <a:pt x="314" y="212"/>
                </a:cubicBezTo>
                <a:cubicBezTo>
                  <a:pt x="319" y="215"/>
                  <a:pt x="325" y="217"/>
                  <a:pt x="330" y="217"/>
                </a:cubicBezTo>
                <a:cubicBezTo>
                  <a:pt x="334" y="217"/>
                  <a:pt x="337" y="216"/>
                  <a:pt x="341" y="215"/>
                </a:cubicBezTo>
                <a:cubicBezTo>
                  <a:pt x="350" y="212"/>
                  <a:pt x="357" y="206"/>
                  <a:pt x="362" y="198"/>
                </a:cubicBezTo>
                <a:cubicBezTo>
                  <a:pt x="366" y="189"/>
                  <a:pt x="367" y="180"/>
                  <a:pt x="364"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321"/>
                </a:moveTo>
                <a:cubicBezTo>
                  <a:pt x="285" y="312"/>
                  <a:pt x="277" y="306"/>
                  <a:pt x="271" y="301"/>
                </a:cubicBezTo>
                <a:cubicBezTo>
                  <a:pt x="270" y="300"/>
                  <a:pt x="267" y="298"/>
                  <a:pt x="266" y="297"/>
                </a:cubicBezTo>
                <a:cubicBezTo>
                  <a:pt x="266" y="295"/>
                  <a:pt x="267" y="292"/>
                  <a:pt x="268" y="290"/>
                </a:cubicBezTo>
                <a:cubicBezTo>
                  <a:pt x="270" y="283"/>
                  <a:pt x="273" y="274"/>
                  <a:pt x="267" y="266"/>
                </a:cubicBezTo>
                <a:cubicBezTo>
                  <a:pt x="262" y="258"/>
                  <a:pt x="252" y="258"/>
                  <a:pt x="245" y="258"/>
                </a:cubicBezTo>
                <a:cubicBezTo>
                  <a:pt x="243" y="258"/>
                  <a:pt x="240" y="257"/>
                  <a:pt x="238" y="257"/>
                </a:cubicBezTo>
                <a:cubicBezTo>
                  <a:pt x="238" y="256"/>
                  <a:pt x="237" y="253"/>
                  <a:pt x="236" y="251"/>
                </a:cubicBezTo>
                <a:cubicBezTo>
                  <a:pt x="234" y="244"/>
                  <a:pt x="231" y="235"/>
                  <a:pt x="222" y="232"/>
                </a:cubicBezTo>
                <a:cubicBezTo>
                  <a:pt x="213" y="229"/>
                  <a:pt x="204" y="234"/>
                  <a:pt x="199" y="238"/>
                </a:cubicBezTo>
                <a:cubicBezTo>
                  <a:pt x="197" y="239"/>
                  <a:pt x="194" y="241"/>
                  <a:pt x="193" y="242"/>
                </a:cubicBezTo>
                <a:cubicBezTo>
                  <a:pt x="191" y="241"/>
                  <a:pt x="189" y="239"/>
                  <a:pt x="187" y="238"/>
                </a:cubicBezTo>
                <a:cubicBezTo>
                  <a:pt x="182" y="234"/>
                  <a:pt x="173" y="228"/>
                  <a:pt x="164" y="231"/>
                </a:cubicBezTo>
                <a:cubicBezTo>
                  <a:pt x="155" y="234"/>
                  <a:pt x="152" y="243"/>
                  <a:pt x="149" y="250"/>
                </a:cubicBezTo>
                <a:cubicBezTo>
                  <a:pt x="148" y="252"/>
                  <a:pt x="147" y="255"/>
                  <a:pt x="147" y="256"/>
                </a:cubicBezTo>
                <a:cubicBezTo>
                  <a:pt x="145" y="256"/>
                  <a:pt x="142" y="256"/>
                  <a:pt x="140" y="256"/>
                </a:cubicBezTo>
                <a:cubicBezTo>
                  <a:pt x="133" y="256"/>
                  <a:pt x="123" y="257"/>
                  <a:pt x="117" y="264"/>
                </a:cubicBezTo>
                <a:cubicBezTo>
                  <a:pt x="112" y="272"/>
                  <a:pt x="114" y="281"/>
                  <a:pt x="116" y="288"/>
                </a:cubicBezTo>
                <a:cubicBezTo>
                  <a:pt x="117" y="290"/>
                  <a:pt x="118" y="293"/>
                  <a:pt x="118" y="295"/>
                </a:cubicBezTo>
                <a:cubicBezTo>
                  <a:pt x="117" y="296"/>
                  <a:pt x="114" y="298"/>
                  <a:pt x="113" y="299"/>
                </a:cubicBezTo>
                <a:cubicBezTo>
                  <a:pt x="107" y="303"/>
                  <a:pt x="99" y="309"/>
                  <a:pt x="99" y="318"/>
                </a:cubicBezTo>
                <a:cubicBezTo>
                  <a:pt x="99" y="328"/>
                  <a:pt x="106" y="334"/>
                  <a:pt x="112" y="338"/>
                </a:cubicBezTo>
                <a:cubicBezTo>
                  <a:pt x="114" y="340"/>
                  <a:pt x="117" y="342"/>
                  <a:pt x="117" y="342"/>
                </a:cubicBezTo>
                <a:cubicBezTo>
                  <a:pt x="117" y="344"/>
                  <a:pt x="116" y="347"/>
                  <a:pt x="115" y="350"/>
                </a:cubicBezTo>
                <a:cubicBezTo>
                  <a:pt x="113" y="357"/>
                  <a:pt x="110" y="366"/>
                  <a:pt x="116" y="373"/>
                </a:cubicBezTo>
                <a:cubicBezTo>
                  <a:pt x="121" y="381"/>
                  <a:pt x="131" y="381"/>
                  <a:pt x="138" y="382"/>
                </a:cubicBezTo>
                <a:cubicBezTo>
                  <a:pt x="140" y="382"/>
                  <a:pt x="143" y="382"/>
                  <a:pt x="145" y="382"/>
                </a:cubicBezTo>
                <a:cubicBezTo>
                  <a:pt x="146" y="384"/>
                  <a:pt x="147" y="387"/>
                  <a:pt x="147" y="388"/>
                </a:cubicBezTo>
                <a:cubicBezTo>
                  <a:pt x="150" y="395"/>
                  <a:pt x="153" y="404"/>
                  <a:pt x="162" y="408"/>
                </a:cubicBezTo>
                <a:cubicBezTo>
                  <a:pt x="171" y="411"/>
                  <a:pt x="179" y="405"/>
                  <a:pt x="185" y="401"/>
                </a:cubicBezTo>
                <a:cubicBezTo>
                  <a:pt x="186" y="400"/>
                  <a:pt x="189" y="398"/>
                  <a:pt x="191" y="398"/>
                </a:cubicBezTo>
                <a:cubicBezTo>
                  <a:pt x="192" y="398"/>
                  <a:pt x="194" y="400"/>
                  <a:pt x="196" y="401"/>
                </a:cubicBezTo>
                <a:cubicBezTo>
                  <a:pt x="201" y="405"/>
                  <a:pt x="207" y="409"/>
                  <a:pt x="214" y="409"/>
                </a:cubicBezTo>
                <a:cubicBezTo>
                  <a:pt x="216" y="409"/>
                  <a:pt x="217" y="409"/>
                  <a:pt x="219" y="408"/>
                </a:cubicBezTo>
                <a:cubicBezTo>
                  <a:pt x="228" y="405"/>
                  <a:pt x="232" y="396"/>
                  <a:pt x="234" y="389"/>
                </a:cubicBezTo>
                <a:cubicBezTo>
                  <a:pt x="235" y="387"/>
                  <a:pt x="236" y="385"/>
                  <a:pt x="237" y="383"/>
                </a:cubicBezTo>
                <a:cubicBezTo>
                  <a:pt x="238" y="383"/>
                  <a:pt x="241" y="383"/>
                  <a:pt x="244" y="383"/>
                </a:cubicBezTo>
                <a:cubicBezTo>
                  <a:pt x="251" y="383"/>
                  <a:pt x="260" y="383"/>
                  <a:pt x="266" y="375"/>
                </a:cubicBezTo>
                <a:cubicBezTo>
                  <a:pt x="272" y="368"/>
                  <a:pt x="269" y="358"/>
                  <a:pt x="267" y="351"/>
                </a:cubicBezTo>
                <a:cubicBezTo>
                  <a:pt x="267" y="349"/>
                  <a:pt x="266" y="346"/>
                  <a:pt x="266" y="345"/>
                </a:cubicBezTo>
                <a:cubicBezTo>
                  <a:pt x="267" y="344"/>
                  <a:pt x="269" y="342"/>
                  <a:pt x="271" y="341"/>
                </a:cubicBezTo>
                <a:cubicBezTo>
                  <a:pt x="276" y="336"/>
                  <a:pt x="284" y="331"/>
                  <a:pt x="284" y="321"/>
                </a:cubicBezTo>
                <a:close/>
                <a:moveTo>
                  <a:pt x="423" y="182"/>
                </a:moveTo>
                <a:cubicBezTo>
                  <a:pt x="423" y="173"/>
                  <a:pt x="416" y="167"/>
                  <a:pt x="410" y="163"/>
                </a:cubicBezTo>
                <a:cubicBezTo>
                  <a:pt x="408" y="161"/>
                  <a:pt x="406" y="159"/>
                  <a:pt x="405" y="158"/>
                </a:cubicBezTo>
                <a:cubicBezTo>
                  <a:pt x="405" y="156"/>
                  <a:pt x="406" y="153"/>
                  <a:pt x="407" y="151"/>
                </a:cubicBezTo>
                <a:cubicBezTo>
                  <a:pt x="409" y="144"/>
                  <a:pt x="412" y="135"/>
                  <a:pt x="406" y="127"/>
                </a:cubicBezTo>
                <a:cubicBezTo>
                  <a:pt x="401" y="120"/>
                  <a:pt x="391" y="119"/>
                  <a:pt x="384" y="119"/>
                </a:cubicBezTo>
                <a:cubicBezTo>
                  <a:pt x="382" y="119"/>
                  <a:pt x="379" y="119"/>
                  <a:pt x="377" y="118"/>
                </a:cubicBezTo>
                <a:cubicBezTo>
                  <a:pt x="376" y="117"/>
                  <a:pt x="375" y="114"/>
                  <a:pt x="375" y="112"/>
                </a:cubicBezTo>
                <a:cubicBezTo>
                  <a:pt x="372" y="105"/>
                  <a:pt x="369" y="96"/>
                  <a:pt x="360" y="93"/>
                </a:cubicBezTo>
                <a:cubicBezTo>
                  <a:pt x="351" y="90"/>
                  <a:pt x="343" y="95"/>
                  <a:pt x="337" y="99"/>
                </a:cubicBezTo>
                <a:cubicBezTo>
                  <a:pt x="336" y="101"/>
                  <a:pt x="333" y="102"/>
                  <a:pt x="331" y="103"/>
                </a:cubicBezTo>
                <a:cubicBezTo>
                  <a:pt x="330" y="102"/>
                  <a:pt x="328" y="101"/>
                  <a:pt x="326" y="99"/>
                </a:cubicBezTo>
                <a:cubicBezTo>
                  <a:pt x="320" y="95"/>
                  <a:pt x="312" y="89"/>
                  <a:pt x="303" y="92"/>
                </a:cubicBezTo>
                <a:cubicBezTo>
                  <a:pt x="294" y="95"/>
                  <a:pt x="290" y="105"/>
                  <a:pt x="288" y="111"/>
                </a:cubicBezTo>
                <a:cubicBezTo>
                  <a:pt x="287" y="113"/>
                  <a:pt x="286" y="116"/>
                  <a:pt x="285" y="117"/>
                </a:cubicBezTo>
                <a:cubicBezTo>
                  <a:pt x="284" y="118"/>
                  <a:pt x="281" y="118"/>
                  <a:pt x="279" y="118"/>
                </a:cubicBezTo>
                <a:cubicBezTo>
                  <a:pt x="271" y="118"/>
                  <a:pt x="262" y="118"/>
                  <a:pt x="256" y="125"/>
                </a:cubicBezTo>
                <a:cubicBezTo>
                  <a:pt x="250" y="133"/>
                  <a:pt x="253" y="142"/>
                  <a:pt x="255" y="149"/>
                </a:cubicBezTo>
                <a:cubicBezTo>
                  <a:pt x="255" y="151"/>
                  <a:pt x="256" y="154"/>
                  <a:pt x="256" y="156"/>
                </a:cubicBezTo>
                <a:cubicBezTo>
                  <a:pt x="255" y="157"/>
                  <a:pt x="253" y="159"/>
                  <a:pt x="251" y="160"/>
                </a:cubicBezTo>
                <a:cubicBezTo>
                  <a:pt x="246" y="164"/>
                  <a:pt x="238" y="170"/>
                  <a:pt x="238" y="180"/>
                </a:cubicBezTo>
                <a:cubicBezTo>
                  <a:pt x="237" y="189"/>
                  <a:pt x="245" y="195"/>
                  <a:pt x="251" y="199"/>
                </a:cubicBezTo>
                <a:cubicBezTo>
                  <a:pt x="252" y="201"/>
                  <a:pt x="255" y="203"/>
                  <a:pt x="256" y="204"/>
                </a:cubicBezTo>
                <a:cubicBezTo>
                  <a:pt x="256" y="205"/>
                  <a:pt x="255" y="209"/>
                  <a:pt x="254" y="211"/>
                </a:cubicBezTo>
                <a:cubicBezTo>
                  <a:pt x="252" y="218"/>
                  <a:pt x="249" y="227"/>
                  <a:pt x="255" y="235"/>
                </a:cubicBezTo>
                <a:cubicBezTo>
                  <a:pt x="260" y="242"/>
                  <a:pt x="270" y="243"/>
                  <a:pt x="277" y="243"/>
                </a:cubicBezTo>
                <a:cubicBezTo>
                  <a:pt x="279" y="243"/>
                  <a:pt x="282" y="243"/>
                  <a:pt x="284" y="244"/>
                </a:cubicBezTo>
                <a:cubicBezTo>
                  <a:pt x="284" y="245"/>
                  <a:pt x="285" y="248"/>
                  <a:pt x="286" y="250"/>
                </a:cubicBezTo>
                <a:cubicBezTo>
                  <a:pt x="288" y="257"/>
                  <a:pt x="291" y="266"/>
                  <a:pt x="300" y="269"/>
                </a:cubicBezTo>
                <a:cubicBezTo>
                  <a:pt x="309" y="272"/>
                  <a:pt x="317" y="267"/>
                  <a:pt x="323" y="263"/>
                </a:cubicBezTo>
                <a:cubicBezTo>
                  <a:pt x="325" y="261"/>
                  <a:pt x="328" y="260"/>
                  <a:pt x="329" y="259"/>
                </a:cubicBezTo>
                <a:cubicBezTo>
                  <a:pt x="331" y="260"/>
                  <a:pt x="333" y="261"/>
                  <a:pt x="335" y="263"/>
                </a:cubicBezTo>
                <a:cubicBezTo>
                  <a:pt x="339" y="266"/>
                  <a:pt x="346" y="270"/>
                  <a:pt x="353" y="270"/>
                </a:cubicBezTo>
                <a:cubicBezTo>
                  <a:pt x="354" y="270"/>
                  <a:pt x="356" y="270"/>
                  <a:pt x="358" y="270"/>
                </a:cubicBezTo>
                <a:cubicBezTo>
                  <a:pt x="367" y="267"/>
                  <a:pt x="370" y="257"/>
                  <a:pt x="373" y="251"/>
                </a:cubicBezTo>
                <a:cubicBezTo>
                  <a:pt x="374" y="249"/>
                  <a:pt x="375" y="246"/>
                  <a:pt x="375" y="245"/>
                </a:cubicBezTo>
                <a:cubicBezTo>
                  <a:pt x="377" y="244"/>
                  <a:pt x="380" y="244"/>
                  <a:pt x="382" y="244"/>
                </a:cubicBezTo>
                <a:cubicBezTo>
                  <a:pt x="389" y="244"/>
                  <a:pt x="399" y="244"/>
                  <a:pt x="405" y="237"/>
                </a:cubicBezTo>
                <a:cubicBezTo>
                  <a:pt x="410" y="229"/>
                  <a:pt x="408" y="220"/>
                  <a:pt x="406" y="213"/>
                </a:cubicBezTo>
                <a:cubicBezTo>
                  <a:pt x="405" y="211"/>
                  <a:pt x="404" y="208"/>
                  <a:pt x="404" y="206"/>
                </a:cubicBezTo>
                <a:cubicBezTo>
                  <a:pt x="405" y="205"/>
                  <a:pt x="408" y="203"/>
                  <a:pt x="409" y="202"/>
                </a:cubicBezTo>
                <a:cubicBezTo>
                  <a:pt x="415" y="198"/>
                  <a:pt x="423" y="192"/>
                  <a:pt x="423" y="182"/>
                </a:cubicBezTo>
                <a:close/>
                <a:moveTo>
                  <a:pt x="198" y="307"/>
                </a:moveTo>
                <a:cubicBezTo>
                  <a:pt x="196" y="306"/>
                  <a:pt x="194" y="305"/>
                  <a:pt x="192" y="305"/>
                </a:cubicBezTo>
                <a:cubicBezTo>
                  <a:pt x="190" y="305"/>
                  <a:pt x="189" y="306"/>
                  <a:pt x="187" y="306"/>
                </a:cubicBezTo>
                <a:cubicBezTo>
                  <a:pt x="184" y="307"/>
                  <a:pt x="181" y="310"/>
                  <a:pt x="179" y="313"/>
                </a:cubicBezTo>
                <a:cubicBezTo>
                  <a:pt x="177" y="316"/>
                  <a:pt x="177" y="320"/>
                  <a:pt x="178" y="324"/>
                </a:cubicBezTo>
                <a:cubicBezTo>
                  <a:pt x="179" y="328"/>
                  <a:pt x="182" y="330"/>
                  <a:pt x="185" y="332"/>
                </a:cubicBezTo>
                <a:cubicBezTo>
                  <a:pt x="188" y="334"/>
                  <a:pt x="192" y="334"/>
                  <a:pt x="196" y="333"/>
                </a:cubicBezTo>
                <a:cubicBezTo>
                  <a:pt x="200" y="332"/>
                  <a:pt x="202" y="330"/>
                  <a:pt x="204" y="326"/>
                </a:cubicBezTo>
                <a:cubicBezTo>
                  <a:pt x="206" y="323"/>
                  <a:pt x="206" y="319"/>
                  <a:pt x="205" y="315"/>
                </a:cubicBezTo>
                <a:cubicBezTo>
                  <a:pt x="204" y="312"/>
                  <a:pt x="202" y="309"/>
                  <a:pt x="198" y="307"/>
                </a:cubicBezTo>
                <a:close/>
                <a:moveTo>
                  <a:pt x="258" y="318"/>
                </a:moveTo>
                <a:cubicBezTo>
                  <a:pt x="259" y="319"/>
                  <a:pt x="261" y="320"/>
                  <a:pt x="262" y="321"/>
                </a:cubicBezTo>
                <a:cubicBezTo>
                  <a:pt x="260" y="322"/>
                  <a:pt x="259" y="323"/>
                  <a:pt x="258" y="324"/>
                </a:cubicBezTo>
                <a:cubicBezTo>
                  <a:pt x="253" y="327"/>
                  <a:pt x="247" y="331"/>
                  <a:pt x="245" y="338"/>
                </a:cubicBezTo>
                <a:cubicBezTo>
                  <a:pt x="243" y="344"/>
                  <a:pt x="245" y="351"/>
                  <a:pt x="247" y="357"/>
                </a:cubicBezTo>
                <a:cubicBezTo>
                  <a:pt x="247" y="358"/>
                  <a:pt x="247" y="360"/>
                  <a:pt x="248" y="361"/>
                </a:cubicBezTo>
                <a:cubicBezTo>
                  <a:pt x="246" y="362"/>
                  <a:pt x="244" y="362"/>
                  <a:pt x="243" y="362"/>
                </a:cubicBezTo>
                <a:cubicBezTo>
                  <a:pt x="237" y="362"/>
                  <a:pt x="230" y="362"/>
                  <a:pt x="224" y="366"/>
                </a:cubicBezTo>
                <a:cubicBezTo>
                  <a:pt x="219" y="370"/>
                  <a:pt x="216" y="376"/>
                  <a:pt x="214" y="382"/>
                </a:cubicBezTo>
                <a:cubicBezTo>
                  <a:pt x="214" y="383"/>
                  <a:pt x="213" y="384"/>
                  <a:pt x="212" y="386"/>
                </a:cubicBezTo>
                <a:cubicBezTo>
                  <a:pt x="211" y="385"/>
                  <a:pt x="209" y="383"/>
                  <a:pt x="208" y="382"/>
                </a:cubicBezTo>
                <a:cubicBezTo>
                  <a:pt x="203" y="379"/>
                  <a:pt x="198" y="373"/>
                  <a:pt x="191" y="373"/>
                </a:cubicBezTo>
                <a:cubicBezTo>
                  <a:pt x="191" y="373"/>
                  <a:pt x="191" y="373"/>
                  <a:pt x="191" y="373"/>
                </a:cubicBezTo>
                <a:cubicBezTo>
                  <a:pt x="184" y="373"/>
                  <a:pt x="178" y="378"/>
                  <a:pt x="173" y="382"/>
                </a:cubicBezTo>
                <a:cubicBezTo>
                  <a:pt x="172" y="383"/>
                  <a:pt x="170" y="385"/>
                  <a:pt x="169" y="386"/>
                </a:cubicBezTo>
                <a:cubicBezTo>
                  <a:pt x="169" y="385"/>
                  <a:pt x="168" y="383"/>
                  <a:pt x="168" y="382"/>
                </a:cubicBezTo>
                <a:cubicBezTo>
                  <a:pt x="166" y="376"/>
                  <a:pt x="163" y="369"/>
                  <a:pt x="158" y="365"/>
                </a:cubicBezTo>
                <a:cubicBezTo>
                  <a:pt x="152" y="361"/>
                  <a:pt x="145" y="361"/>
                  <a:pt x="139" y="360"/>
                </a:cubicBezTo>
                <a:cubicBezTo>
                  <a:pt x="138" y="360"/>
                  <a:pt x="136" y="360"/>
                  <a:pt x="135" y="360"/>
                </a:cubicBezTo>
                <a:cubicBezTo>
                  <a:pt x="135" y="359"/>
                  <a:pt x="135" y="357"/>
                  <a:pt x="136" y="356"/>
                </a:cubicBezTo>
                <a:cubicBezTo>
                  <a:pt x="138" y="350"/>
                  <a:pt x="140" y="343"/>
                  <a:pt x="138" y="336"/>
                </a:cubicBezTo>
                <a:cubicBezTo>
                  <a:pt x="136" y="330"/>
                  <a:pt x="130" y="325"/>
                  <a:pt x="125" y="321"/>
                </a:cubicBezTo>
                <a:cubicBezTo>
                  <a:pt x="124" y="321"/>
                  <a:pt x="123" y="320"/>
                  <a:pt x="122" y="319"/>
                </a:cubicBezTo>
                <a:cubicBezTo>
                  <a:pt x="123" y="318"/>
                  <a:pt x="124" y="317"/>
                  <a:pt x="125" y="316"/>
                </a:cubicBezTo>
                <a:cubicBezTo>
                  <a:pt x="130" y="312"/>
                  <a:pt x="136" y="308"/>
                  <a:pt x="138" y="302"/>
                </a:cubicBezTo>
                <a:cubicBezTo>
                  <a:pt x="140" y="295"/>
                  <a:pt x="138" y="288"/>
                  <a:pt x="137" y="282"/>
                </a:cubicBezTo>
                <a:cubicBezTo>
                  <a:pt x="136" y="281"/>
                  <a:pt x="136" y="279"/>
                  <a:pt x="136" y="278"/>
                </a:cubicBezTo>
                <a:cubicBezTo>
                  <a:pt x="137" y="278"/>
                  <a:pt x="139" y="278"/>
                  <a:pt x="140" y="278"/>
                </a:cubicBezTo>
                <a:cubicBezTo>
                  <a:pt x="146" y="278"/>
                  <a:pt x="153" y="278"/>
                  <a:pt x="159" y="274"/>
                </a:cubicBezTo>
                <a:cubicBezTo>
                  <a:pt x="165" y="270"/>
                  <a:pt x="167" y="263"/>
                  <a:pt x="169" y="258"/>
                </a:cubicBezTo>
                <a:cubicBezTo>
                  <a:pt x="170" y="256"/>
                  <a:pt x="170" y="255"/>
                  <a:pt x="171" y="253"/>
                </a:cubicBezTo>
                <a:cubicBezTo>
                  <a:pt x="172" y="254"/>
                  <a:pt x="174" y="256"/>
                  <a:pt x="175" y="257"/>
                </a:cubicBezTo>
                <a:cubicBezTo>
                  <a:pt x="180" y="261"/>
                  <a:pt x="186" y="266"/>
                  <a:pt x="192" y="266"/>
                </a:cubicBezTo>
                <a:cubicBezTo>
                  <a:pt x="193" y="266"/>
                  <a:pt x="193" y="266"/>
                  <a:pt x="193" y="266"/>
                </a:cubicBezTo>
                <a:cubicBezTo>
                  <a:pt x="200" y="266"/>
                  <a:pt x="205" y="261"/>
                  <a:pt x="210" y="257"/>
                </a:cubicBezTo>
                <a:cubicBezTo>
                  <a:pt x="211" y="257"/>
                  <a:pt x="213" y="254"/>
                  <a:pt x="214" y="253"/>
                </a:cubicBezTo>
                <a:cubicBezTo>
                  <a:pt x="215" y="255"/>
                  <a:pt x="215" y="257"/>
                  <a:pt x="216" y="258"/>
                </a:cubicBezTo>
                <a:cubicBezTo>
                  <a:pt x="218" y="264"/>
                  <a:pt x="220" y="270"/>
                  <a:pt x="226" y="274"/>
                </a:cubicBezTo>
                <a:cubicBezTo>
                  <a:pt x="231" y="278"/>
                  <a:pt x="238" y="279"/>
                  <a:pt x="244" y="279"/>
                </a:cubicBezTo>
                <a:cubicBezTo>
                  <a:pt x="245" y="279"/>
                  <a:pt x="247" y="279"/>
                  <a:pt x="249" y="279"/>
                </a:cubicBezTo>
                <a:cubicBezTo>
                  <a:pt x="248" y="281"/>
                  <a:pt x="248" y="282"/>
                  <a:pt x="248" y="283"/>
                </a:cubicBezTo>
                <a:cubicBezTo>
                  <a:pt x="246" y="289"/>
                  <a:pt x="244" y="296"/>
                  <a:pt x="246" y="303"/>
                </a:cubicBezTo>
                <a:cubicBezTo>
                  <a:pt x="248" y="310"/>
                  <a:pt x="253" y="314"/>
                  <a:pt x="258" y="318"/>
                </a:cubicBezTo>
                <a:close/>
                <a:moveTo>
                  <a:pt x="226" y="309"/>
                </a:moveTo>
                <a:cubicBezTo>
                  <a:pt x="223" y="300"/>
                  <a:pt x="217" y="293"/>
                  <a:pt x="208" y="288"/>
                </a:cubicBezTo>
                <a:cubicBezTo>
                  <a:pt x="200" y="284"/>
                  <a:pt x="190" y="283"/>
                  <a:pt x="181" y="286"/>
                </a:cubicBezTo>
                <a:cubicBezTo>
                  <a:pt x="172" y="289"/>
                  <a:pt x="165" y="295"/>
                  <a:pt x="160" y="303"/>
                </a:cubicBezTo>
                <a:cubicBezTo>
                  <a:pt x="156" y="312"/>
                  <a:pt x="155" y="321"/>
                  <a:pt x="158" y="330"/>
                </a:cubicBezTo>
                <a:cubicBezTo>
                  <a:pt x="161" y="339"/>
                  <a:pt x="167" y="347"/>
                  <a:pt x="175" y="351"/>
                </a:cubicBezTo>
                <a:cubicBezTo>
                  <a:pt x="180" y="354"/>
                  <a:pt x="186" y="355"/>
                  <a:pt x="192" y="355"/>
                </a:cubicBezTo>
                <a:cubicBezTo>
                  <a:pt x="195" y="355"/>
                  <a:pt x="199" y="355"/>
                  <a:pt x="202" y="354"/>
                </a:cubicBezTo>
                <a:cubicBezTo>
                  <a:pt x="211" y="351"/>
                  <a:pt x="219" y="345"/>
                  <a:pt x="223" y="336"/>
                </a:cubicBezTo>
                <a:cubicBezTo>
                  <a:pt x="228" y="328"/>
                  <a:pt x="228" y="318"/>
                  <a:pt x="226" y="309"/>
                </a:cubicBezTo>
                <a:close/>
              </a:path>
            </a:pathLst>
          </a:custGeom>
          <a:solidFill>
            <a:schemeClr val="accent1"/>
          </a:solidFill>
          <a:ln>
            <a:noFill/>
          </a:ln>
          <a:extLst/>
        </p:spPr>
        <p:txBody>
          <a:bodyPr vert="horz" wrap="square" lIns="144018" tIns="72009" rIns="144018" bIns="72009" numCol="1" anchor="t" anchorCtr="0" compatLnSpc="1">
            <a:prstTxWarp prst="textNoShape">
              <a:avLst/>
            </a:prstTxWarp>
          </a:bodyPr>
          <a:lstStyle/>
          <a:p>
            <a:endParaRPr lang="en-GB" sz="4095" dirty="0"/>
          </a:p>
        </p:txBody>
      </p:sp>
      <p:grpSp>
        <p:nvGrpSpPr>
          <p:cNvPr id="120" name="Group 674"/>
          <p:cNvGrpSpPr>
            <a:grpSpLocks noChangeAspect="1"/>
          </p:cNvGrpSpPr>
          <p:nvPr/>
        </p:nvGrpSpPr>
        <p:grpSpPr bwMode="auto">
          <a:xfrm>
            <a:off x="1016159" y="4706208"/>
            <a:ext cx="777697" cy="777697"/>
            <a:chOff x="1549" y="2327"/>
            <a:chExt cx="340" cy="340"/>
          </a:xfrm>
          <a:solidFill>
            <a:schemeClr val="accent6"/>
          </a:solidFill>
        </p:grpSpPr>
        <p:sp>
          <p:nvSpPr>
            <p:cNvPr id="121" name="Freeform 675"/>
            <p:cNvSpPr>
              <a:spLocks/>
            </p:cNvSpPr>
            <p:nvPr/>
          </p:nvSpPr>
          <p:spPr bwMode="auto">
            <a:xfrm>
              <a:off x="1708" y="2565"/>
              <a:ext cx="21" cy="24"/>
            </a:xfrm>
            <a:custGeom>
              <a:avLst/>
              <a:gdLst>
                <a:gd name="T0" fmla="*/ 0 w 21"/>
                <a:gd name="T1" fmla="*/ 24 h 24"/>
                <a:gd name="T2" fmla="*/ 21 w 21"/>
                <a:gd name="T3" fmla="*/ 24 h 24"/>
                <a:gd name="T4" fmla="*/ 11 w 21"/>
                <a:gd name="T5" fmla="*/ 0 h 24"/>
                <a:gd name="T6" fmla="*/ 0 w 21"/>
                <a:gd name="T7" fmla="*/ 24 h 24"/>
              </a:gdLst>
              <a:ahLst/>
              <a:cxnLst>
                <a:cxn ang="0">
                  <a:pos x="T0" y="T1"/>
                </a:cxn>
                <a:cxn ang="0">
                  <a:pos x="T2" y="T3"/>
                </a:cxn>
                <a:cxn ang="0">
                  <a:pos x="T4" y="T5"/>
                </a:cxn>
                <a:cxn ang="0">
                  <a:pos x="T6" y="T7"/>
                </a:cxn>
              </a:cxnLst>
              <a:rect l="0" t="0" r="r" b="b"/>
              <a:pathLst>
                <a:path w="21" h="24">
                  <a:moveTo>
                    <a:pt x="0" y="24"/>
                  </a:moveTo>
                  <a:lnTo>
                    <a:pt x="21" y="24"/>
                  </a:lnTo>
                  <a:lnTo>
                    <a:pt x="11" y="0"/>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4018" tIns="72009" rIns="144018" bIns="72009" numCol="1" anchor="t" anchorCtr="0" compatLnSpc="1">
              <a:prstTxWarp prst="textNoShape">
                <a:avLst/>
              </a:prstTxWarp>
            </a:bodyPr>
            <a:lstStyle/>
            <a:p>
              <a:endParaRPr lang="en-GB" sz="4095" dirty="0"/>
            </a:p>
          </p:txBody>
        </p:sp>
        <p:sp>
          <p:nvSpPr>
            <p:cNvPr id="122" name="Freeform 676"/>
            <p:cNvSpPr>
              <a:spLocks/>
            </p:cNvSpPr>
            <p:nvPr/>
          </p:nvSpPr>
          <p:spPr bwMode="auto">
            <a:xfrm>
              <a:off x="1628" y="2439"/>
              <a:ext cx="48" cy="75"/>
            </a:xfrm>
            <a:custGeom>
              <a:avLst/>
              <a:gdLst>
                <a:gd name="T0" fmla="*/ 15 w 73"/>
                <a:gd name="T1" fmla="*/ 9 h 114"/>
                <a:gd name="T2" fmla="*/ 42 w 73"/>
                <a:gd name="T3" fmla="*/ 89 h 114"/>
                <a:gd name="T4" fmla="*/ 73 w 73"/>
                <a:gd name="T5" fmla="*/ 114 h 114"/>
                <a:gd name="T6" fmla="*/ 53 w 73"/>
                <a:gd name="T7" fmla="*/ 5 h 114"/>
                <a:gd name="T8" fmla="*/ 15 w 73"/>
                <a:gd name="T9" fmla="*/ 9 h 114"/>
              </a:gdLst>
              <a:ahLst/>
              <a:cxnLst>
                <a:cxn ang="0">
                  <a:pos x="T0" y="T1"/>
                </a:cxn>
                <a:cxn ang="0">
                  <a:pos x="T2" y="T3"/>
                </a:cxn>
                <a:cxn ang="0">
                  <a:pos x="T4" y="T5"/>
                </a:cxn>
                <a:cxn ang="0">
                  <a:pos x="T6" y="T7"/>
                </a:cxn>
                <a:cxn ang="0">
                  <a:pos x="T8" y="T9"/>
                </a:cxn>
              </a:cxnLst>
              <a:rect l="0" t="0" r="r" b="b"/>
              <a:pathLst>
                <a:path w="73" h="114">
                  <a:moveTo>
                    <a:pt x="15" y="9"/>
                  </a:moveTo>
                  <a:cubicBezTo>
                    <a:pt x="0" y="25"/>
                    <a:pt x="13" y="62"/>
                    <a:pt x="42" y="89"/>
                  </a:cubicBezTo>
                  <a:cubicBezTo>
                    <a:pt x="52" y="98"/>
                    <a:pt x="62" y="107"/>
                    <a:pt x="73" y="114"/>
                  </a:cubicBezTo>
                  <a:cubicBezTo>
                    <a:pt x="61" y="81"/>
                    <a:pt x="55" y="40"/>
                    <a:pt x="53" y="5"/>
                  </a:cubicBezTo>
                  <a:cubicBezTo>
                    <a:pt x="36" y="0"/>
                    <a:pt x="22" y="2"/>
                    <a:pt x="1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4018" tIns="72009" rIns="144018" bIns="72009" numCol="1" anchor="t" anchorCtr="0" compatLnSpc="1">
              <a:prstTxWarp prst="textNoShape">
                <a:avLst/>
              </a:prstTxWarp>
            </a:bodyPr>
            <a:lstStyle/>
            <a:p>
              <a:endParaRPr lang="en-GB" sz="4095" dirty="0"/>
            </a:p>
          </p:txBody>
        </p:sp>
        <p:sp>
          <p:nvSpPr>
            <p:cNvPr id="123" name="Freeform 677"/>
            <p:cNvSpPr>
              <a:spLocks/>
            </p:cNvSpPr>
            <p:nvPr/>
          </p:nvSpPr>
          <p:spPr bwMode="auto">
            <a:xfrm>
              <a:off x="1676" y="2405"/>
              <a:ext cx="85" cy="134"/>
            </a:xfrm>
            <a:custGeom>
              <a:avLst/>
              <a:gdLst>
                <a:gd name="T0" fmla="*/ 129 w 129"/>
                <a:gd name="T1" fmla="*/ 0 h 203"/>
                <a:gd name="T2" fmla="*/ 0 w 129"/>
                <a:gd name="T3" fmla="*/ 0 h 203"/>
                <a:gd name="T4" fmla="*/ 40 w 129"/>
                <a:gd name="T5" fmla="*/ 192 h 203"/>
                <a:gd name="T6" fmla="*/ 65 w 129"/>
                <a:gd name="T7" fmla="*/ 203 h 203"/>
                <a:gd name="T8" fmla="*/ 89 w 129"/>
                <a:gd name="T9" fmla="*/ 192 h 203"/>
                <a:gd name="T10" fmla="*/ 129 w 129"/>
                <a:gd name="T11" fmla="*/ 0 h 203"/>
              </a:gdLst>
              <a:ahLst/>
              <a:cxnLst>
                <a:cxn ang="0">
                  <a:pos x="T0" y="T1"/>
                </a:cxn>
                <a:cxn ang="0">
                  <a:pos x="T2" y="T3"/>
                </a:cxn>
                <a:cxn ang="0">
                  <a:pos x="T4" y="T5"/>
                </a:cxn>
                <a:cxn ang="0">
                  <a:pos x="T6" y="T7"/>
                </a:cxn>
                <a:cxn ang="0">
                  <a:pos x="T8" y="T9"/>
                </a:cxn>
                <a:cxn ang="0">
                  <a:pos x="T10" y="T11"/>
                </a:cxn>
              </a:cxnLst>
              <a:rect l="0" t="0" r="r" b="b"/>
              <a:pathLst>
                <a:path w="129" h="203">
                  <a:moveTo>
                    <a:pt x="129" y="0"/>
                  </a:moveTo>
                  <a:cubicBezTo>
                    <a:pt x="0" y="0"/>
                    <a:pt x="0" y="0"/>
                    <a:pt x="0" y="0"/>
                  </a:cubicBezTo>
                  <a:cubicBezTo>
                    <a:pt x="0" y="49"/>
                    <a:pt x="6" y="156"/>
                    <a:pt x="40" y="192"/>
                  </a:cubicBezTo>
                  <a:cubicBezTo>
                    <a:pt x="47" y="199"/>
                    <a:pt x="55" y="203"/>
                    <a:pt x="65" y="203"/>
                  </a:cubicBezTo>
                  <a:cubicBezTo>
                    <a:pt x="74" y="203"/>
                    <a:pt x="82" y="199"/>
                    <a:pt x="89" y="192"/>
                  </a:cubicBezTo>
                  <a:cubicBezTo>
                    <a:pt x="124" y="156"/>
                    <a:pt x="129" y="49"/>
                    <a:pt x="1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4018" tIns="72009" rIns="144018" bIns="72009" numCol="1" anchor="t" anchorCtr="0" compatLnSpc="1">
              <a:prstTxWarp prst="textNoShape">
                <a:avLst/>
              </a:prstTxWarp>
            </a:bodyPr>
            <a:lstStyle/>
            <a:p>
              <a:endParaRPr lang="en-GB" sz="4095" dirty="0"/>
            </a:p>
          </p:txBody>
        </p:sp>
        <p:sp>
          <p:nvSpPr>
            <p:cNvPr id="124" name="Freeform 678"/>
            <p:cNvSpPr>
              <a:spLocks noEditPoints="1"/>
            </p:cNvSpPr>
            <p:nvPr/>
          </p:nvSpPr>
          <p:spPr bwMode="auto">
            <a:xfrm>
              <a:off x="1549" y="2327"/>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65 w 512"/>
                <a:gd name="T11" fmla="*/ 273 h 512"/>
                <a:gd name="T12" fmla="*/ 312 w 512"/>
                <a:gd name="T13" fmla="*/ 309 h 512"/>
                <a:gd name="T14" fmla="*/ 309 w 512"/>
                <a:gd name="T15" fmla="*/ 309 h 512"/>
                <a:gd name="T16" fmla="*/ 307 w 512"/>
                <a:gd name="T17" fmla="*/ 309 h 512"/>
                <a:gd name="T18" fmla="*/ 296 w 512"/>
                <a:gd name="T19" fmla="*/ 323 h 512"/>
                <a:gd name="T20" fmla="*/ 271 w 512"/>
                <a:gd name="T21" fmla="*/ 339 h 512"/>
                <a:gd name="T22" fmla="*/ 297 w 512"/>
                <a:gd name="T23" fmla="*/ 401 h 512"/>
                <a:gd name="T24" fmla="*/ 297 w 512"/>
                <a:gd name="T25" fmla="*/ 411 h 512"/>
                <a:gd name="T26" fmla="*/ 288 w 512"/>
                <a:gd name="T27" fmla="*/ 416 h 512"/>
                <a:gd name="T28" fmla="*/ 224 w 512"/>
                <a:gd name="T29" fmla="*/ 416 h 512"/>
                <a:gd name="T30" fmla="*/ 215 w 512"/>
                <a:gd name="T31" fmla="*/ 411 h 512"/>
                <a:gd name="T32" fmla="*/ 214 w 512"/>
                <a:gd name="T33" fmla="*/ 401 h 512"/>
                <a:gd name="T34" fmla="*/ 241 w 512"/>
                <a:gd name="T35" fmla="*/ 339 h 512"/>
                <a:gd name="T36" fmla="*/ 216 w 512"/>
                <a:gd name="T37" fmla="*/ 323 h 512"/>
                <a:gd name="T38" fmla="*/ 204 w 512"/>
                <a:gd name="T39" fmla="*/ 309 h 512"/>
                <a:gd name="T40" fmla="*/ 202 w 512"/>
                <a:gd name="T41" fmla="*/ 309 h 512"/>
                <a:gd name="T42" fmla="*/ 199 w 512"/>
                <a:gd name="T43" fmla="*/ 309 h 512"/>
                <a:gd name="T44" fmla="*/ 147 w 512"/>
                <a:gd name="T45" fmla="*/ 273 h 512"/>
                <a:gd name="T46" fmla="*/ 118 w 512"/>
                <a:gd name="T47" fmla="*/ 163 h 512"/>
                <a:gd name="T48" fmla="*/ 171 w 512"/>
                <a:gd name="T49" fmla="*/ 151 h 512"/>
                <a:gd name="T50" fmla="*/ 170 w 512"/>
                <a:gd name="T51" fmla="*/ 106 h 512"/>
                <a:gd name="T52" fmla="*/ 181 w 512"/>
                <a:gd name="T53" fmla="*/ 96 h 512"/>
                <a:gd name="T54" fmla="*/ 330 w 512"/>
                <a:gd name="T55" fmla="*/ 96 h 512"/>
                <a:gd name="T56" fmla="*/ 341 w 512"/>
                <a:gd name="T57" fmla="*/ 106 h 512"/>
                <a:gd name="T58" fmla="*/ 341 w 512"/>
                <a:gd name="T59" fmla="*/ 151 h 512"/>
                <a:gd name="T60" fmla="*/ 393 w 512"/>
                <a:gd name="T61" fmla="*/ 163 h 512"/>
                <a:gd name="T62" fmla="*/ 365 w 512"/>
                <a:gd name="T63" fmla="*/ 27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5" y="273"/>
                  </a:moveTo>
                  <a:cubicBezTo>
                    <a:pt x="349" y="287"/>
                    <a:pt x="331" y="303"/>
                    <a:pt x="312" y="309"/>
                  </a:cubicBezTo>
                  <a:cubicBezTo>
                    <a:pt x="311" y="309"/>
                    <a:pt x="310" y="309"/>
                    <a:pt x="309" y="309"/>
                  </a:cubicBezTo>
                  <a:cubicBezTo>
                    <a:pt x="308" y="309"/>
                    <a:pt x="308" y="309"/>
                    <a:pt x="307" y="309"/>
                  </a:cubicBezTo>
                  <a:cubicBezTo>
                    <a:pt x="304" y="314"/>
                    <a:pt x="300" y="319"/>
                    <a:pt x="296" y="323"/>
                  </a:cubicBezTo>
                  <a:cubicBezTo>
                    <a:pt x="288" y="331"/>
                    <a:pt x="280" y="336"/>
                    <a:pt x="271" y="339"/>
                  </a:cubicBezTo>
                  <a:cubicBezTo>
                    <a:pt x="297" y="401"/>
                    <a:pt x="297" y="401"/>
                    <a:pt x="297" y="401"/>
                  </a:cubicBezTo>
                  <a:cubicBezTo>
                    <a:pt x="299" y="404"/>
                    <a:pt x="299" y="408"/>
                    <a:pt x="297" y="411"/>
                  </a:cubicBezTo>
                  <a:cubicBezTo>
                    <a:pt x="295" y="414"/>
                    <a:pt x="291" y="416"/>
                    <a:pt x="288" y="416"/>
                  </a:cubicBezTo>
                  <a:cubicBezTo>
                    <a:pt x="224" y="416"/>
                    <a:pt x="224" y="416"/>
                    <a:pt x="224" y="416"/>
                  </a:cubicBezTo>
                  <a:cubicBezTo>
                    <a:pt x="220" y="416"/>
                    <a:pt x="217" y="414"/>
                    <a:pt x="215" y="411"/>
                  </a:cubicBezTo>
                  <a:cubicBezTo>
                    <a:pt x="213" y="408"/>
                    <a:pt x="212" y="404"/>
                    <a:pt x="214" y="401"/>
                  </a:cubicBezTo>
                  <a:cubicBezTo>
                    <a:pt x="241" y="339"/>
                    <a:pt x="241" y="339"/>
                    <a:pt x="241" y="339"/>
                  </a:cubicBezTo>
                  <a:cubicBezTo>
                    <a:pt x="231" y="336"/>
                    <a:pt x="223" y="331"/>
                    <a:pt x="216" y="323"/>
                  </a:cubicBezTo>
                  <a:cubicBezTo>
                    <a:pt x="212" y="319"/>
                    <a:pt x="208" y="314"/>
                    <a:pt x="204" y="309"/>
                  </a:cubicBezTo>
                  <a:cubicBezTo>
                    <a:pt x="204" y="309"/>
                    <a:pt x="203" y="309"/>
                    <a:pt x="202" y="309"/>
                  </a:cubicBezTo>
                  <a:cubicBezTo>
                    <a:pt x="201" y="309"/>
                    <a:pt x="200" y="309"/>
                    <a:pt x="199" y="309"/>
                  </a:cubicBezTo>
                  <a:cubicBezTo>
                    <a:pt x="180" y="303"/>
                    <a:pt x="162" y="287"/>
                    <a:pt x="147" y="273"/>
                  </a:cubicBezTo>
                  <a:cubicBezTo>
                    <a:pt x="107" y="236"/>
                    <a:pt x="95" y="188"/>
                    <a:pt x="118" y="163"/>
                  </a:cubicBezTo>
                  <a:cubicBezTo>
                    <a:pt x="130" y="150"/>
                    <a:pt x="149" y="146"/>
                    <a:pt x="171" y="151"/>
                  </a:cubicBezTo>
                  <a:cubicBezTo>
                    <a:pt x="170" y="126"/>
                    <a:pt x="170" y="108"/>
                    <a:pt x="170" y="106"/>
                  </a:cubicBezTo>
                  <a:cubicBezTo>
                    <a:pt x="171" y="100"/>
                    <a:pt x="175" y="96"/>
                    <a:pt x="181" y="96"/>
                  </a:cubicBezTo>
                  <a:cubicBezTo>
                    <a:pt x="330" y="96"/>
                    <a:pt x="330" y="96"/>
                    <a:pt x="330" y="96"/>
                  </a:cubicBezTo>
                  <a:cubicBezTo>
                    <a:pt x="336" y="96"/>
                    <a:pt x="341" y="100"/>
                    <a:pt x="341" y="106"/>
                  </a:cubicBezTo>
                  <a:cubicBezTo>
                    <a:pt x="341" y="108"/>
                    <a:pt x="342" y="126"/>
                    <a:pt x="341" y="151"/>
                  </a:cubicBezTo>
                  <a:cubicBezTo>
                    <a:pt x="363" y="146"/>
                    <a:pt x="381" y="150"/>
                    <a:pt x="393" y="163"/>
                  </a:cubicBezTo>
                  <a:cubicBezTo>
                    <a:pt x="417" y="188"/>
                    <a:pt x="404" y="236"/>
                    <a:pt x="365"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4018" tIns="72009" rIns="144018" bIns="72009" numCol="1" anchor="t" anchorCtr="0" compatLnSpc="1">
              <a:prstTxWarp prst="textNoShape">
                <a:avLst/>
              </a:prstTxWarp>
            </a:bodyPr>
            <a:lstStyle/>
            <a:p>
              <a:endParaRPr lang="en-GB" sz="4095" dirty="0"/>
            </a:p>
          </p:txBody>
        </p:sp>
        <p:sp>
          <p:nvSpPr>
            <p:cNvPr id="125" name="Freeform 679"/>
            <p:cNvSpPr>
              <a:spLocks/>
            </p:cNvSpPr>
            <p:nvPr/>
          </p:nvSpPr>
          <p:spPr bwMode="auto">
            <a:xfrm>
              <a:off x="1761" y="2439"/>
              <a:ext cx="48" cy="75"/>
            </a:xfrm>
            <a:custGeom>
              <a:avLst/>
              <a:gdLst>
                <a:gd name="T0" fmla="*/ 20 w 72"/>
                <a:gd name="T1" fmla="*/ 5 h 114"/>
                <a:gd name="T2" fmla="*/ 0 w 72"/>
                <a:gd name="T3" fmla="*/ 114 h 114"/>
                <a:gd name="T4" fmla="*/ 30 w 72"/>
                <a:gd name="T5" fmla="*/ 89 h 114"/>
                <a:gd name="T6" fmla="*/ 58 w 72"/>
                <a:gd name="T7" fmla="*/ 9 h 114"/>
                <a:gd name="T8" fmla="*/ 20 w 72"/>
                <a:gd name="T9" fmla="*/ 5 h 114"/>
              </a:gdLst>
              <a:ahLst/>
              <a:cxnLst>
                <a:cxn ang="0">
                  <a:pos x="T0" y="T1"/>
                </a:cxn>
                <a:cxn ang="0">
                  <a:pos x="T2" y="T3"/>
                </a:cxn>
                <a:cxn ang="0">
                  <a:pos x="T4" y="T5"/>
                </a:cxn>
                <a:cxn ang="0">
                  <a:pos x="T6" y="T7"/>
                </a:cxn>
                <a:cxn ang="0">
                  <a:pos x="T8" y="T9"/>
                </a:cxn>
              </a:cxnLst>
              <a:rect l="0" t="0" r="r" b="b"/>
              <a:pathLst>
                <a:path w="72" h="114">
                  <a:moveTo>
                    <a:pt x="20" y="5"/>
                  </a:moveTo>
                  <a:cubicBezTo>
                    <a:pt x="17" y="40"/>
                    <a:pt x="12" y="81"/>
                    <a:pt x="0" y="114"/>
                  </a:cubicBezTo>
                  <a:cubicBezTo>
                    <a:pt x="10" y="107"/>
                    <a:pt x="21" y="98"/>
                    <a:pt x="30" y="89"/>
                  </a:cubicBezTo>
                  <a:cubicBezTo>
                    <a:pt x="59" y="62"/>
                    <a:pt x="72" y="25"/>
                    <a:pt x="58" y="9"/>
                  </a:cubicBezTo>
                  <a:cubicBezTo>
                    <a:pt x="50" y="2"/>
                    <a:pt x="36" y="0"/>
                    <a:pt x="2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4018" tIns="72009" rIns="144018" bIns="72009" numCol="1" anchor="t" anchorCtr="0" compatLnSpc="1">
              <a:prstTxWarp prst="textNoShape">
                <a:avLst/>
              </a:prstTxWarp>
            </a:bodyPr>
            <a:lstStyle/>
            <a:p>
              <a:endParaRPr lang="en-GB" sz="4095" dirty="0"/>
            </a:p>
          </p:txBody>
        </p:sp>
      </p:grpSp>
      <p:grpSp>
        <p:nvGrpSpPr>
          <p:cNvPr id="126" name="Group 125"/>
          <p:cNvGrpSpPr>
            <a:grpSpLocks noChangeAspect="1"/>
          </p:cNvGrpSpPr>
          <p:nvPr/>
        </p:nvGrpSpPr>
        <p:grpSpPr>
          <a:xfrm>
            <a:off x="981595" y="5799674"/>
            <a:ext cx="781625" cy="777697"/>
            <a:chOff x="5672138" y="4513263"/>
            <a:chExt cx="1579562" cy="1571625"/>
          </a:xfrm>
          <a:solidFill>
            <a:schemeClr val="accent2"/>
          </a:solidFill>
        </p:grpSpPr>
        <p:sp>
          <p:nvSpPr>
            <p:cNvPr id="127" name="Rectangle 5"/>
            <p:cNvSpPr>
              <a:spLocks noChangeArrowheads="1"/>
            </p:cNvSpPr>
            <p:nvPr/>
          </p:nvSpPr>
          <p:spPr bwMode="auto">
            <a:xfrm>
              <a:off x="6067425" y="5135563"/>
              <a:ext cx="131762"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18" tIns="72009" rIns="144018" bIns="72009" numCol="1" anchor="t" anchorCtr="0" compatLnSpc="1">
              <a:prstTxWarp prst="textNoShape">
                <a:avLst/>
              </a:prstTxWarp>
            </a:bodyPr>
            <a:lstStyle/>
            <a:p>
              <a:endParaRPr lang="en-US" sz="4095" dirty="0"/>
            </a:p>
          </p:txBody>
        </p:sp>
        <p:sp>
          <p:nvSpPr>
            <p:cNvPr id="128" name="Oval 6"/>
            <p:cNvSpPr>
              <a:spLocks noChangeArrowheads="1"/>
            </p:cNvSpPr>
            <p:nvPr/>
          </p:nvSpPr>
          <p:spPr bwMode="auto">
            <a:xfrm>
              <a:off x="6100763" y="4873626"/>
              <a:ext cx="65087"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4018" tIns="72009" rIns="144018" bIns="72009" numCol="1" anchor="t" anchorCtr="0" compatLnSpc="1">
              <a:prstTxWarp prst="textNoShape">
                <a:avLst/>
              </a:prstTxWarp>
            </a:bodyPr>
            <a:lstStyle/>
            <a:p>
              <a:endParaRPr lang="en-US" sz="4095" dirty="0"/>
            </a:p>
          </p:txBody>
        </p:sp>
        <p:sp>
          <p:nvSpPr>
            <p:cNvPr id="129" name="Rectangle 7"/>
            <p:cNvSpPr>
              <a:spLocks noChangeArrowheads="1"/>
            </p:cNvSpPr>
            <p:nvPr/>
          </p:nvSpPr>
          <p:spPr bwMode="auto">
            <a:xfrm>
              <a:off x="6396038" y="5135563"/>
              <a:ext cx="131762"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44018" tIns="72009" rIns="144018" bIns="72009" numCol="1" anchor="t" anchorCtr="0" compatLnSpc="1">
              <a:prstTxWarp prst="textNoShape">
                <a:avLst/>
              </a:prstTxWarp>
            </a:bodyPr>
            <a:lstStyle/>
            <a:p>
              <a:endParaRPr lang="en-US" sz="4095" dirty="0"/>
            </a:p>
          </p:txBody>
        </p:sp>
        <p:sp>
          <p:nvSpPr>
            <p:cNvPr id="130" name="Oval 8"/>
            <p:cNvSpPr>
              <a:spLocks noChangeArrowheads="1"/>
            </p:cNvSpPr>
            <p:nvPr/>
          </p:nvSpPr>
          <p:spPr bwMode="auto">
            <a:xfrm>
              <a:off x="6429375" y="4873626"/>
              <a:ext cx="65087"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4018" tIns="72009" rIns="144018" bIns="72009" numCol="1" anchor="t" anchorCtr="0" compatLnSpc="1">
              <a:prstTxWarp prst="textNoShape">
                <a:avLst/>
              </a:prstTxWarp>
            </a:bodyPr>
            <a:lstStyle/>
            <a:p>
              <a:endParaRPr lang="en-US" sz="4095" dirty="0"/>
            </a:p>
          </p:txBody>
        </p:sp>
        <p:sp>
          <p:nvSpPr>
            <p:cNvPr id="131" name="Oval 9"/>
            <p:cNvSpPr>
              <a:spLocks noChangeArrowheads="1"/>
            </p:cNvSpPr>
            <p:nvPr/>
          </p:nvSpPr>
          <p:spPr bwMode="auto">
            <a:xfrm>
              <a:off x="6757988" y="4873626"/>
              <a:ext cx="66675" cy="65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4018" tIns="72009" rIns="144018" bIns="72009" numCol="1" anchor="t" anchorCtr="0" compatLnSpc="1">
              <a:prstTxWarp prst="textNoShape">
                <a:avLst/>
              </a:prstTxWarp>
            </a:bodyPr>
            <a:lstStyle/>
            <a:p>
              <a:endParaRPr lang="en-US" sz="4095" dirty="0"/>
            </a:p>
          </p:txBody>
        </p:sp>
        <p:sp>
          <p:nvSpPr>
            <p:cNvPr id="132" name="Freeform 10"/>
            <p:cNvSpPr>
              <a:spLocks noEditPoints="1"/>
            </p:cNvSpPr>
            <p:nvPr/>
          </p:nvSpPr>
          <p:spPr bwMode="auto">
            <a:xfrm>
              <a:off x="5672138" y="4513263"/>
              <a:ext cx="1579562" cy="1571625"/>
            </a:xfrm>
            <a:custGeom>
              <a:avLst/>
              <a:gdLst>
                <a:gd name="T0" fmla="*/ 0 w 384"/>
                <a:gd name="T1" fmla="*/ 192 h 384"/>
                <a:gd name="T2" fmla="*/ 384 w 384"/>
                <a:gd name="T3" fmla="*/ 192 h 384"/>
                <a:gd name="T4" fmla="*/ 272 w 384"/>
                <a:gd name="T5" fmla="*/ 72 h 384"/>
                <a:gd name="T6" fmla="*/ 272 w 384"/>
                <a:gd name="T7" fmla="*/ 120 h 384"/>
                <a:gd name="T8" fmla="*/ 272 w 384"/>
                <a:gd name="T9" fmla="*/ 72 h 384"/>
                <a:gd name="T10" fmla="*/ 216 w 384"/>
                <a:gd name="T11" fmla="*/ 96 h 384"/>
                <a:gd name="T12" fmla="*/ 168 w 384"/>
                <a:gd name="T13" fmla="*/ 96 h 384"/>
                <a:gd name="T14" fmla="*/ 112 w 384"/>
                <a:gd name="T15" fmla="*/ 72 h 384"/>
                <a:gd name="T16" fmla="*/ 112 w 384"/>
                <a:gd name="T17" fmla="*/ 120 h 384"/>
                <a:gd name="T18" fmla="*/ 112 w 384"/>
                <a:gd name="T19" fmla="*/ 72 h 384"/>
                <a:gd name="T20" fmla="*/ 136 w 384"/>
                <a:gd name="T21" fmla="*/ 216 h 384"/>
                <a:gd name="T22" fmla="*/ 128 w 384"/>
                <a:gd name="T23" fmla="*/ 296 h 384"/>
                <a:gd name="T24" fmla="*/ 120 w 384"/>
                <a:gd name="T25" fmla="*/ 216 h 384"/>
                <a:gd name="T26" fmla="*/ 104 w 384"/>
                <a:gd name="T27" fmla="*/ 288 h 384"/>
                <a:gd name="T28" fmla="*/ 88 w 384"/>
                <a:gd name="T29" fmla="*/ 288 h 384"/>
                <a:gd name="T30" fmla="*/ 80 w 384"/>
                <a:gd name="T31" fmla="*/ 208 h 384"/>
                <a:gd name="T32" fmla="*/ 88 w 384"/>
                <a:gd name="T33" fmla="*/ 136 h 384"/>
                <a:gd name="T34" fmla="*/ 144 w 384"/>
                <a:gd name="T35" fmla="*/ 144 h 384"/>
                <a:gd name="T36" fmla="*/ 224 w 384"/>
                <a:gd name="T37" fmla="*/ 208 h 384"/>
                <a:gd name="T38" fmla="*/ 216 w 384"/>
                <a:gd name="T39" fmla="*/ 288 h 384"/>
                <a:gd name="T40" fmla="*/ 200 w 384"/>
                <a:gd name="T41" fmla="*/ 288 h 384"/>
                <a:gd name="T42" fmla="*/ 184 w 384"/>
                <a:gd name="T43" fmla="*/ 216 h 384"/>
                <a:gd name="T44" fmla="*/ 176 w 384"/>
                <a:gd name="T45" fmla="*/ 296 h 384"/>
                <a:gd name="T46" fmla="*/ 168 w 384"/>
                <a:gd name="T47" fmla="*/ 216 h 384"/>
                <a:gd name="T48" fmla="*/ 160 w 384"/>
                <a:gd name="T49" fmla="*/ 144 h 384"/>
                <a:gd name="T50" fmla="*/ 216 w 384"/>
                <a:gd name="T51" fmla="*/ 136 h 384"/>
                <a:gd name="T52" fmla="*/ 224 w 384"/>
                <a:gd name="T53" fmla="*/ 208 h 384"/>
                <a:gd name="T54" fmla="*/ 296 w 384"/>
                <a:gd name="T55" fmla="*/ 232 h 384"/>
                <a:gd name="T56" fmla="*/ 288 w 384"/>
                <a:gd name="T57" fmla="*/ 296 h 384"/>
                <a:gd name="T58" fmla="*/ 280 w 384"/>
                <a:gd name="T59" fmla="*/ 232 h 384"/>
                <a:gd name="T60" fmla="*/ 264 w 384"/>
                <a:gd name="T61" fmla="*/ 288 h 384"/>
                <a:gd name="T62" fmla="*/ 248 w 384"/>
                <a:gd name="T63" fmla="*/ 288 h 384"/>
                <a:gd name="T64" fmla="*/ 241 w 384"/>
                <a:gd name="T65" fmla="*/ 229 h 384"/>
                <a:gd name="T66" fmla="*/ 256 w 384"/>
                <a:gd name="T67" fmla="*/ 142 h 384"/>
                <a:gd name="T68" fmla="*/ 280 w 384"/>
                <a:gd name="T69" fmla="*/ 136 h 384"/>
                <a:gd name="T70" fmla="*/ 304 w 384"/>
                <a:gd name="T71" fmla="*/ 22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72" y="72"/>
                  </a:moveTo>
                  <a:cubicBezTo>
                    <a:pt x="285" y="72"/>
                    <a:pt x="296" y="82"/>
                    <a:pt x="296" y="96"/>
                  </a:cubicBezTo>
                  <a:cubicBezTo>
                    <a:pt x="296" y="109"/>
                    <a:pt x="285" y="120"/>
                    <a:pt x="272" y="120"/>
                  </a:cubicBezTo>
                  <a:cubicBezTo>
                    <a:pt x="258" y="120"/>
                    <a:pt x="248" y="109"/>
                    <a:pt x="248" y="96"/>
                  </a:cubicBezTo>
                  <a:cubicBezTo>
                    <a:pt x="248" y="82"/>
                    <a:pt x="258" y="72"/>
                    <a:pt x="272" y="72"/>
                  </a:cubicBezTo>
                  <a:close/>
                  <a:moveTo>
                    <a:pt x="192" y="72"/>
                  </a:moveTo>
                  <a:cubicBezTo>
                    <a:pt x="205" y="72"/>
                    <a:pt x="216" y="82"/>
                    <a:pt x="216" y="96"/>
                  </a:cubicBezTo>
                  <a:cubicBezTo>
                    <a:pt x="216" y="109"/>
                    <a:pt x="205" y="120"/>
                    <a:pt x="192" y="120"/>
                  </a:cubicBezTo>
                  <a:cubicBezTo>
                    <a:pt x="178" y="120"/>
                    <a:pt x="168" y="109"/>
                    <a:pt x="168" y="96"/>
                  </a:cubicBezTo>
                  <a:cubicBezTo>
                    <a:pt x="168" y="82"/>
                    <a:pt x="178" y="72"/>
                    <a:pt x="192" y="72"/>
                  </a:cubicBezTo>
                  <a:close/>
                  <a:moveTo>
                    <a:pt x="112" y="72"/>
                  </a:moveTo>
                  <a:cubicBezTo>
                    <a:pt x="125" y="72"/>
                    <a:pt x="136" y="82"/>
                    <a:pt x="136" y="96"/>
                  </a:cubicBezTo>
                  <a:cubicBezTo>
                    <a:pt x="136" y="109"/>
                    <a:pt x="125" y="120"/>
                    <a:pt x="112" y="120"/>
                  </a:cubicBezTo>
                  <a:cubicBezTo>
                    <a:pt x="98" y="120"/>
                    <a:pt x="88" y="109"/>
                    <a:pt x="88" y="96"/>
                  </a:cubicBezTo>
                  <a:cubicBezTo>
                    <a:pt x="88" y="82"/>
                    <a:pt x="98" y="72"/>
                    <a:pt x="112" y="72"/>
                  </a:cubicBezTo>
                  <a:close/>
                  <a:moveTo>
                    <a:pt x="144" y="208"/>
                  </a:moveTo>
                  <a:cubicBezTo>
                    <a:pt x="144" y="212"/>
                    <a:pt x="140" y="216"/>
                    <a:pt x="136" y="216"/>
                  </a:cubicBezTo>
                  <a:cubicBezTo>
                    <a:pt x="136" y="288"/>
                    <a:pt x="136" y="288"/>
                    <a:pt x="136" y="288"/>
                  </a:cubicBezTo>
                  <a:cubicBezTo>
                    <a:pt x="136" y="292"/>
                    <a:pt x="132" y="296"/>
                    <a:pt x="128" y="296"/>
                  </a:cubicBezTo>
                  <a:cubicBezTo>
                    <a:pt x="123" y="296"/>
                    <a:pt x="120" y="292"/>
                    <a:pt x="120" y="288"/>
                  </a:cubicBezTo>
                  <a:cubicBezTo>
                    <a:pt x="120" y="216"/>
                    <a:pt x="120" y="216"/>
                    <a:pt x="120" y="216"/>
                  </a:cubicBezTo>
                  <a:cubicBezTo>
                    <a:pt x="104" y="216"/>
                    <a:pt x="104" y="216"/>
                    <a:pt x="104" y="216"/>
                  </a:cubicBezTo>
                  <a:cubicBezTo>
                    <a:pt x="104" y="288"/>
                    <a:pt x="104" y="288"/>
                    <a:pt x="104" y="288"/>
                  </a:cubicBezTo>
                  <a:cubicBezTo>
                    <a:pt x="104" y="292"/>
                    <a:pt x="100" y="296"/>
                    <a:pt x="96" y="296"/>
                  </a:cubicBezTo>
                  <a:cubicBezTo>
                    <a:pt x="91" y="296"/>
                    <a:pt x="88" y="292"/>
                    <a:pt x="88" y="288"/>
                  </a:cubicBezTo>
                  <a:cubicBezTo>
                    <a:pt x="88" y="216"/>
                    <a:pt x="88" y="216"/>
                    <a:pt x="88" y="216"/>
                  </a:cubicBezTo>
                  <a:cubicBezTo>
                    <a:pt x="84" y="216"/>
                    <a:pt x="80" y="212"/>
                    <a:pt x="80" y="208"/>
                  </a:cubicBezTo>
                  <a:cubicBezTo>
                    <a:pt x="80" y="144"/>
                    <a:pt x="80" y="144"/>
                    <a:pt x="80" y="144"/>
                  </a:cubicBezTo>
                  <a:cubicBezTo>
                    <a:pt x="80" y="139"/>
                    <a:pt x="83" y="136"/>
                    <a:pt x="88" y="136"/>
                  </a:cubicBezTo>
                  <a:cubicBezTo>
                    <a:pt x="136" y="136"/>
                    <a:pt x="136" y="136"/>
                    <a:pt x="136" y="136"/>
                  </a:cubicBezTo>
                  <a:cubicBezTo>
                    <a:pt x="140" y="136"/>
                    <a:pt x="144" y="139"/>
                    <a:pt x="144" y="144"/>
                  </a:cubicBezTo>
                  <a:lnTo>
                    <a:pt x="144" y="208"/>
                  </a:lnTo>
                  <a:close/>
                  <a:moveTo>
                    <a:pt x="224" y="208"/>
                  </a:moveTo>
                  <a:cubicBezTo>
                    <a:pt x="224" y="212"/>
                    <a:pt x="224" y="216"/>
                    <a:pt x="216" y="216"/>
                  </a:cubicBezTo>
                  <a:cubicBezTo>
                    <a:pt x="216" y="288"/>
                    <a:pt x="216" y="288"/>
                    <a:pt x="216" y="288"/>
                  </a:cubicBezTo>
                  <a:cubicBezTo>
                    <a:pt x="216" y="292"/>
                    <a:pt x="212" y="296"/>
                    <a:pt x="208" y="296"/>
                  </a:cubicBezTo>
                  <a:cubicBezTo>
                    <a:pt x="203" y="296"/>
                    <a:pt x="200" y="292"/>
                    <a:pt x="200" y="288"/>
                  </a:cubicBezTo>
                  <a:cubicBezTo>
                    <a:pt x="200" y="216"/>
                    <a:pt x="200" y="216"/>
                    <a:pt x="200" y="216"/>
                  </a:cubicBezTo>
                  <a:cubicBezTo>
                    <a:pt x="184" y="216"/>
                    <a:pt x="184" y="216"/>
                    <a:pt x="184" y="216"/>
                  </a:cubicBezTo>
                  <a:cubicBezTo>
                    <a:pt x="184" y="288"/>
                    <a:pt x="184" y="288"/>
                    <a:pt x="184" y="288"/>
                  </a:cubicBezTo>
                  <a:cubicBezTo>
                    <a:pt x="184" y="292"/>
                    <a:pt x="180" y="296"/>
                    <a:pt x="176" y="296"/>
                  </a:cubicBezTo>
                  <a:cubicBezTo>
                    <a:pt x="171" y="296"/>
                    <a:pt x="168" y="292"/>
                    <a:pt x="168" y="288"/>
                  </a:cubicBezTo>
                  <a:cubicBezTo>
                    <a:pt x="168" y="216"/>
                    <a:pt x="168" y="216"/>
                    <a:pt x="168" y="216"/>
                  </a:cubicBezTo>
                  <a:cubicBezTo>
                    <a:pt x="160" y="216"/>
                    <a:pt x="160" y="212"/>
                    <a:pt x="160" y="208"/>
                  </a:cubicBezTo>
                  <a:cubicBezTo>
                    <a:pt x="160" y="144"/>
                    <a:pt x="160" y="144"/>
                    <a:pt x="160" y="144"/>
                  </a:cubicBezTo>
                  <a:cubicBezTo>
                    <a:pt x="160" y="139"/>
                    <a:pt x="163" y="136"/>
                    <a:pt x="168" y="136"/>
                  </a:cubicBezTo>
                  <a:cubicBezTo>
                    <a:pt x="216" y="136"/>
                    <a:pt x="216" y="136"/>
                    <a:pt x="216" y="136"/>
                  </a:cubicBezTo>
                  <a:cubicBezTo>
                    <a:pt x="220" y="136"/>
                    <a:pt x="224" y="139"/>
                    <a:pt x="224" y="144"/>
                  </a:cubicBezTo>
                  <a:lnTo>
                    <a:pt x="224" y="208"/>
                  </a:lnTo>
                  <a:close/>
                  <a:moveTo>
                    <a:pt x="302" y="229"/>
                  </a:moveTo>
                  <a:cubicBezTo>
                    <a:pt x="300" y="231"/>
                    <a:pt x="296" y="232"/>
                    <a:pt x="296" y="232"/>
                  </a:cubicBezTo>
                  <a:cubicBezTo>
                    <a:pt x="296" y="288"/>
                    <a:pt x="296" y="288"/>
                    <a:pt x="296" y="288"/>
                  </a:cubicBezTo>
                  <a:cubicBezTo>
                    <a:pt x="296" y="292"/>
                    <a:pt x="292" y="296"/>
                    <a:pt x="288" y="296"/>
                  </a:cubicBezTo>
                  <a:cubicBezTo>
                    <a:pt x="283" y="296"/>
                    <a:pt x="280" y="292"/>
                    <a:pt x="280" y="288"/>
                  </a:cubicBezTo>
                  <a:cubicBezTo>
                    <a:pt x="280" y="232"/>
                    <a:pt x="280" y="232"/>
                    <a:pt x="280" y="232"/>
                  </a:cubicBezTo>
                  <a:cubicBezTo>
                    <a:pt x="264" y="232"/>
                    <a:pt x="264" y="232"/>
                    <a:pt x="264" y="232"/>
                  </a:cubicBezTo>
                  <a:cubicBezTo>
                    <a:pt x="264" y="288"/>
                    <a:pt x="264" y="288"/>
                    <a:pt x="264" y="288"/>
                  </a:cubicBezTo>
                  <a:cubicBezTo>
                    <a:pt x="264" y="292"/>
                    <a:pt x="260" y="296"/>
                    <a:pt x="256" y="296"/>
                  </a:cubicBezTo>
                  <a:cubicBezTo>
                    <a:pt x="251" y="296"/>
                    <a:pt x="248" y="292"/>
                    <a:pt x="248" y="288"/>
                  </a:cubicBezTo>
                  <a:cubicBezTo>
                    <a:pt x="248" y="232"/>
                    <a:pt x="248" y="232"/>
                    <a:pt x="248" y="232"/>
                  </a:cubicBezTo>
                  <a:cubicBezTo>
                    <a:pt x="248" y="232"/>
                    <a:pt x="243" y="231"/>
                    <a:pt x="241" y="229"/>
                  </a:cubicBezTo>
                  <a:cubicBezTo>
                    <a:pt x="240" y="227"/>
                    <a:pt x="239" y="224"/>
                    <a:pt x="240" y="222"/>
                  </a:cubicBezTo>
                  <a:cubicBezTo>
                    <a:pt x="256" y="142"/>
                    <a:pt x="256" y="142"/>
                    <a:pt x="256" y="142"/>
                  </a:cubicBezTo>
                  <a:cubicBezTo>
                    <a:pt x="257" y="138"/>
                    <a:pt x="260" y="136"/>
                    <a:pt x="264" y="136"/>
                  </a:cubicBezTo>
                  <a:cubicBezTo>
                    <a:pt x="280" y="136"/>
                    <a:pt x="280" y="136"/>
                    <a:pt x="280" y="136"/>
                  </a:cubicBezTo>
                  <a:cubicBezTo>
                    <a:pt x="283" y="136"/>
                    <a:pt x="287" y="138"/>
                    <a:pt x="288" y="142"/>
                  </a:cubicBezTo>
                  <a:cubicBezTo>
                    <a:pt x="304" y="222"/>
                    <a:pt x="304" y="222"/>
                    <a:pt x="304" y="222"/>
                  </a:cubicBezTo>
                  <a:cubicBezTo>
                    <a:pt x="304" y="224"/>
                    <a:pt x="303" y="227"/>
                    <a:pt x="302"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4018" tIns="72009" rIns="144018" bIns="72009" numCol="1" anchor="t" anchorCtr="0" compatLnSpc="1">
              <a:prstTxWarp prst="textNoShape">
                <a:avLst/>
              </a:prstTxWarp>
            </a:bodyPr>
            <a:lstStyle/>
            <a:p>
              <a:endParaRPr lang="en-US" sz="4095" dirty="0"/>
            </a:p>
          </p:txBody>
        </p:sp>
        <p:sp>
          <p:nvSpPr>
            <p:cNvPr id="133" name="Freeform 11"/>
            <p:cNvSpPr>
              <a:spLocks/>
            </p:cNvSpPr>
            <p:nvPr/>
          </p:nvSpPr>
          <p:spPr bwMode="auto">
            <a:xfrm>
              <a:off x="6729413" y="5135563"/>
              <a:ext cx="119062" cy="261938"/>
            </a:xfrm>
            <a:custGeom>
              <a:avLst/>
              <a:gdLst>
                <a:gd name="T0" fmla="*/ 34 w 75"/>
                <a:gd name="T1" fmla="*/ 0 h 165"/>
                <a:gd name="T2" fmla="*/ 0 w 75"/>
                <a:gd name="T3" fmla="*/ 165 h 165"/>
                <a:gd name="T4" fmla="*/ 75 w 75"/>
                <a:gd name="T5" fmla="*/ 165 h 165"/>
                <a:gd name="T6" fmla="*/ 41 w 75"/>
                <a:gd name="T7" fmla="*/ 0 h 165"/>
                <a:gd name="T8" fmla="*/ 34 w 75"/>
                <a:gd name="T9" fmla="*/ 0 h 165"/>
              </a:gdLst>
              <a:ahLst/>
              <a:cxnLst>
                <a:cxn ang="0">
                  <a:pos x="T0" y="T1"/>
                </a:cxn>
                <a:cxn ang="0">
                  <a:pos x="T2" y="T3"/>
                </a:cxn>
                <a:cxn ang="0">
                  <a:pos x="T4" y="T5"/>
                </a:cxn>
                <a:cxn ang="0">
                  <a:pos x="T6" y="T7"/>
                </a:cxn>
                <a:cxn ang="0">
                  <a:pos x="T8" y="T9"/>
                </a:cxn>
              </a:cxnLst>
              <a:rect l="0" t="0" r="r" b="b"/>
              <a:pathLst>
                <a:path w="75" h="165">
                  <a:moveTo>
                    <a:pt x="34" y="0"/>
                  </a:moveTo>
                  <a:lnTo>
                    <a:pt x="0" y="165"/>
                  </a:lnTo>
                  <a:lnTo>
                    <a:pt x="75" y="165"/>
                  </a:lnTo>
                  <a:lnTo>
                    <a:pt x="41"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44018" tIns="72009" rIns="144018" bIns="72009" numCol="1" anchor="t" anchorCtr="0" compatLnSpc="1">
              <a:prstTxWarp prst="textNoShape">
                <a:avLst/>
              </a:prstTxWarp>
            </a:bodyPr>
            <a:lstStyle/>
            <a:p>
              <a:endParaRPr lang="en-US" sz="4095" dirty="0"/>
            </a:p>
          </p:txBody>
        </p:sp>
      </p:grpSp>
      <p:sp>
        <p:nvSpPr>
          <p:cNvPr id="134" name="Freeform 589"/>
          <p:cNvSpPr>
            <a:spLocks noChangeAspect="1" noEditPoints="1"/>
          </p:cNvSpPr>
          <p:nvPr/>
        </p:nvSpPr>
        <p:spPr bwMode="auto">
          <a:xfrm>
            <a:off x="972490" y="6812172"/>
            <a:ext cx="777697" cy="777697"/>
          </a:xfrm>
          <a:custGeom>
            <a:avLst/>
            <a:gdLst>
              <a:gd name="T0" fmla="*/ 384 w 512"/>
              <a:gd name="T1" fmla="*/ 157 h 512"/>
              <a:gd name="T2" fmla="*/ 384 w 512"/>
              <a:gd name="T3" fmla="*/ 349 h 512"/>
              <a:gd name="T4" fmla="*/ 266 w 512"/>
              <a:gd name="T5" fmla="*/ 348 h 512"/>
              <a:gd name="T6" fmla="*/ 266 w 512"/>
              <a:gd name="T7" fmla="*/ 157 h 512"/>
              <a:gd name="T8" fmla="*/ 384 w 512"/>
              <a:gd name="T9" fmla="*/ 157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405 w 512"/>
              <a:gd name="T21" fmla="*/ 149 h 512"/>
              <a:gd name="T22" fmla="*/ 398 w 512"/>
              <a:gd name="T23" fmla="*/ 139 h 512"/>
              <a:gd name="T24" fmla="*/ 256 w 512"/>
              <a:gd name="T25" fmla="*/ 138 h 512"/>
              <a:gd name="T26" fmla="*/ 114 w 512"/>
              <a:gd name="T27" fmla="*/ 139 h 512"/>
              <a:gd name="T28" fmla="*/ 106 w 512"/>
              <a:gd name="T29" fmla="*/ 149 h 512"/>
              <a:gd name="T30" fmla="*/ 106 w 512"/>
              <a:gd name="T31" fmla="*/ 362 h 512"/>
              <a:gd name="T32" fmla="*/ 111 w 512"/>
              <a:gd name="T33" fmla="*/ 371 h 512"/>
              <a:gd name="T34" fmla="*/ 121 w 512"/>
              <a:gd name="T35" fmla="*/ 372 h 512"/>
              <a:gd name="T36" fmla="*/ 253 w 512"/>
              <a:gd name="T37" fmla="*/ 373 h 512"/>
              <a:gd name="T38" fmla="*/ 256 w 512"/>
              <a:gd name="T39" fmla="*/ 373 h 512"/>
              <a:gd name="T40" fmla="*/ 260 w 512"/>
              <a:gd name="T41" fmla="*/ 372 h 512"/>
              <a:gd name="T42" fmla="*/ 260 w 512"/>
              <a:gd name="T43" fmla="*/ 372 h 512"/>
              <a:gd name="T44" fmla="*/ 391 w 512"/>
              <a:gd name="T45" fmla="*/ 373 h 512"/>
              <a:gd name="T46" fmla="*/ 401 w 512"/>
              <a:gd name="T47" fmla="*/ 371 h 512"/>
              <a:gd name="T48" fmla="*/ 405 w 512"/>
              <a:gd name="T49" fmla="*/ 362 h 512"/>
              <a:gd name="T50" fmla="*/ 405 w 512"/>
              <a:gd name="T51" fmla="*/ 149 h 512"/>
              <a:gd name="T52" fmla="*/ 128 w 512"/>
              <a:gd name="T53" fmla="*/ 157 h 512"/>
              <a:gd name="T54" fmla="*/ 128 w 512"/>
              <a:gd name="T55" fmla="*/ 348 h 512"/>
              <a:gd name="T56" fmla="*/ 245 w 512"/>
              <a:gd name="T57" fmla="*/ 349 h 512"/>
              <a:gd name="T58" fmla="*/ 245 w 512"/>
              <a:gd name="T59" fmla="*/ 157 h 512"/>
              <a:gd name="T60" fmla="*/ 128 w 512"/>
              <a:gd name="T61" fmla="*/ 15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2" h="512">
                <a:moveTo>
                  <a:pt x="384" y="157"/>
                </a:moveTo>
                <a:cubicBezTo>
                  <a:pt x="384" y="349"/>
                  <a:pt x="384" y="349"/>
                  <a:pt x="384" y="349"/>
                </a:cubicBezTo>
                <a:cubicBezTo>
                  <a:pt x="328" y="335"/>
                  <a:pt x="287" y="342"/>
                  <a:pt x="266" y="348"/>
                </a:cubicBezTo>
                <a:cubicBezTo>
                  <a:pt x="266" y="157"/>
                  <a:pt x="266" y="157"/>
                  <a:pt x="266" y="157"/>
                </a:cubicBezTo>
                <a:cubicBezTo>
                  <a:pt x="321" y="144"/>
                  <a:pt x="367" y="153"/>
                  <a:pt x="384" y="15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149"/>
                </a:moveTo>
                <a:cubicBezTo>
                  <a:pt x="405" y="144"/>
                  <a:pt x="402" y="140"/>
                  <a:pt x="398" y="139"/>
                </a:cubicBezTo>
                <a:cubicBezTo>
                  <a:pt x="395" y="138"/>
                  <a:pt x="334" y="117"/>
                  <a:pt x="256" y="138"/>
                </a:cubicBezTo>
                <a:cubicBezTo>
                  <a:pt x="243" y="133"/>
                  <a:pt x="191" y="120"/>
                  <a:pt x="114" y="139"/>
                </a:cubicBezTo>
                <a:cubicBezTo>
                  <a:pt x="110" y="140"/>
                  <a:pt x="106" y="144"/>
                  <a:pt x="106" y="149"/>
                </a:cubicBezTo>
                <a:cubicBezTo>
                  <a:pt x="106" y="362"/>
                  <a:pt x="106" y="362"/>
                  <a:pt x="106" y="362"/>
                </a:cubicBezTo>
                <a:cubicBezTo>
                  <a:pt x="106" y="366"/>
                  <a:pt x="108" y="369"/>
                  <a:pt x="111" y="371"/>
                </a:cubicBezTo>
                <a:cubicBezTo>
                  <a:pt x="114" y="373"/>
                  <a:pt x="118" y="374"/>
                  <a:pt x="121" y="372"/>
                </a:cubicBezTo>
                <a:cubicBezTo>
                  <a:pt x="122" y="372"/>
                  <a:pt x="178" y="350"/>
                  <a:pt x="253" y="373"/>
                </a:cubicBezTo>
                <a:cubicBezTo>
                  <a:pt x="254" y="373"/>
                  <a:pt x="255" y="373"/>
                  <a:pt x="256" y="373"/>
                </a:cubicBezTo>
                <a:cubicBezTo>
                  <a:pt x="257" y="373"/>
                  <a:pt x="259" y="373"/>
                  <a:pt x="260" y="372"/>
                </a:cubicBezTo>
                <a:cubicBezTo>
                  <a:pt x="260" y="372"/>
                  <a:pt x="260" y="372"/>
                  <a:pt x="260" y="372"/>
                </a:cubicBezTo>
                <a:cubicBezTo>
                  <a:pt x="261" y="372"/>
                  <a:pt x="311" y="350"/>
                  <a:pt x="391" y="373"/>
                </a:cubicBezTo>
                <a:cubicBezTo>
                  <a:pt x="395" y="373"/>
                  <a:pt x="398" y="373"/>
                  <a:pt x="401" y="371"/>
                </a:cubicBezTo>
                <a:cubicBezTo>
                  <a:pt x="403" y="369"/>
                  <a:pt x="405" y="366"/>
                  <a:pt x="405" y="362"/>
                </a:cubicBezTo>
                <a:lnTo>
                  <a:pt x="405" y="149"/>
                </a:lnTo>
                <a:close/>
                <a:moveTo>
                  <a:pt x="128" y="157"/>
                </a:moveTo>
                <a:cubicBezTo>
                  <a:pt x="128" y="348"/>
                  <a:pt x="128" y="348"/>
                  <a:pt x="128" y="348"/>
                </a:cubicBezTo>
                <a:cubicBezTo>
                  <a:pt x="149" y="342"/>
                  <a:pt x="192" y="336"/>
                  <a:pt x="245" y="349"/>
                </a:cubicBezTo>
                <a:cubicBezTo>
                  <a:pt x="245" y="157"/>
                  <a:pt x="245" y="157"/>
                  <a:pt x="245" y="157"/>
                </a:cubicBezTo>
                <a:cubicBezTo>
                  <a:pt x="229" y="153"/>
                  <a:pt x="187" y="144"/>
                  <a:pt x="128" y="157"/>
                </a:cubicBezTo>
                <a:close/>
              </a:path>
            </a:pathLst>
          </a:custGeom>
          <a:solidFill>
            <a:schemeClr val="accent3"/>
          </a:solidFill>
          <a:ln>
            <a:noFill/>
          </a:ln>
          <a:extLst/>
        </p:spPr>
        <p:txBody>
          <a:bodyPr vert="horz" wrap="square" lIns="144018" tIns="72009" rIns="144018" bIns="72009" numCol="1" anchor="t" anchorCtr="0" compatLnSpc="1">
            <a:prstTxWarp prst="textNoShape">
              <a:avLst/>
            </a:prstTxWarp>
          </a:bodyPr>
          <a:lstStyle/>
          <a:p>
            <a:endParaRPr lang="en-GB" sz="4095" dirty="0"/>
          </a:p>
        </p:txBody>
      </p:sp>
      <p:sp>
        <p:nvSpPr>
          <p:cNvPr id="135" name="TextBox 134"/>
          <p:cNvSpPr txBox="1"/>
          <p:nvPr/>
        </p:nvSpPr>
        <p:spPr>
          <a:xfrm>
            <a:off x="769443" y="3200869"/>
            <a:ext cx="6911270" cy="369332"/>
          </a:xfrm>
          <a:prstGeom prst="rect">
            <a:avLst/>
          </a:prstGeom>
          <a:noFill/>
        </p:spPr>
        <p:txBody>
          <a:bodyPr wrap="square" rtlCol="0">
            <a:spAutoFit/>
          </a:bodyPr>
          <a:lstStyle/>
          <a:p>
            <a:r>
              <a:rPr lang="en-US" sz="1800" b="1" i="1" dirty="0" smtClean="0">
                <a:latin typeface="Open Sans Light" panose="020B0306030504020204" pitchFamily="34" charset="0"/>
                <a:ea typeface="Open Sans Light" panose="020B0306030504020204" pitchFamily="34" charset="0"/>
                <a:cs typeface="Open Sans Light" panose="020B0306030504020204" pitchFamily="34" charset="0"/>
              </a:rPr>
              <a:t>Deloitte’s natural capital focus areas:  </a:t>
            </a:r>
            <a:endParaRPr lang="en-US" sz="1800" b="1"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7" name="Text Placeholder 5"/>
          <p:cNvSpPr txBox="1">
            <a:spLocks/>
          </p:cNvSpPr>
          <p:nvPr/>
        </p:nvSpPr>
        <p:spPr>
          <a:xfrm flipH="1">
            <a:off x="7507979" y="3715479"/>
            <a:ext cx="6866918" cy="553277"/>
          </a:xfrm>
          <a:prstGeom prst="homePlate">
            <a:avLst>
              <a:gd name="adj" fmla="val 54881"/>
            </a:avLst>
          </a:prstGeom>
          <a:solidFill>
            <a:schemeClr val="accent1">
              <a:alpha val="70000"/>
            </a:schemeClr>
          </a:solidFill>
          <a:ln>
            <a:noFill/>
          </a:ln>
        </p:spPr>
        <p:txBody>
          <a:bodyPr wrap="square" lIns="432054" tIns="140018" rIns="140018" bIns="140018"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buClr>
                <a:srgbClr val="000000"/>
              </a:buClr>
              <a:buSzPct val="80000"/>
            </a:pPr>
            <a:r>
              <a:rPr lang="en-US" sz="1418" b="1" dirty="0" smtClean="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Companies are increasingly developing science-based </a:t>
            </a:r>
            <a:r>
              <a:rPr lang="en-US" sz="1418" b="1"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targets </a:t>
            </a:r>
            <a:r>
              <a:rPr lang="en-US" sz="1418" b="1" dirty="0" smtClean="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based </a:t>
            </a:r>
            <a:r>
              <a:rPr lang="en-US" sz="1418" b="1"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on the 2ºC temperature threshold</a:t>
            </a:r>
          </a:p>
        </p:txBody>
      </p:sp>
      <p:sp>
        <p:nvSpPr>
          <p:cNvPr id="138" name="Text Placeholder 5"/>
          <p:cNvSpPr txBox="1">
            <a:spLocks/>
          </p:cNvSpPr>
          <p:nvPr/>
        </p:nvSpPr>
        <p:spPr>
          <a:xfrm flipH="1">
            <a:off x="7532143" y="5045894"/>
            <a:ext cx="6866918" cy="553277"/>
          </a:xfrm>
          <a:prstGeom prst="homePlate">
            <a:avLst>
              <a:gd name="adj" fmla="val 54881"/>
            </a:avLst>
          </a:prstGeom>
          <a:solidFill>
            <a:schemeClr val="accent6">
              <a:alpha val="70000"/>
            </a:schemeClr>
          </a:solidFill>
          <a:ln>
            <a:noFill/>
          </a:ln>
        </p:spPr>
        <p:txBody>
          <a:bodyPr wrap="square" lIns="432054" tIns="140018" rIns="140018" bIns="140018"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buClr>
                <a:srgbClr val="000000"/>
              </a:buClr>
              <a:buSzPct val="80000"/>
            </a:pPr>
            <a:r>
              <a:rPr lang="en-US" sz="1418" b="1" dirty="0" smtClean="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Companies are measuring and valuing the impacts and dependencies of their products and services</a:t>
            </a:r>
            <a:endParaRPr lang="en-US" sz="1418" b="1"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9" name="Text Placeholder 5"/>
          <p:cNvSpPr txBox="1">
            <a:spLocks/>
          </p:cNvSpPr>
          <p:nvPr/>
        </p:nvSpPr>
        <p:spPr>
          <a:xfrm flipH="1">
            <a:off x="7507979" y="7102192"/>
            <a:ext cx="6866918" cy="553277"/>
          </a:xfrm>
          <a:prstGeom prst="homePlate">
            <a:avLst>
              <a:gd name="adj" fmla="val 54881"/>
            </a:avLst>
          </a:prstGeom>
          <a:solidFill>
            <a:schemeClr val="accent3">
              <a:alpha val="86000"/>
            </a:schemeClr>
          </a:solidFill>
          <a:ln>
            <a:noFill/>
          </a:ln>
        </p:spPr>
        <p:txBody>
          <a:bodyPr wrap="square" lIns="432054" tIns="140018" rIns="140018" bIns="140018"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buClr>
                <a:srgbClr val="000000"/>
              </a:buClr>
              <a:buSzPct val="80000"/>
            </a:pPr>
            <a:r>
              <a:rPr lang="en-US" sz="1418" b="1" dirty="0" smtClean="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Companies are producing ESG </a:t>
            </a:r>
            <a:r>
              <a:rPr lang="en-US" sz="1418" b="1"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performance reports, and </a:t>
            </a:r>
            <a:r>
              <a:rPr lang="en-US" sz="1418" b="1" dirty="0" smtClean="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aligning to new standards such as the </a:t>
            </a:r>
            <a:r>
              <a:rPr lang="en-US" sz="1418" b="1"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GRI, IIRC, and SASB</a:t>
            </a:r>
          </a:p>
        </p:txBody>
      </p:sp>
      <p:sp>
        <p:nvSpPr>
          <p:cNvPr id="140" name="Text Placeholder 5"/>
          <p:cNvSpPr txBox="1">
            <a:spLocks/>
          </p:cNvSpPr>
          <p:nvPr/>
        </p:nvSpPr>
        <p:spPr>
          <a:xfrm flipH="1">
            <a:off x="7507979" y="5714007"/>
            <a:ext cx="6866918" cy="553277"/>
          </a:xfrm>
          <a:prstGeom prst="homePlate">
            <a:avLst>
              <a:gd name="adj" fmla="val 54881"/>
            </a:avLst>
          </a:prstGeom>
          <a:solidFill>
            <a:schemeClr val="accent6">
              <a:alpha val="70000"/>
            </a:schemeClr>
          </a:solidFill>
          <a:ln>
            <a:noFill/>
          </a:ln>
        </p:spPr>
        <p:txBody>
          <a:bodyPr wrap="square" lIns="432054" tIns="140018" rIns="140018" bIns="140018"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buClr>
                <a:srgbClr val="000000"/>
              </a:buClr>
              <a:buSzPct val="80000"/>
            </a:pPr>
            <a:r>
              <a:rPr lang="en-US" sz="1418" b="1" dirty="0" smtClean="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Companies are applying new tools (e.g., NCP, </a:t>
            </a:r>
            <a:r>
              <a:rPr lang="en-US" sz="1418" b="1" dirty="0" err="1" smtClean="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InVest</a:t>
            </a:r>
            <a:r>
              <a:rPr lang="en-US" sz="1418" b="1" dirty="0" smtClean="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etc.) </a:t>
            </a:r>
            <a:r>
              <a:rPr lang="en-US" sz="1418" b="1"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to screen natural capital and understand economic </a:t>
            </a:r>
            <a:r>
              <a:rPr lang="en-US" sz="1418" b="1" dirty="0" smtClean="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valuation of asset portfolios </a:t>
            </a:r>
            <a:endParaRPr lang="en-US" sz="1418" b="1"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8" name="Text Placeholder 5"/>
          <p:cNvSpPr txBox="1">
            <a:spLocks/>
          </p:cNvSpPr>
          <p:nvPr/>
        </p:nvSpPr>
        <p:spPr>
          <a:xfrm flipH="1">
            <a:off x="7507979" y="6402758"/>
            <a:ext cx="6866918" cy="553277"/>
          </a:xfrm>
          <a:prstGeom prst="homePlate">
            <a:avLst>
              <a:gd name="adj" fmla="val 54881"/>
            </a:avLst>
          </a:prstGeom>
          <a:solidFill>
            <a:schemeClr val="accent2">
              <a:lumMod val="75000"/>
              <a:alpha val="70000"/>
            </a:schemeClr>
          </a:solidFill>
          <a:ln>
            <a:noFill/>
          </a:ln>
        </p:spPr>
        <p:txBody>
          <a:bodyPr wrap="square" lIns="432054" tIns="140018" rIns="140018" bIns="140018"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buClr>
                <a:srgbClr val="000000"/>
              </a:buClr>
              <a:buSzPct val="80000"/>
            </a:pPr>
            <a:r>
              <a:rPr lang="en-US" sz="1418"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Companies are engaging in multi </a:t>
            </a:r>
            <a:r>
              <a:rPr lang="en-US" sz="1418"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stakeholder initiatives to pilot natural capital initiatives such </a:t>
            </a:r>
            <a:r>
              <a:rPr lang="en-US" sz="1418"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as watershed management</a:t>
            </a:r>
            <a:endParaRPr lang="en-US" sz="1418"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1" name="Text Placeholder 5"/>
          <p:cNvSpPr txBox="1">
            <a:spLocks/>
          </p:cNvSpPr>
          <p:nvPr/>
        </p:nvSpPr>
        <p:spPr>
          <a:xfrm flipH="1">
            <a:off x="7463536" y="4356148"/>
            <a:ext cx="6935525" cy="553277"/>
          </a:xfrm>
          <a:prstGeom prst="homePlate">
            <a:avLst>
              <a:gd name="adj" fmla="val 54881"/>
            </a:avLst>
          </a:prstGeom>
          <a:solidFill>
            <a:schemeClr val="accent1">
              <a:alpha val="70000"/>
            </a:schemeClr>
          </a:solidFill>
          <a:ln>
            <a:noFill/>
          </a:ln>
        </p:spPr>
        <p:txBody>
          <a:bodyPr wrap="square" lIns="432054" tIns="140018" rIns="140018" bIns="140018" anchor="ctr"/>
          <a:lstStyle>
            <a:lvl1pPr marL="0" indent="0" algn="l" defTabSz="957263" rtl="0" eaLnBrk="1" fontAlgn="base" hangingPunct="1">
              <a:lnSpc>
                <a:spcPct val="100000"/>
              </a:lnSpc>
              <a:spcBef>
                <a:spcPts val="400"/>
              </a:spcBef>
              <a:spcAft>
                <a:spcPts val="0"/>
              </a:spcAft>
              <a:buFont typeface="Arial" charset="0"/>
              <a:defRPr lang="en-US" sz="1400" kern="1200">
                <a:solidFill>
                  <a:schemeClr val="tx2"/>
                </a:solidFill>
                <a:latin typeface="+mn-lt"/>
                <a:ea typeface="+mn-ea"/>
                <a:cs typeface="+mn-cs"/>
              </a:defRPr>
            </a:lvl1pPr>
            <a:lvl2pPr marL="180000" indent="-180000" algn="l" defTabSz="957263" rtl="0" eaLnBrk="1" fontAlgn="base" hangingPunct="1">
              <a:lnSpc>
                <a:spcPct val="100000"/>
              </a:lnSpc>
              <a:spcBef>
                <a:spcPts val="400"/>
              </a:spcBef>
              <a:spcAft>
                <a:spcPts val="0"/>
              </a:spcAft>
              <a:buFont typeface="Arial" charset="0"/>
              <a:buChar char="•"/>
              <a:defRPr lang="en-US" sz="1400" kern="1200">
                <a:solidFill>
                  <a:schemeClr val="tx2"/>
                </a:solidFill>
                <a:latin typeface="+mn-lt"/>
                <a:ea typeface="+mj-ea"/>
                <a:cs typeface="+mj-cs"/>
              </a:defRPr>
            </a:lvl2pPr>
            <a:lvl3pPr marL="36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3pPr>
            <a:lvl4pPr marL="540000" indent="-180000" algn="l" defTabSz="957263" rtl="0" eaLnBrk="1" fontAlgn="base" hangingPunct="1">
              <a:lnSpc>
                <a:spcPct val="100000"/>
              </a:lnSpc>
              <a:spcBef>
                <a:spcPts val="400"/>
              </a:spcBef>
              <a:spcAft>
                <a:spcPts val="0"/>
              </a:spcAft>
              <a:buFont typeface="Arial" charset="0"/>
              <a:buChar char="•"/>
              <a:defRPr lang="en-US" sz="1200" kern="1200">
                <a:solidFill>
                  <a:schemeClr val="tx2"/>
                </a:solidFill>
                <a:latin typeface="+mn-lt"/>
                <a:ea typeface="+mj-ea"/>
                <a:cs typeface="+mj-cs"/>
              </a:defRPr>
            </a:lvl4pPr>
            <a:lvl5pPr marL="720000" indent="-179388" algn="l" defTabSz="957263" rtl="0" eaLnBrk="1" fontAlgn="base" hangingPunct="1">
              <a:lnSpc>
                <a:spcPct val="100000"/>
              </a:lnSpc>
              <a:spcBef>
                <a:spcPts val="400"/>
              </a:spcBef>
              <a:spcAft>
                <a:spcPts val="0"/>
              </a:spcAft>
              <a:buFont typeface="Arial" charset="0"/>
              <a:buChar char="‒"/>
              <a:defRPr lang="en-GB" sz="1200" kern="1200">
                <a:solidFill>
                  <a:schemeClr val="tx2"/>
                </a:solidFill>
                <a:latin typeface="+mn-lt"/>
                <a:ea typeface="+mj-ea"/>
                <a:cs typeface="+mj-cs"/>
              </a:defRPr>
            </a:lvl5pPr>
            <a:lvl6pPr marL="900000" indent="-180000" algn="l" defTabSz="859512" rtl="0" eaLnBrk="1" latinLnBrk="0" hangingPunct="1">
              <a:lnSpc>
                <a:spcPct val="100000"/>
              </a:lnSpc>
              <a:spcBef>
                <a:spcPts val="400"/>
              </a:spcBef>
              <a:spcAft>
                <a:spcPts val="0"/>
              </a:spcAft>
              <a:buFont typeface="Arial" pitchFamily="34" charset="0"/>
              <a:buChar char="•"/>
              <a:defRPr sz="1200" kern="1200" baseline="0">
                <a:solidFill>
                  <a:schemeClr val="accent1"/>
                </a:solidFill>
                <a:latin typeface="+mn-lt"/>
                <a:ea typeface="+mn-ea"/>
                <a:cs typeface="+mn-cs"/>
              </a:defRPr>
            </a:lvl6pPr>
            <a:lvl7pPr marL="108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7pPr>
            <a:lvl8pPr marL="126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8pPr>
            <a:lvl9pPr marL="1440000" indent="-180000" algn="l" defTabSz="859512" rtl="0" eaLnBrk="1" latinLnBrk="0" hangingPunct="1">
              <a:lnSpc>
                <a:spcPct val="100000"/>
              </a:lnSpc>
              <a:spcBef>
                <a:spcPts val="400"/>
              </a:spcBef>
              <a:spcAft>
                <a:spcPts val="0"/>
              </a:spcAft>
              <a:buFont typeface="Arial" pitchFamily="34" charset="0"/>
              <a:buChar char="‒"/>
              <a:defRPr sz="1200" kern="1200">
                <a:solidFill>
                  <a:schemeClr val="accent1"/>
                </a:solidFill>
                <a:latin typeface="+mn-lt"/>
                <a:ea typeface="+mn-ea"/>
                <a:cs typeface="+mn-cs"/>
              </a:defRPr>
            </a:lvl9pPr>
          </a:lstStyle>
          <a:p>
            <a:pPr>
              <a:buClr>
                <a:srgbClr val="000000"/>
              </a:buClr>
              <a:buSzPct val="80000"/>
            </a:pPr>
            <a:r>
              <a:rPr lang="en-US" sz="1418" b="1" dirty="0" smtClean="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Companies are redesigning </a:t>
            </a:r>
            <a:r>
              <a:rPr lang="en-US" sz="1418" b="1"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systems and processes to incorporate natural capital into strategy, organizational structure, risk management, and management </a:t>
            </a:r>
            <a:r>
              <a:rPr lang="en-US" sz="1418" b="1" dirty="0" smtClean="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systems</a:t>
            </a:r>
            <a:endParaRPr lang="en-US" sz="1418" b="1" dirty="0">
              <a:solidFill>
                <a:schemeClr val="tx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4657697" y="7856797"/>
            <a:ext cx="5207788" cy="237757"/>
          </a:xfrm>
          <a:prstGeom prst="rect">
            <a:avLst/>
          </a:prstGeom>
          <a:noFill/>
        </p:spPr>
        <p:txBody>
          <a:bodyPr wrap="square" rtlCol="0">
            <a:spAutoFit/>
          </a:bodyPr>
          <a:lstStyle/>
          <a:p>
            <a:r>
              <a:rPr lang="en-US" sz="945" dirty="0"/>
              <a:t>*Methodology under development</a:t>
            </a:r>
          </a:p>
        </p:txBody>
      </p:sp>
      <p:sp>
        <p:nvSpPr>
          <p:cNvPr id="3" name="TextBox 2"/>
          <p:cNvSpPr txBox="1"/>
          <p:nvPr/>
        </p:nvSpPr>
        <p:spPr>
          <a:xfrm>
            <a:off x="9649287" y="3135894"/>
            <a:ext cx="2963238" cy="369332"/>
          </a:xfrm>
          <a:prstGeom prst="rect">
            <a:avLst/>
          </a:prstGeom>
          <a:noFill/>
        </p:spPr>
        <p:txBody>
          <a:bodyPr wrap="square" rtlCol="0">
            <a:spAutoFit/>
          </a:bodyPr>
          <a:lstStyle/>
          <a:p>
            <a:pPr algn="ctr"/>
            <a:r>
              <a:rPr lang="en-US" sz="1800" b="1" i="1" dirty="0" smtClean="0"/>
              <a:t>Corporate solutions</a:t>
            </a:r>
            <a:endParaRPr lang="en-US" sz="1800" b="1" i="1" dirty="0"/>
          </a:p>
        </p:txBody>
      </p:sp>
    </p:spTree>
    <p:extLst>
      <p:ext uri="{BB962C8B-B14F-4D97-AF65-F5344CB8AC3E}">
        <p14:creationId xmlns:p14="http://schemas.microsoft.com/office/powerpoint/2010/main" val="23848321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79" descr="http://naturalcapitallab.com/wp-content/uploads/2016/07/ncl_logo_04.jpg"/>
          <p:cNvPicPr preferRelativeResize="0"/>
          <p:nvPr/>
        </p:nvPicPr>
        <p:blipFill rotWithShape="1">
          <a:blip r:embed="rId3">
            <a:alphaModFix/>
          </a:blip>
          <a:srcRect/>
          <a:stretch/>
        </p:blipFill>
        <p:spPr>
          <a:xfrm>
            <a:off x="2475375" y="2772370"/>
            <a:ext cx="9451050" cy="2520280"/>
          </a:xfrm>
          <a:prstGeom prst="rect">
            <a:avLst/>
          </a:prstGeom>
          <a:noFill/>
          <a:ln>
            <a:noFill/>
          </a:ln>
        </p:spPr>
      </p:pic>
      <p:sp>
        <p:nvSpPr>
          <p:cNvPr id="4" name="Title 1"/>
          <p:cNvSpPr txBox="1">
            <a:spLocks/>
          </p:cNvSpPr>
          <p:nvPr/>
        </p:nvSpPr>
        <p:spPr>
          <a:xfrm>
            <a:off x="720090" y="5508674"/>
            <a:ext cx="12961620" cy="1500188"/>
          </a:xfrm>
          <a:prstGeom prst="rect">
            <a:avLst/>
          </a:prstGeom>
        </p:spPr>
        <p:txBody>
          <a:bodyPr vert="horz" lIns="133731" tIns="66866" rIns="133731" bIns="66866" rtlCol="0" anchor="ctr">
            <a:normAutofit/>
          </a:bodyPr>
          <a:lstStyle>
            <a:lvl1pPr algn="l" defTabSz="1337310" rtl="0" eaLnBrk="1" latinLnBrk="0" hangingPunct="1">
              <a:spcBef>
                <a:spcPct val="0"/>
              </a:spcBef>
              <a:buNone/>
              <a:defRPr sz="5400" b="1" kern="1200">
                <a:solidFill>
                  <a:schemeClr val="accent4"/>
                </a:solidFill>
                <a:latin typeface="+mj-lt"/>
                <a:ea typeface="+mj-ea"/>
                <a:cs typeface="+mj-cs"/>
              </a:defRPr>
            </a:lvl1pPr>
          </a:lstStyle>
          <a:p>
            <a:pPr marL="0" marR="0" lvl="0" indent="0" algn="ctr" defTabSz="133731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How can you get involved?</a:t>
            </a:r>
            <a:endParaRPr kumimoji="0" lang="en-US" sz="5400" b="1" i="0" u="none" strike="noStrike" kern="1200" cap="none" spc="0" normalizeH="0" baseline="0" noProof="0" dirty="0">
              <a:ln>
                <a:noFill/>
              </a:ln>
              <a:solidFill>
                <a:srgbClr val="333333"/>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9817983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body" idx="1"/>
          </p:nvPr>
        </p:nvSpPr>
        <p:spPr>
          <a:xfrm>
            <a:off x="639293" y="1713591"/>
            <a:ext cx="12961620" cy="722400"/>
          </a:xfrm>
          <a:prstGeom prst="rect">
            <a:avLst/>
          </a:prstGeom>
          <a:noFill/>
          <a:ln>
            <a:noFill/>
          </a:ln>
        </p:spPr>
        <p:txBody>
          <a:bodyPr lIns="149754" tIns="149754" rIns="149754" bIns="149754" anchor="t" anchorCtr="0">
            <a:noAutofit/>
          </a:bodyPr>
          <a:lstStyle/>
          <a:p>
            <a:pPr marL="0" indent="0">
              <a:spcBef>
                <a:spcPts val="0"/>
              </a:spcBef>
              <a:buClr>
                <a:schemeClr val="dk1"/>
              </a:buClr>
              <a:buSzPct val="25000"/>
              <a:buNone/>
            </a:pPr>
            <a:r>
              <a:rPr lang="en-CA" sz="2400" dirty="0">
                <a:ea typeface="Arial"/>
                <a:cs typeface="Arial"/>
                <a:sym typeface="Arial"/>
              </a:rPr>
              <a:t>Natural Capital Innovators will be engaged on a number of up coming activities between August 2016 and June 2017  </a:t>
            </a:r>
          </a:p>
          <a:p>
            <a:pPr marL="0" indent="0">
              <a:spcBef>
                <a:spcPts val="983"/>
              </a:spcBef>
              <a:buClr>
                <a:schemeClr val="dk1"/>
              </a:buClr>
              <a:buSzPct val="25000"/>
              <a:buNone/>
            </a:pPr>
            <a:endParaRPr sz="1200" dirty="0">
              <a:latin typeface="Arial"/>
              <a:ea typeface="Arial"/>
              <a:cs typeface="Arial"/>
              <a:sym typeface="Arial"/>
            </a:endParaRPr>
          </a:p>
        </p:txBody>
      </p:sp>
      <p:sp>
        <p:nvSpPr>
          <p:cNvPr id="313" name="Shape 313"/>
          <p:cNvSpPr/>
          <p:nvPr/>
        </p:nvSpPr>
        <p:spPr>
          <a:xfrm>
            <a:off x="1095126" y="4494831"/>
            <a:ext cx="11602789" cy="226776"/>
          </a:xfrm>
          <a:prstGeom prst="rect">
            <a:avLst/>
          </a:prstGeom>
          <a:solidFill>
            <a:srgbClr val="7F7F7F"/>
          </a:solidFill>
          <a:ln>
            <a:noFill/>
          </a:ln>
        </p:spPr>
        <p:txBody>
          <a:bodyPr lIns="58968" tIns="58968" rIns="58968" bIns="58968" anchor="ctr" anchorCtr="0">
            <a:noAutofit/>
          </a:bodyPr>
          <a:lstStyle/>
          <a:p>
            <a:pPr algn="ctr">
              <a:buClr>
                <a:srgbClr val="000000"/>
              </a:buClr>
            </a:pPr>
            <a:endParaRPr sz="2300">
              <a:solidFill>
                <a:schemeClr val="lt2"/>
              </a:solidFill>
              <a:ea typeface="Arial"/>
              <a:cs typeface="Arial"/>
              <a:sym typeface="Arial"/>
            </a:endParaRPr>
          </a:p>
        </p:txBody>
      </p:sp>
      <p:sp>
        <p:nvSpPr>
          <p:cNvPr id="314" name="Shape 314"/>
          <p:cNvSpPr/>
          <p:nvPr/>
        </p:nvSpPr>
        <p:spPr>
          <a:xfrm>
            <a:off x="2020789" y="4421404"/>
            <a:ext cx="317048" cy="323398"/>
          </a:xfrm>
          <a:prstGeom prst="ellipse">
            <a:avLst/>
          </a:prstGeom>
          <a:solidFill>
            <a:schemeClr val="dk2"/>
          </a:solidFill>
          <a:ln w="38100" cap="flat" cmpd="sng">
            <a:solidFill>
              <a:schemeClr val="accent2"/>
            </a:solidFill>
            <a:prstDash val="solid"/>
            <a:round/>
            <a:headEnd type="none" w="med" len="med"/>
            <a:tailEnd type="none" w="med" len="med"/>
          </a:ln>
        </p:spPr>
        <p:txBody>
          <a:bodyPr lIns="0" tIns="0" rIns="0" bIns="0" anchor="ctr" anchorCtr="0">
            <a:noAutofit/>
          </a:bodyPr>
          <a:lstStyle/>
          <a:p>
            <a:pPr algn="ctr">
              <a:buClr>
                <a:srgbClr val="000000"/>
              </a:buClr>
            </a:pPr>
            <a:endParaRPr sz="1600" b="1">
              <a:solidFill>
                <a:schemeClr val="dk2"/>
              </a:solidFill>
              <a:ea typeface="Arial"/>
              <a:cs typeface="Arial"/>
              <a:sym typeface="Arial"/>
            </a:endParaRPr>
          </a:p>
        </p:txBody>
      </p:sp>
      <p:sp>
        <p:nvSpPr>
          <p:cNvPr id="315" name="Shape 315"/>
          <p:cNvSpPr/>
          <p:nvPr/>
        </p:nvSpPr>
        <p:spPr>
          <a:xfrm>
            <a:off x="3350104" y="4421404"/>
            <a:ext cx="288225" cy="323398"/>
          </a:xfrm>
          <a:prstGeom prst="ellipse">
            <a:avLst/>
          </a:prstGeom>
          <a:solidFill>
            <a:schemeClr val="dk2"/>
          </a:solidFill>
          <a:ln w="38100" cap="flat" cmpd="sng">
            <a:solidFill>
              <a:schemeClr val="accent2"/>
            </a:solidFill>
            <a:prstDash val="solid"/>
            <a:round/>
            <a:headEnd type="none" w="med" len="med"/>
            <a:tailEnd type="none" w="med" len="med"/>
          </a:ln>
        </p:spPr>
        <p:txBody>
          <a:bodyPr lIns="0" tIns="0" rIns="0" bIns="0" anchor="ctr" anchorCtr="0">
            <a:noAutofit/>
          </a:bodyPr>
          <a:lstStyle/>
          <a:p>
            <a:pPr algn="ctr">
              <a:buClr>
                <a:srgbClr val="000000"/>
              </a:buClr>
            </a:pPr>
            <a:endParaRPr sz="1600" b="1">
              <a:solidFill>
                <a:schemeClr val="dk2"/>
              </a:solidFill>
              <a:ea typeface="Arial"/>
              <a:cs typeface="Arial"/>
              <a:sym typeface="Arial"/>
            </a:endParaRPr>
          </a:p>
        </p:txBody>
      </p:sp>
      <p:sp>
        <p:nvSpPr>
          <p:cNvPr id="316" name="Shape 316"/>
          <p:cNvSpPr/>
          <p:nvPr/>
        </p:nvSpPr>
        <p:spPr>
          <a:xfrm>
            <a:off x="5979911" y="4421404"/>
            <a:ext cx="317048" cy="323398"/>
          </a:xfrm>
          <a:prstGeom prst="ellipse">
            <a:avLst/>
          </a:prstGeom>
          <a:solidFill>
            <a:schemeClr val="dk2"/>
          </a:solidFill>
          <a:ln w="38100" cap="flat" cmpd="sng">
            <a:solidFill>
              <a:schemeClr val="accent2"/>
            </a:solidFill>
            <a:prstDash val="solid"/>
            <a:round/>
            <a:headEnd type="none" w="med" len="med"/>
            <a:tailEnd type="none" w="med" len="med"/>
          </a:ln>
        </p:spPr>
        <p:txBody>
          <a:bodyPr lIns="0" tIns="0" rIns="0" bIns="0" anchor="ctr" anchorCtr="0">
            <a:noAutofit/>
          </a:bodyPr>
          <a:lstStyle/>
          <a:p>
            <a:pPr algn="ctr">
              <a:buClr>
                <a:srgbClr val="000000"/>
              </a:buClr>
            </a:pPr>
            <a:endParaRPr sz="1600" b="1">
              <a:solidFill>
                <a:schemeClr val="dk2"/>
              </a:solidFill>
              <a:ea typeface="Arial"/>
              <a:cs typeface="Arial"/>
              <a:sym typeface="Arial"/>
            </a:endParaRPr>
          </a:p>
        </p:txBody>
      </p:sp>
      <p:sp>
        <p:nvSpPr>
          <p:cNvPr id="317" name="Shape 317"/>
          <p:cNvSpPr/>
          <p:nvPr/>
        </p:nvSpPr>
        <p:spPr>
          <a:xfrm>
            <a:off x="4650594" y="4421404"/>
            <a:ext cx="317048" cy="323398"/>
          </a:xfrm>
          <a:prstGeom prst="ellipse">
            <a:avLst/>
          </a:prstGeom>
          <a:solidFill>
            <a:schemeClr val="dk2"/>
          </a:solidFill>
          <a:ln w="38100" cap="flat" cmpd="sng">
            <a:solidFill>
              <a:schemeClr val="accent2"/>
            </a:solidFill>
            <a:prstDash val="solid"/>
            <a:round/>
            <a:headEnd type="none" w="med" len="med"/>
            <a:tailEnd type="none" w="med" len="med"/>
          </a:ln>
        </p:spPr>
        <p:txBody>
          <a:bodyPr lIns="0" tIns="0" rIns="0" bIns="0" anchor="ctr" anchorCtr="0">
            <a:noAutofit/>
          </a:bodyPr>
          <a:lstStyle/>
          <a:p>
            <a:pPr algn="ctr">
              <a:buClr>
                <a:srgbClr val="000000"/>
              </a:buClr>
            </a:pPr>
            <a:endParaRPr sz="1600" b="1">
              <a:solidFill>
                <a:schemeClr val="dk2"/>
              </a:solidFill>
              <a:ea typeface="Arial"/>
              <a:cs typeface="Arial"/>
              <a:sym typeface="Arial"/>
            </a:endParaRPr>
          </a:p>
        </p:txBody>
      </p:sp>
      <p:sp>
        <p:nvSpPr>
          <p:cNvPr id="318" name="Shape 318"/>
          <p:cNvSpPr/>
          <p:nvPr/>
        </p:nvSpPr>
        <p:spPr>
          <a:xfrm rot="-3238723">
            <a:off x="3131429" y="3262853"/>
            <a:ext cx="2026070" cy="520011"/>
          </a:xfrm>
          <a:prstGeom prst="rect">
            <a:avLst/>
          </a:prstGeom>
          <a:noFill/>
          <a:ln>
            <a:noFill/>
          </a:ln>
        </p:spPr>
        <p:txBody>
          <a:bodyPr lIns="0" tIns="0" rIns="0" bIns="0" anchor="t" anchorCtr="0">
            <a:noAutofit/>
          </a:bodyPr>
          <a:lstStyle/>
          <a:p>
            <a:pPr>
              <a:buClr>
                <a:srgbClr val="313131"/>
              </a:buClr>
              <a:buSzPct val="25000"/>
            </a:pPr>
            <a:r>
              <a:rPr lang="en-CA" sz="2300" dirty="0">
                <a:solidFill>
                  <a:srgbClr val="313131"/>
                </a:solidFill>
                <a:ea typeface="Arial"/>
                <a:cs typeface="Arial"/>
                <a:sym typeface="Arial"/>
              </a:rPr>
              <a:t>September</a:t>
            </a:r>
          </a:p>
        </p:txBody>
      </p:sp>
      <p:sp>
        <p:nvSpPr>
          <p:cNvPr id="319" name="Shape 319"/>
          <p:cNvSpPr txBox="1"/>
          <p:nvPr/>
        </p:nvSpPr>
        <p:spPr>
          <a:xfrm>
            <a:off x="1809341" y="6110932"/>
            <a:ext cx="2770634" cy="432185"/>
          </a:xfrm>
          <a:prstGeom prst="rect">
            <a:avLst/>
          </a:prstGeom>
          <a:noFill/>
          <a:ln>
            <a:noFill/>
          </a:ln>
        </p:spPr>
        <p:txBody>
          <a:bodyPr lIns="149754" tIns="74857" rIns="149754" bIns="74857" anchor="t" anchorCtr="0">
            <a:noAutofit/>
          </a:bodyPr>
          <a:lstStyle/>
          <a:p>
            <a:pPr>
              <a:buClr>
                <a:srgbClr val="000000"/>
              </a:buClr>
              <a:buSzPct val="25000"/>
            </a:pPr>
            <a:r>
              <a:rPr lang="en-CA" sz="1600">
                <a:solidFill>
                  <a:srgbClr val="000000"/>
                </a:solidFill>
                <a:ea typeface="Arial"/>
                <a:cs typeface="Arial"/>
                <a:sym typeface="Arial"/>
              </a:rPr>
              <a:t>Lab Recruitment </a:t>
            </a:r>
          </a:p>
        </p:txBody>
      </p:sp>
      <p:sp>
        <p:nvSpPr>
          <p:cNvPr id="320" name="Shape 320"/>
          <p:cNvSpPr txBox="1"/>
          <p:nvPr/>
        </p:nvSpPr>
        <p:spPr>
          <a:xfrm>
            <a:off x="5595814" y="6099848"/>
            <a:ext cx="3102912" cy="454353"/>
          </a:xfrm>
          <a:prstGeom prst="rect">
            <a:avLst/>
          </a:prstGeom>
          <a:noFill/>
          <a:ln>
            <a:noFill/>
          </a:ln>
        </p:spPr>
        <p:txBody>
          <a:bodyPr lIns="149754" tIns="74857" rIns="149754" bIns="74857" anchor="t" anchorCtr="0">
            <a:noAutofit/>
          </a:bodyPr>
          <a:lstStyle/>
          <a:p>
            <a:pPr>
              <a:buClr>
                <a:srgbClr val="000000"/>
              </a:buClr>
              <a:buSzPct val="25000"/>
            </a:pPr>
            <a:r>
              <a:rPr lang="en-CA" sz="1600">
                <a:solidFill>
                  <a:srgbClr val="000000"/>
                </a:solidFill>
                <a:ea typeface="Arial"/>
                <a:cs typeface="Arial"/>
                <a:sym typeface="Arial"/>
              </a:rPr>
              <a:t>Onboarding Webinar </a:t>
            </a:r>
          </a:p>
        </p:txBody>
      </p:sp>
      <p:sp>
        <p:nvSpPr>
          <p:cNvPr id="321" name="Shape 321"/>
          <p:cNvSpPr txBox="1"/>
          <p:nvPr/>
        </p:nvSpPr>
        <p:spPr>
          <a:xfrm>
            <a:off x="5537431" y="6776044"/>
            <a:ext cx="3102908" cy="484573"/>
          </a:xfrm>
          <a:prstGeom prst="rect">
            <a:avLst/>
          </a:prstGeom>
          <a:noFill/>
          <a:ln>
            <a:noFill/>
          </a:ln>
        </p:spPr>
        <p:txBody>
          <a:bodyPr lIns="149754" tIns="74857" rIns="149754" bIns="74857" anchor="t" anchorCtr="0">
            <a:noAutofit/>
          </a:bodyPr>
          <a:lstStyle/>
          <a:p>
            <a:pPr>
              <a:buClr>
                <a:srgbClr val="000000"/>
              </a:buClr>
              <a:buSzPct val="25000"/>
            </a:pPr>
            <a:r>
              <a:rPr lang="en-CA" sz="1600">
                <a:solidFill>
                  <a:srgbClr val="000000"/>
                </a:solidFill>
                <a:ea typeface="Arial"/>
                <a:cs typeface="Arial"/>
                <a:sym typeface="Arial"/>
              </a:rPr>
              <a:t>NCL Innovation Forum (November 23-24)</a:t>
            </a:r>
          </a:p>
        </p:txBody>
      </p:sp>
      <p:sp>
        <p:nvSpPr>
          <p:cNvPr id="322" name="Shape 322"/>
          <p:cNvSpPr/>
          <p:nvPr/>
        </p:nvSpPr>
        <p:spPr>
          <a:xfrm>
            <a:off x="1292578" y="6167005"/>
            <a:ext cx="288034" cy="320038"/>
          </a:xfrm>
          <a:custGeom>
            <a:avLst/>
            <a:gdLst/>
            <a:ahLst/>
            <a:cxnLst/>
            <a:rect l="0" t="0" r="0" b="0"/>
            <a:pathLst>
              <a:path w="120000" h="120000" extrusionOk="0">
                <a:moveTo>
                  <a:pt x="44343" y="19057"/>
                </a:moveTo>
                <a:lnTo>
                  <a:pt x="44343" y="19057"/>
                </a:lnTo>
                <a:lnTo>
                  <a:pt x="46094" y="18848"/>
                </a:lnTo>
                <a:lnTo>
                  <a:pt x="47844" y="18429"/>
                </a:lnTo>
                <a:lnTo>
                  <a:pt x="49400" y="17382"/>
                </a:lnTo>
                <a:lnTo>
                  <a:pt x="50567" y="16335"/>
                </a:lnTo>
                <a:lnTo>
                  <a:pt x="51928" y="14869"/>
                </a:lnTo>
                <a:lnTo>
                  <a:pt x="52706" y="13403"/>
                </a:lnTo>
                <a:lnTo>
                  <a:pt x="53095" y="11308"/>
                </a:lnTo>
                <a:lnTo>
                  <a:pt x="53290" y="9424"/>
                </a:lnTo>
                <a:lnTo>
                  <a:pt x="53290" y="9424"/>
                </a:lnTo>
                <a:lnTo>
                  <a:pt x="53095" y="7539"/>
                </a:lnTo>
                <a:lnTo>
                  <a:pt x="52706" y="5863"/>
                </a:lnTo>
                <a:lnTo>
                  <a:pt x="51928" y="4188"/>
                </a:lnTo>
                <a:lnTo>
                  <a:pt x="50567" y="2722"/>
                </a:lnTo>
                <a:lnTo>
                  <a:pt x="49400" y="1675"/>
                </a:lnTo>
                <a:lnTo>
                  <a:pt x="47844" y="837"/>
                </a:lnTo>
                <a:lnTo>
                  <a:pt x="46094" y="209"/>
                </a:lnTo>
                <a:lnTo>
                  <a:pt x="44343" y="0"/>
                </a:lnTo>
                <a:lnTo>
                  <a:pt x="44343" y="0"/>
                </a:lnTo>
                <a:lnTo>
                  <a:pt x="42593" y="209"/>
                </a:lnTo>
                <a:lnTo>
                  <a:pt x="41037" y="837"/>
                </a:lnTo>
                <a:lnTo>
                  <a:pt x="39481" y="1675"/>
                </a:lnTo>
                <a:lnTo>
                  <a:pt x="38119" y="2722"/>
                </a:lnTo>
                <a:lnTo>
                  <a:pt x="36952" y="4188"/>
                </a:lnTo>
                <a:lnTo>
                  <a:pt x="36175" y="5863"/>
                </a:lnTo>
                <a:lnTo>
                  <a:pt x="35591" y="7539"/>
                </a:lnTo>
                <a:lnTo>
                  <a:pt x="35397" y="9424"/>
                </a:lnTo>
                <a:lnTo>
                  <a:pt x="35397" y="9424"/>
                </a:lnTo>
                <a:lnTo>
                  <a:pt x="35591" y="11308"/>
                </a:lnTo>
                <a:lnTo>
                  <a:pt x="36175" y="13403"/>
                </a:lnTo>
                <a:lnTo>
                  <a:pt x="36952" y="14869"/>
                </a:lnTo>
                <a:lnTo>
                  <a:pt x="38119" y="16335"/>
                </a:lnTo>
                <a:lnTo>
                  <a:pt x="39481" y="17382"/>
                </a:lnTo>
                <a:lnTo>
                  <a:pt x="41037" y="18429"/>
                </a:lnTo>
                <a:lnTo>
                  <a:pt x="42593" y="18848"/>
                </a:lnTo>
                <a:lnTo>
                  <a:pt x="44343" y="19057"/>
                </a:lnTo>
                <a:lnTo>
                  <a:pt x="44343" y="19057"/>
                </a:lnTo>
                <a:close/>
                <a:moveTo>
                  <a:pt x="75072" y="21989"/>
                </a:moveTo>
                <a:lnTo>
                  <a:pt x="75072" y="21989"/>
                </a:lnTo>
                <a:lnTo>
                  <a:pt x="77017" y="21780"/>
                </a:lnTo>
                <a:lnTo>
                  <a:pt x="78768" y="21151"/>
                </a:lnTo>
                <a:lnTo>
                  <a:pt x="80129" y="20314"/>
                </a:lnTo>
                <a:lnTo>
                  <a:pt x="81491" y="19267"/>
                </a:lnTo>
                <a:lnTo>
                  <a:pt x="82463" y="17801"/>
                </a:lnTo>
                <a:lnTo>
                  <a:pt x="83435" y="16335"/>
                </a:lnTo>
                <a:lnTo>
                  <a:pt x="83824" y="14450"/>
                </a:lnTo>
                <a:lnTo>
                  <a:pt x="84019" y="12356"/>
                </a:lnTo>
                <a:lnTo>
                  <a:pt x="84019" y="12356"/>
                </a:lnTo>
                <a:lnTo>
                  <a:pt x="83824" y="10471"/>
                </a:lnTo>
                <a:lnTo>
                  <a:pt x="83435" y="8586"/>
                </a:lnTo>
                <a:lnTo>
                  <a:pt x="82463" y="7120"/>
                </a:lnTo>
                <a:lnTo>
                  <a:pt x="81491" y="5654"/>
                </a:lnTo>
                <a:lnTo>
                  <a:pt x="80129" y="4607"/>
                </a:lnTo>
                <a:lnTo>
                  <a:pt x="78768" y="3769"/>
                </a:lnTo>
                <a:lnTo>
                  <a:pt x="77017" y="3141"/>
                </a:lnTo>
                <a:lnTo>
                  <a:pt x="75072" y="2931"/>
                </a:lnTo>
                <a:lnTo>
                  <a:pt x="75072" y="2931"/>
                </a:lnTo>
                <a:lnTo>
                  <a:pt x="73322" y="3141"/>
                </a:lnTo>
                <a:lnTo>
                  <a:pt x="71766" y="3769"/>
                </a:lnTo>
                <a:lnTo>
                  <a:pt x="70210" y="4607"/>
                </a:lnTo>
                <a:lnTo>
                  <a:pt x="68849" y="5654"/>
                </a:lnTo>
                <a:lnTo>
                  <a:pt x="67876" y="7120"/>
                </a:lnTo>
                <a:lnTo>
                  <a:pt x="67098" y="8586"/>
                </a:lnTo>
                <a:lnTo>
                  <a:pt x="66515" y="10471"/>
                </a:lnTo>
                <a:lnTo>
                  <a:pt x="66320" y="12356"/>
                </a:lnTo>
                <a:lnTo>
                  <a:pt x="66320" y="12356"/>
                </a:lnTo>
                <a:lnTo>
                  <a:pt x="66515" y="14450"/>
                </a:lnTo>
                <a:lnTo>
                  <a:pt x="67098" y="16335"/>
                </a:lnTo>
                <a:lnTo>
                  <a:pt x="67876" y="17801"/>
                </a:lnTo>
                <a:lnTo>
                  <a:pt x="68849" y="19267"/>
                </a:lnTo>
                <a:lnTo>
                  <a:pt x="70210" y="20314"/>
                </a:lnTo>
                <a:lnTo>
                  <a:pt x="71766" y="21151"/>
                </a:lnTo>
                <a:lnTo>
                  <a:pt x="73322" y="21780"/>
                </a:lnTo>
                <a:lnTo>
                  <a:pt x="75072" y="21989"/>
                </a:lnTo>
                <a:lnTo>
                  <a:pt x="75072" y="21989"/>
                </a:lnTo>
                <a:close/>
                <a:moveTo>
                  <a:pt x="15948" y="28272"/>
                </a:moveTo>
                <a:lnTo>
                  <a:pt x="15948" y="28272"/>
                </a:lnTo>
                <a:lnTo>
                  <a:pt x="17309" y="28062"/>
                </a:lnTo>
                <a:lnTo>
                  <a:pt x="18670" y="27643"/>
                </a:lnTo>
                <a:lnTo>
                  <a:pt x="19837" y="26806"/>
                </a:lnTo>
                <a:lnTo>
                  <a:pt x="21004" y="25968"/>
                </a:lnTo>
                <a:lnTo>
                  <a:pt x="21977" y="24502"/>
                </a:lnTo>
                <a:lnTo>
                  <a:pt x="22560" y="23246"/>
                </a:lnTo>
                <a:lnTo>
                  <a:pt x="22949" y="21780"/>
                </a:lnTo>
                <a:lnTo>
                  <a:pt x="23144" y="20104"/>
                </a:lnTo>
                <a:lnTo>
                  <a:pt x="23144" y="20104"/>
                </a:lnTo>
                <a:lnTo>
                  <a:pt x="22949" y="18638"/>
                </a:lnTo>
                <a:lnTo>
                  <a:pt x="22560" y="17172"/>
                </a:lnTo>
                <a:lnTo>
                  <a:pt x="21977" y="15706"/>
                </a:lnTo>
                <a:lnTo>
                  <a:pt x="21004" y="14659"/>
                </a:lnTo>
                <a:lnTo>
                  <a:pt x="19837" y="13612"/>
                </a:lnTo>
                <a:lnTo>
                  <a:pt x="18670" y="12984"/>
                </a:lnTo>
                <a:lnTo>
                  <a:pt x="17309" y="12356"/>
                </a:lnTo>
                <a:lnTo>
                  <a:pt x="15948" y="12146"/>
                </a:lnTo>
                <a:lnTo>
                  <a:pt x="15948" y="12146"/>
                </a:lnTo>
                <a:lnTo>
                  <a:pt x="14197" y="12356"/>
                </a:lnTo>
                <a:lnTo>
                  <a:pt x="12836" y="12984"/>
                </a:lnTo>
                <a:lnTo>
                  <a:pt x="11669" y="13612"/>
                </a:lnTo>
                <a:lnTo>
                  <a:pt x="10502" y="14659"/>
                </a:lnTo>
                <a:lnTo>
                  <a:pt x="9724" y="15706"/>
                </a:lnTo>
                <a:lnTo>
                  <a:pt x="8946" y="17172"/>
                </a:lnTo>
                <a:lnTo>
                  <a:pt x="8557" y="18638"/>
                </a:lnTo>
                <a:lnTo>
                  <a:pt x="8363" y="20104"/>
                </a:lnTo>
                <a:lnTo>
                  <a:pt x="8363" y="20104"/>
                </a:lnTo>
                <a:lnTo>
                  <a:pt x="8557" y="21780"/>
                </a:lnTo>
                <a:lnTo>
                  <a:pt x="8946" y="23246"/>
                </a:lnTo>
                <a:lnTo>
                  <a:pt x="9724" y="24502"/>
                </a:lnTo>
                <a:lnTo>
                  <a:pt x="10502" y="25968"/>
                </a:lnTo>
                <a:lnTo>
                  <a:pt x="11669" y="26806"/>
                </a:lnTo>
                <a:lnTo>
                  <a:pt x="12836" y="27643"/>
                </a:lnTo>
                <a:lnTo>
                  <a:pt x="14197" y="28062"/>
                </a:lnTo>
                <a:lnTo>
                  <a:pt x="15948" y="28272"/>
                </a:lnTo>
                <a:lnTo>
                  <a:pt x="15948" y="28272"/>
                </a:lnTo>
                <a:close/>
                <a:moveTo>
                  <a:pt x="103857" y="25968"/>
                </a:moveTo>
                <a:lnTo>
                  <a:pt x="103857" y="25968"/>
                </a:lnTo>
                <a:lnTo>
                  <a:pt x="105218" y="25549"/>
                </a:lnTo>
                <a:lnTo>
                  <a:pt x="106580" y="25130"/>
                </a:lnTo>
                <a:lnTo>
                  <a:pt x="107941" y="24502"/>
                </a:lnTo>
                <a:lnTo>
                  <a:pt x="108914" y="23455"/>
                </a:lnTo>
                <a:lnTo>
                  <a:pt x="109886" y="22198"/>
                </a:lnTo>
                <a:lnTo>
                  <a:pt x="110470" y="20942"/>
                </a:lnTo>
                <a:lnTo>
                  <a:pt x="110858" y="19476"/>
                </a:lnTo>
                <a:lnTo>
                  <a:pt x="111053" y="18010"/>
                </a:lnTo>
                <a:lnTo>
                  <a:pt x="111053" y="18010"/>
                </a:lnTo>
                <a:lnTo>
                  <a:pt x="110858" y="16335"/>
                </a:lnTo>
                <a:lnTo>
                  <a:pt x="110470" y="14869"/>
                </a:lnTo>
                <a:lnTo>
                  <a:pt x="109886" y="13612"/>
                </a:lnTo>
                <a:lnTo>
                  <a:pt x="108914" y="12146"/>
                </a:lnTo>
                <a:lnTo>
                  <a:pt x="107941" y="11308"/>
                </a:lnTo>
                <a:lnTo>
                  <a:pt x="106580" y="10471"/>
                </a:lnTo>
                <a:lnTo>
                  <a:pt x="105218" y="10052"/>
                </a:lnTo>
                <a:lnTo>
                  <a:pt x="103857" y="9842"/>
                </a:lnTo>
                <a:lnTo>
                  <a:pt x="103857" y="9842"/>
                </a:lnTo>
                <a:lnTo>
                  <a:pt x="102301" y="10052"/>
                </a:lnTo>
                <a:lnTo>
                  <a:pt x="100940" y="10471"/>
                </a:lnTo>
                <a:lnTo>
                  <a:pt x="99773" y="11308"/>
                </a:lnTo>
                <a:lnTo>
                  <a:pt x="98411" y="12146"/>
                </a:lnTo>
                <a:lnTo>
                  <a:pt x="97633" y="13612"/>
                </a:lnTo>
                <a:lnTo>
                  <a:pt x="96855" y="14869"/>
                </a:lnTo>
                <a:lnTo>
                  <a:pt x="96466" y="16335"/>
                </a:lnTo>
                <a:lnTo>
                  <a:pt x="96466" y="18010"/>
                </a:lnTo>
                <a:lnTo>
                  <a:pt x="96466" y="18010"/>
                </a:lnTo>
                <a:lnTo>
                  <a:pt x="96466" y="19476"/>
                </a:lnTo>
                <a:lnTo>
                  <a:pt x="96855" y="20942"/>
                </a:lnTo>
                <a:lnTo>
                  <a:pt x="97633" y="22198"/>
                </a:lnTo>
                <a:lnTo>
                  <a:pt x="98411" y="23455"/>
                </a:lnTo>
                <a:lnTo>
                  <a:pt x="99773" y="24502"/>
                </a:lnTo>
                <a:lnTo>
                  <a:pt x="100940" y="25130"/>
                </a:lnTo>
                <a:lnTo>
                  <a:pt x="102301" y="25549"/>
                </a:lnTo>
                <a:lnTo>
                  <a:pt x="103857" y="25968"/>
                </a:lnTo>
                <a:lnTo>
                  <a:pt x="103857" y="25968"/>
                </a:lnTo>
                <a:close/>
                <a:moveTo>
                  <a:pt x="112025" y="29738"/>
                </a:moveTo>
                <a:lnTo>
                  <a:pt x="95494" y="29738"/>
                </a:lnTo>
                <a:lnTo>
                  <a:pt x="95494" y="29738"/>
                </a:lnTo>
                <a:lnTo>
                  <a:pt x="93938" y="29947"/>
                </a:lnTo>
                <a:lnTo>
                  <a:pt x="92382" y="30575"/>
                </a:lnTo>
                <a:lnTo>
                  <a:pt x="92382" y="30575"/>
                </a:lnTo>
                <a:lnTo>
                  <a:pt x="91604" y="29319"/>
                </a:lnTo>
                <a:lnTo>
                  <a:pt x="90826" y="28272"/>
                </a:lnTo>
                <a:lnTo>
                  <a:pt x="89854" y="27643"/>
                </a:lnTo>
                <a:lnTo>
                  <a:pt x="88881" y="27015"/>
                </a:lnTo>
                <a:lnTo>
                  <a:pt x="87714" y="26387"/>
                </a:lnTo>
                <a:lnTo>
                  <a:pt x="86353" y="26178"/>
                </a:lnTo>
                <a:lnTo>
                  <a:pt x="85186" y="25968"/>
                </a:lnTo>
                <a:lnTo>
                  <a:pt x="83824" y="25968"/>
                </a:lnTo>
                <a:lnTo>
                  <a:pt x="67098" y="25968"/>
                </a:lnTo>
                <a:lnTo>
                  <a:pt x="67098" y="25968"/>
                </a:lnTo>
                <a:lnTo>
                  <a:pt x="65153" y="25968"/>
                </a:lnTo>
                <a:lnTo>
                  <a:pt x="63403" y="26387"/>
                </a:lnTo>
                <a:lnTo>
                  <a:pt x="62236" y="26596"/>
                </a:lnTo>
                <a:lnTo>
                  <a:pt x="61458" y="27015"/>
                </a:lnTo>
                <a:lnTo>
                  <a:pt x="60680" y="27643"/>
                </a:lnTo>
                <a:lnTo>
                  <a:pt x="60097" y="28272"/>
                </a:lnTo>
                <a:lnTo>
                  <a:pt x="60097" y="28272"/>
                </a:lnTo>
                <a:lnTo>
                  <a:pt x="58541" y="26806"/>
                </a:lnTo>
                <a:lnTo>
                  <a:pt x="56985" y="25340"/>
                </a:lnTo>
                <a:lnTo>
                  <a:pt x="55235" y="24712"/>
                </a:lnTo>
                <a:lnTo>
                  <a:pt x="54262" y="24502"/>
                </a:lnTo>
                <a:lnTo>
                  <a:pt x="53095" y="24502"/>
                </a:lnTo>
                <a:lnTo>
                  <a:pt x="36369" y="24502"/>
                </a:lnTo>
                <a:lnTo>
                  <a:pt x="36369" y="24502"/>
                </a:lnTo>
                <a:lnTo>
                  <a:pt x="34813" y="24502"/>
                </a:lnTo>
                <a:lnTo>
                  <a:pt x="33257" y="24921"/>
                </a:lnTo>
                <a:lnTo>
                  <a:pt x="31896" y="25968"/>
                </a:lnTo>
                <a:lnTo>
                  <a:pt x="30729" y="26806"/>
                </a:lnTo>
                <a:lnTo>
                  <a:pt x="29562" y="28062"/>
                </a:lnTo>
                <a:lnTo>
                  <a:pt x="28589" y="29528"/>
                </a:lnTo>
                <a:lnTo>
                  <a:pt x="27811" y="30994"/>
                </a:lnTo>
                <a:lnTo>
                  <a:pt x="27228" y="32670"/>
                </a:lnTo>
                <a:lnTo>
                  <a:pt x="27228" y="32670"/>
                </a:lnTo>
                <a:lnTo>
                  <a:pt x="26061" y="32251"/>
                </a:lnTo>
                <a:lnTo>
                  <a:pt x="24505" y="32041"/>
                </a:lnTo>
                <a:lnTo>
                  <a:pt x="21977" y="31832"/>
                </a:lnTo>
                <a:lnTo>
                  <a:pt x="8168" y="31832"/>
                </a:lnTo>
                <a:lnTo>
                  <a:pt x="8168" y="31832"/>
                </a:lnTo>
                <a:lnTo>
                  <a:pt x="6612" y="32041"/>
                </a:lnTo>
                <a:lnTo>
                  <a:pt x="5056" y="32670"/>
                </a:lnTo>
                <a:lnTo>
                  <a:pt x="3695" y="33507"/>
                </a:lnTo>
                <a:lnTo>
                  <a:pt x="2528" y="34764"/>
                </a:lnTo>
                <a:lnTo>
                  <a:pt x="1361" y="36230"/>
                </a:lnTo>
                <a:lnTo>
                  <a:pt x="583" y="37905"/>
                </a:lnTo>
                <a:lnTo>
                  <a:pt x="194" y="40000"/>
                </a:lnTo>
                <a:lnTo>
                  <a:pt x="0" y="42094"/>
                </a:lnTo>
                <a:lnTo>
                  <a:pt x="0" y="66806"/>
                </a:lnTo>
                <a:lnTo>
                  <a:pt x="0" y="66806"/>
                </a:lnTo>
                <a:lnTo>
                  <a:pt x="0" y="68272"/>
                </a:lnTo>
                <a:lnTo>
                  <a:pt x="388" y="69319"/>
                </a:lnTo>
                <a:lnTo>
                  <a:pt x="777" y="69947"/>
                </a:lnTo>
                <a:lnTo>
                  <a:pt x="1361" y="70366"/>
                </a:lnTo>
                <a:lnTo>
                  <a:pt x="1944" y="70575"/>
                </a:lnTo>
                <a:lnTo>
                  <a:pt x="2917" y="70575"/>
                </a:lnTo>
                <a:lnTo>
                  <a:pt x="2917" y="70575"/>
                </a:lnTo>
                <a:lnTo>
                  <a:pt x="3695" y="70575"/>
                </a:lnTo>
                <a:lnTo>
                  <a:pt x="4278" y="70366"/>
                </a:lnTo>
                <a:lnTo>
                  <a:pt x="4667" y="69947"/>
                </a:lnTo>
                <a:lnTo>
                  <a:pt x="5056" y="69319"/>
                </a:lnTo>
                <a:lnTo>
                  <a:pt x="5445" y="68062"/>
                </a:lnTo>
                <a:lnTo>
                  <a:pt x="5445" y="66806"/>
                </a:lnTo>
                <a:lnTo>
                  <a:pt x="5445" y="66806"/>
                </a:lnTo>
                <a:lnTo>
                  <a:pt x="5640" y="40418"/>
                </a:lnTo>
                <a:lnTo>
                  <a:pt x="8946" y="40418"/>
                </a:lnTo>
                <a:lnTo>
                  <a:pt x="8946" y="40418"/>
                </a:lnTo>
                <a:lnTo>
                  <a:pt x="8752" y="104293"/>
                </a:lnTo>
                <a:lnTo>
                  <a:pt x="8752" y="104293"/>
                </a:lnTo>
                <a:lnTo>
                  <a:pt x="8946" y="106596"/>
                </a:lnTo>
                <a:lnTo>
                  <a:pt x="9335" y="108272"/>
                </a:lnTo>
                <a:lnTo>
                  <a:pt x="10113" y="109319"/>
                </a:lnTo>
                <a:lnTo>
                  <a:pt x="10891" y="110157"/>
                </a:lnTo>
                <a:lnTo>
                  <a:pt x="11669" y="110575"/>
                </a:lnTo>
                <a:lnTo>
                  <a:pt x="12641" y="110994"/>
                </a:lnTo>
                <a:lnTo>
                  <a:pt x="14586" y="110994"/>
                </a:lnTo>
                <a:lnTo>
                  <a:pt x="18087" y="110994"/>
                </a:lnTo>
                <a:lnTo>
                  <a:pt x="18087" y="110994"/>
                </a:lnTo>
                <a:lnTo>
                  <a:pt x="18865" y="110994"/>
                </a:lnTo>
                <a:lnTo>
                  <a:pt x="19643" y="110994"/>
                </a:lnTo>
                <a:lnTo>
                  <a:pt x="20421" y="110575"/>
                </a:lnTo>
                <a:lnTo>
                  <a:pt x="21199" y="109947"/>
                </a:lnTo>
                <a:lnTo>
                  <a:pt x="21977" y="109109"/>
                </a:lnTo>
                <a:lnTo>
                  <a:pt x="22560" y="107853"/>
                </a:lnTo>
                <a:lnTo>
                  <a:pt x="22949" y="105968"/>
                </a:lnTo>
                <a:lnTo>
                  <a:pt x="23144" y="103246"/>
                </a:lnTo>
                <a:lnTo>
                  <a:pt x="23144" y="103246"/>
                </a:lnTo>
                <a:lnTo>
                  <a:pt x="23338" y="70575"/>
                </a:lnTo>
                <a:lnTo>
                  <a:pt x="23338" y="40418"/>
                </a:lnTo>
                <a:lnTo>
                  <a:pt x="26839" y="40418"/>
                </a:lnTo>
                <a:lnTo>
                  <a:pt x="26839" y="67434"/>
                </a:lnTo>
                <a:lnTo>
                  <a:pt x="26839" y="67434"/>
                </a:lnTo>
                <a:lnTo>
                  <a:pt x="27034" y="69109"/>
                </a:lnTo>
                <a:lnTo>
                  <a:pt x="27228" y="69738"/>
                </a:lnTo>
                <a:lnTo>
                  <a:pt x="27423" y="70157"/>
                </a:lnTo>
                <a:lnTo>
                  <a:pt x="27811" y="70366"/>
                </a:lnTo>
                <a:lnTo>
                  <a:pt x="28395" y="70575"/>
                </a:lnTo>
                <a:lnTo>
                  <a:pt x="29367" y="70575"/>
                </a:lnTo>
                <a:lnTo>
                  <a:pt x="29367" y="70575"/>
                </a:lnTo>
                <a:lnTo>
                  <a:pt x="30145" y="70575"/>
                </a:lnTo>
                <a:lnTo>
                  <a:pt x="30534" y="70366"/>
                </a:lnTo>
                <a:lnTo>
                  <a:pt x="31118" y="70157"/>
                </a:lnTo>
                <a:lnTo>
                  <a:pt x="31507" y="69738"/>
                </a:lnTo>
                <a:lnTo>
                  <a:pt x="31896" y="68691"/>
                </a:lnTo>
                <a:lnTo>
                  <a:pt x="32090" y="67225"/>
                </a:lnTo>
                <a:lnTo>
                  <a:pt x="32090" y="67225"/>
                </a:lnTo>
                <a:lnTo>
                  <a:pt x="31896" y="35811"/>
                </a:lnTo>
                <a:lnTo>
                  <a:pt x="35202" y="35811"/>
                </a:lnTo>
                <a:lnTo>
                  <a:pt x="35202" y="35811"/>
                </a:lnTo>
                <a:lnTo>
                  <a:pt x="35202" y="110575"/>
                </a:lnTo>
                <a:lnTo>
                  <a:pt x="35202" y="110575"/>
                </a:lnTo>
                <a:lnTo>
                  <a:pt x="35397" y="113298"/>
                </a:lnTo>
                <a:lnTo>
                  <a:pt x="35980" y="115392"/>
                </a:lnTo>
                <a:lnTo>
                  <a:pt x="36758" y="116858"/>
                </a:lnTo>
                <a:lnTo>
                  <a:pt x="37536" y="118324"/>
                </a:lnTo>
                <a:lnTo>
                  <a:pt x="38508" y="119162"/>
                </a:lnTo>
                <a:lnTo>
                  <a:pt x="39870" y="119581"/>
                </a:lnTo>
                <a:lnTo>
                  <a:pt x="40842" y="120000"/>
                </a:lnTo>
                <a:lnTo>
                  <a:pt x="41815" y="120000"/>
                </a:lnTo>
                <a:lnTo>
                  <a:pt x="48233" y="120000"/>
                </a:lnTo>
                <a:lnTo>
                  <a:pt x="48233" y="120000"/>
                </a:lnTo>
                <a:lnTo>
                  <a:pt x="49011" y="120000"/>
                </a:lnTo>
                <a:lnTo>
                  <a:pt x="49983" y="119581"/>
                </a:lnTo>
                <a:lnTo>
                  <a:pt x="51150" y="118952"/>
                </a:lnTo>
                <a:lnTo>
                  <a:pt x="52123" y="117905"/>
                </a:lnTo>
                <a:lnTo>
                  <a:pt x="52901" y="116649"/>
                </a:lnTo>
                <a:lnTo>
                  <a:pt x="53484" y="114764"/>
                </a:lnTo>
                <a:lnTo>
                  <a:pt x="54068" y="112460"/>
                </a:lnTo>
                <a:lnTo>
                  <a:pt x="54262" y="109528"/>
                </a:lnTo>
                <a:lnTo>
                  <a:pt x="54262" y="109528"/>
                </a:lnTo>
                <a:lnTo>
                  <a:pt x="54262" y="71204"/>
                </a:lnTo>
                <a:lnTo>
                  <a:pt x="54068" y="35811"/>
                </a:lnTo>
                <a:lnTo>
                  <a:pt x="57374" y="35811"/>
                </a:lnTo>
                <a:lnTo>
                  <a:pt x="57374" y="35811"/>
                </a:lnTo>
                <a:lnTo>
                  <a:pt x="57374" y="66387"/>
                </a:lnTo>
                <a:lnTo>
                  <a:pt x="57374" y="66387"/>
                </a:lnTo>
                <a:lnTo>
                  <a:pt x="57568" y="68272"/>
                </a:lnTo>
                <a:lnTo>
                  <a:pt x="57568" y="69109"/>
                </a:lnTo>
                <a:lnTo>
                  <a:pt x="57957" y="69738"/>
                </a:lnTo>
                <a:lnTo>
                  <a:pt x="58152" y="70157"/>
                </a:lnTo>
                <a:lnTo>
                  <a:pt x="58735" y="70366"/>
                </a:lnTo>
                <a:lnTo>
                  <a:pt x="59319" y="70575"/>
                </a:lnTo>
                <a:lnTo>
                  <a:pt x="60097" y="70575"/>
                </a:lnTo>
                <a:lnTo>
                  <a:pt x="60097" y="70575"/>
                </a:lnTo>
                <a:lnTo>
                  <a:pt x="60680" y="70575"/>
                </a:lnTo>
                <a:lnTo>
                  <a:pt x="61069" y="70366"/>
                </a:lnTo>
                <a:lnTo>
                  <a:pt x="61458" y="69947"/>
                </a:lnTo>
                <a:lnTo>
                  <a:pt x="61847" y="69528"/>
                </a:lnTo>
                <a:lnTo>
                  <a:pt x="62042" y="68272"/>
                </a:lnTo>
                <a:lnTo>
                  <a:pt x="62236" y="66596"/>
                </a:lnTo>
                <a:lnTo>
                  <a:pt x="62236" y="66596"/>
                </a:lnTo>
                <a:lnTo>
                  <a:pt x="62236" y="37277"/>
                </a:lnTo>
                <a:lnTo>
                  <a:pt x="65542" y="37277"/>
                </a:lnTo>
                <a:lnTo>
                  <a:pt x="65542" y="37277"/>
                </a:lnTo>
                <a:lnTo>
                  <a:pt x="65737" y="109738"/>
                </a:lnTo>
                <a:lnTo>
                  <a:pt x="65737" y="109738"/>
                </a:lnTo>
                <a:lnTo>
                  <a:pt x="66126" y="112460"/>
                </a:lnTo>
                <a:lnTo>
                  <a:pt x="66515" y="114554"/>
                </a:lnTo>
                <a:lnTo>
                  <a:pt x="67293" y="116020"/>
                </a:lnTo>
                <a:lnTo>
                  <a:pt x="68265" y="117277"/>
                </a:lnTo>
                <a:lnTo>
                  <a:pt x="69432" y="118324"/>
                </a:lnTo>
                <a:lnTo>
                  <a:pt x="70405" y="118743"/>
                </a:lnTo>
                <a:lnTo>
                  <a:pt x="71572" y="119162"/>
                </a:lnTo>
                <a:lnTo>
                  <a:pt x="72544" y="119162"/>
                </a:lnTo>
                <a:lnTo>
                  <a:pt x="78962" y="119162"/>
                </a:lnTo>
                <a:lnTo>
                  <a:pt x="78962" y="119162"/>
                </a:lnTo>
                <a:lnTo>
                  <a:pt x="79935" y="119162"/>
                </a:lnTo>
                <a:lnTo>
                  <a:pt x="80907" y="118743"/>
                </a:lnTo>
                <a:lnTo>
                  <a:pt x="81880" y="117905"/>
                </a:lnTo>
                <a:lnTo>
                  <a:pt x="82852" y="117068"/>
                </a:lnTo>
                <a:lnTo>
                  <a:pt x="83630" y="115811"/>
                </a:lnTo>
                <a:lnTo>
                  <a:pt x="84213" y="113926"/>
                </a:lnTo>
                <a:lnTo>
                  <a:pt x="84797" y="111623"/>
                </a:lnTo>
                <a:lnTo>
                  <a:pt x="84991" y="108691"/>
                </a:lnTo>
                <a:lnTo>
                  <a:pt x="84991" y="108691"/>
                </a:lnTo>
                <a:lnTo>
                  <a:pt x="85186" y="95706"/>
                </a:lnTo>
                <a:lnTo>
                  <a:pt x="85186" y="71413"/>
                </a:lnTo>
                <a:lnTo>
                  <a:pt x="84991" y="37277"/>
                </a:lnTo>
                <a:lnTo>
                  <a:pt x="88492" y="37277"/>
                </a:lnTo>
                <a:lnTo>
                  <a:pt x="88492" y="37277"/>
                </a:lnTo>
                <a:lnTo>
                  <a:pt x="88492" y="66596"/>
                </a:lnTo>
                <a:lnTo>
                  <a:pt x="88492" y="66596"/>
                </a:lnTo>
                <a:lnTo>
                  <a:pt x="88687" y="68062"/>
                </a:lnTo>
                <a:lnTo>
                  <a:pt x="89076" y="69528"/>
                </a:lnTo>
                <a:lnTo>
                  <a:pt x="89270" y="69947"/>
                </a:lnTo>
                <a:lnTo>
                  <a:pt x="89659" y="70366"/>
                </a:lnTo>
                <a:lnTo>
                  <a:pt x="90243" y="70575"/>
                </a:lnTo>
                <a:lnTo>
                  <a:pt x="90826" y="70575"/>
                </a:lnTo>
                <a:lnTo>
                  <a:pt x="90826" y="70575"/>
                </a:lnTo>
                <a:lnTo>
                  <a:pt x="91993" y="70575"/>
                </a:lnTo>
                <a:lnTo>
                  <a:pt x="92576" y="70366"/>
                </a:lnTo>
                <a:lnTo>
                  <a:pt x="92965" y="69947"/>
                </a:lnTo>
                <a:lnTo>
                  <a:pt x="93354" y="69109"/>
                </a:lnTo>
                <a:lnTo>
                  <a:pt x="93549" y="67853"/>
                </a:lnTo>
                <a:lnTo>
                  <a:pt x="93549" y="67853"/>
                </a:lnTo>
                <a:lnTo>
                  <a:pt x="93743" y="55287"/>
                </a:lnTo>
                <a:lnTo>
                  <a:pt x="93743" y="40418"/>
                </a:lnTo>
                <a:lnTo>
                  <a:pt x="97050" y="40418"/>
                </a:lnTo>
                <a:lnTo>
                  <a:pt x="97050" y="40418"/>
                </a:lnTo>
                <a:lnTo>
                  <a:pt x="97050" y="101151"/>
                </a:lnTo>
                <a:lnTo>
                  <a:pt x="97050" y="101151"/>
                </a:lnTo>
                <a:lnTo>
                  <a:pt x="97050" y="103246"/>
                </a:lnTo>
                <a:lnTo>
                  <a:pt x="97439" y="105130"/>
                </a:lnTo>
                <a:lnTo>
                  <a:pt x="97828" y="106596"/>
                </a:lnTo>
                <a:lnTo>
                  <a:pt x="98217" y="107434"/>
                </a:lnTo>
                <a:lnTo>
                  <a:pt x="98800" y="108272"/>
                </a:lnTo>
                <a:lnTo>
                  <a:pt x="99773" y="108691"/>
                </a:lnTo>
                <a:lnTo>
                  <a:pt x="100356" y="108900"/>
                </a:lnTo>
                <a:lnTo>
                  <a:pt x="101134" y="108900"/>
                </a:lnTo>
                <a:lnTo>
                  <a:pt x="107163" y="108900"/>
                </a:lnTo>
                <a:lnTo>
                  <a:pt x="107163" y="108900"/>
                </a:lnTo>
                <a:lnTo>
                  <a:pt x="107941" y="108900"/>
                </a:lnTo>
                <a:lnTo>
                  <a:pt x="108719" y="108691"/>
                </a:lnTo>
                <a:lnTo>
                  <a:pt x="109303" y="108062"/>
                </a:lnTo>
                <a:lnTo>
                  <a:pt x="109886" y="107434"/>
                </a:lnTo>
                <a:lnTo>
                  <a:pt x="110470" y="106178"/>
                </a:lnTo>
                <a:lnTo>
                  <a:pt x="111053" y="104502"/>
                </a:lnTo>
                <a:lnTo>
                  <a:pt x="111247" y="102617"/>
                </a:lnTo>
                <a:lnTo>
                  <a:pt x="111442" y="100104"/>
                </a:lnTo>
                <a:lnTo>
                  <a:pt x="111442" y="100104"/>
                </a:lnTo>
                <a:lnTo>
                  <a:pt x="111442" y="68900"/>
                </a:lnTo>
                <a:lnTo>
                  <a:pt x="111442" y="40418"/>
                </a:lnTo>
                <a:lnTo>
                  <a:pt x="114943" y="40418"/>
                </a:lnTo>
                <a:lnTo>
                  <a:pt x="114943" y="40418"/>
                </a:lnTo>
                <a:lnTo>
                  <a:pt x="114943" y="67434"/>
                </a:lnTo>
                <a:lnTo>
                  <a:pt x="114943" y="67434"/>
                </a:lnTo>
                <a:lnTo>
                  <a:pt x="115137" y="68691"/>
                </a:lnTo>
                <a:lnTo>
                  <a:pt x="115721" y="69738"/>
                </a:lnTo>
                <a:lnTo>
                  <a:pt x="116499" y="70366"/>
                </a:lnTo>
                <a:lnTo>
                  <a:pt x="117471" y="70575"/>
                </a:lnTo>
                <a:lnTo>
                  <a:pt x="117471" y="70575"/>
                </a:lnTo>
                <a:lnTo>
                  <a:pt x="118638" y="70366"/>
                </a:lnTo>
                <a:lnTo>
                  <a:pt x="119416" y="69738"/>
                </a:lnTo>
                <a:lnTo>
                  <a:pt x="119805" y="68900"/>
                </a:lnTo>
                <a:lnTo>
                  <a:pt x="120000" y="67643"/>
                </a:lnTo>
                <a:lnTo>
                  <a:pt x="120000" y="41256"/>
                </a:lnTo>
                <a:lnTo>
                  <a:pt x="120000" y="41256"/>
                </a:lnTo>
                <a:lnTo>
                  <a:pt x="119805" y="39162"/>
                </a:lnTo>
                <a:lnTo>
                  <a:pt x="119416" y="36858"/>
                </a:lnTo>
                <a:lnTo>
                  <a:pt x="118638" y="34973"/>
                </a:lnTo>
                <a:lnTo>
                  <a:pt x="117666" y="33298"/>
                </a:lnTo>
                <a:lnTo>
                  <a:pt x="116499" y="31832"/>
                </a:lnTo>
                <a:lnTo>
                  <a:pt x="115137" y="30785"/>
                </a:lnTo>
                <a:lnTo>
                  <a:pt x="113581" y="29947"/>
                </a:lnTo>
                <a:lnTo>
                  <a:pt x="112803" y="29738"/>
                </a:lnTo>
                <a:lnTo>
                  <a:pt x="112025" y="29738"/>
                </a:lnTo>
                <a:lnTo>
                  <a:pt x="112025" y="29738"/>
                </a:lnTo>
                <a:close/>
              </a:path>
            </a:pathLst>
          </a:custGeom>
          <a:solidFill>
            <a:schemeClr val="accent2"/>
          </a:solidFill>
          <a:ln>
            <a:noFill/>
          </a:ln>
        </p:spPr>
        <p:txBody>
          <a:bodyPr lIns="149754" tIns="74857" rIns="149754" bIns="74857" anchor="t" anchorCtr="0">
            <a:noAutofit/>
          </a:bodyPr>
          <a:lstStyle/>
          <a:p>
            <a:pPr>
              <a:buClr>
                <a:srgbClr val="000000"/>
              </a:buClr>
            </a:pPr>
            <a:endParaRPr sz="2300">
              <a:solidFill>
                <a:srgbClr val="000000"/>
              </a:solidFill>
              <a:ea typeface="Arial"/>
              <a:cs typeface="Arial"/>
              <a:sym typeface="Arial"/>
            </a:endParaRPr>
          </a:p>
        </p:txBody>
      </p:sp>
      <p:cxnSp>
        <p:nvCxnSpPr>
          <p:cNvPr id="323" name="Shape 323"/>
          <p:cNvCxnSpPr/>
          <p:nvPr/>
        </p:nvCxnSpPr>
        <p:spPr>
          <a:xfrm>
            <a:off x="2631063" y="5249265"/>
            <a:ext cx="897608" cy="0"/>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24" name="Shape 324"/>
          <p:cNvCxnSpPr/>
          <p:nvPr/>
        </p:nvCxnSpPr>
        <p:spPr>
          <a:xfrm>
            <a:off x="1095126" y="5249265"/>
            <a:ext cx="568418" cy="2625"/>
          </a:xfrm>
          <a:prstGeom prst="straightConnector1">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25" name="Shape 325"/>
          <p:cNvSpPr/>
          <p:nvPr/>
        </p:nvSpPr>
        <p:spPr>
          <a:xfrm rot="-3238723">
            <a:off x="1729810" y="3116009"/>
            <a:ext cx="2228317" cy="520011"/>
          </a:xfrm>
          <a:prstGeom prst="rect">
            <a:avLst/>
          </a:prstGeom>
          <a:noFill/>
          <a:ln>
            <a:noFill/>
          </a:ln>
        </p:spPr>
        <p:txBody>
          <a:bodyPr lIns="0" tIns="0" rIns="0" bIns="0" anchor="t" anchorCtr="0">
            <a:noAutofit/>
          </a:bodyPr>
          <a:lstStyle/>
          <a:p>
            <a:pPr>
              <a:buClr>
                <a:srgbClr val="313131"/>
              </a:buClr>
              <a:buSzPct val="25000"/>
            </a:pPr>
            <a:r>
              <a:rPr lang="en-CA" sz="2300">
                <a:solidFill>
                  <a:srgbClr val="313131"/>
                </a:solidFill>
                <a:ea typeface="Arial"/>
                <a:cs typeface="Arial"/>
                <a:sym typeface="Arial"/>
              </a:rPr>
              <a:t>August</a:t>
            </a:r>
          </a:p>
        </p:txBody>
      </p:sp>
      <p:sp>
        <p:nvSpPr>
          <p:cNvPr id="326" name="Shape 326"/>
          <p:cNvSpPr/>
          <p:nvPr/>
        </p:nvSpPr>
        <p:spPr>
          <a:xfrm rot="-3238723">
            <a:off x="4359615" y="3116009"/>
            <a:ext cx="2228317" cy="520011"/>
          </a:xfrm>
          <a:prstGeom prst="rect">
            <a:avLst/>
          </a:prstGeom>
          <a:noFill/>
          <a:ln>
            <a:noFill/>
          </a:ln>
        </p:spPr>
        <p:txBody>
          <a:bodyPr lIns="0" tIns="0" rIns="0" bIns="0" anchor="t" anchorCtr="0">
            <a:noAutofit/>
          </a:bodyPr>
          <a:lstStyle/>
          <a:p>
            <a:pPr>
              <a:buClr>
                <a:srgbClr val="313131"/>
              </a:buClr>
              <a:buSzPct val="25000"/>
            </a:pPr>
            <a:r>
              <a:rPr lang="en-CA" sz="2300">
                <a:solidFill>
                  <a:srgbClr val="313131"/>
                </a:solidFill>
                <a:ea typeface="Arial"/>
                <a:cs typeface="Arial"/>
                <a:sym typeface="Arial"/>
              </a:rPr>
              <a:t>October</a:t>
            </a:r>
          </a:p>
        </p:txBody>
      </p:sp>
      <p:sp>
        <p:nvSpPr>
          <p:cNvPr id="327" name="Shape 327"/>
          <p:cNvSpPr/>
          <p:nvPr/>
        </p:nvSpPr>
        <p:spPr>
          <a:xfrm rot="-3238723">
            <a:off x="5688931" y="3116009"/>
            <a:ext cx="2228317" cy="520011"/>
          </a:xfrm>
          <a:prstGeom prst="rect">
            <a:avLst/>
          </a:prstGeom>
          <a:noFill/>
          <a:ln>
            <a:noFill/>
          </a:ln>
        </p:spPr>
        <p:txBody>
          <a:bodyPr lIns="0" tIns="0" rIns="0" bIns="0" anchor="t" anchorCtr="0">
            <a:noAutofit/>
          </a:bodyPr>
          <a:lstStyle/>
          <a:p>
            <a:pPr>
              <a:buClr>
                <a:srgbClr val="313131"/>
              </a:buClr>
              <a:buSzPct val="25000"/>
            </a:pPr>
            <a:r>
              <a:rPr lang="en-CA" sz="2300">
                <a:solidFill>
                  <a:srgbClr val="313131"/>
                </a:solidFill>
                <a:ea typeface="Arial"/>
                <a:cs typeface="Arial"/>
                <a:sym typeface="Arial"/>
              </a:rPr>
              <a:t>November</a:t>
            </a:r>
          </a:p>
        </p:txBody>
      </p:sp>
      <p:sp>
        <p:nvSpPr>
          <p:cNvPr id="328" name="Shape 328"/>
          <p:cNvSpPr/>
          <p:nvPr/>
        </p:nvSpPr>
        <p:spPr>
          <a:xfrm rot="-3238723">
            <a:off x="7018245" y="3114390"/>
            <a:ext cx="2228317" cy="520011"/>
          </a:xfrm>
          <a:prstGeom prst="rect">
            <a:avLst/>
          </a:prstGeom>
          <a:noFill/>
          <a:ln>
            <a:noFill/>
          </a:ln>
        </p:spPr>
        <p:txBody>
          <a:bodyPr lIns="0" tIns="0" rIns="0" bIns="0" anchor="t" anchorCtr="0">
            <a:noAutofit/>
          </a:bodyPr>
          <a:lstStyle/>
          <a:p>
            <a:pPr>
              <a:buClr>
                <a:srgbClr val="313131"/>
              </a:buClr>
              <a:buSzPct val="25000"/>
            </a:pPr>
            <a:r>
              <a:rPr lang="en-CA" sz="2300">
                <a:solidFill>
                  <a:srgbClr val="313131"/>
                </a:solidFill>
                <a:ea typeface="Arial"/>
                <a:cs typeface="Arial"/>
                <a:sym typeface="Arial"/>
              </a:rPr>
              <a:t>December</a:t>
            </a:r>
          </a:p>
        </p:txBody>
      </p:sp>
      <p:sp>
        <p:nvSpPr>
          <p:cNvPr id="329" name="Shape 329"/>
          <p:cNvSpPr txBox="1">
            <a:spLocks noGrp="1"/>
          </p:cNvSpPr>
          <p:nvPr>
            <p:ph type="sldNum" idx="4294967295"/>
          </p:nvPr>
        </p:nvSpPr>
        <p:spPr>
          <a:xfrm>
            <a:off x="13476932" y="8312238"/>
            <a:ext cx="864201" cy="688800"/>
          </a:xfrm>
          <a:prstGeom prst="rect">
            <a:avLst/>
          </a:prstGeom>
          <a:noFill/>
          <a:ln>
            <a:noFill/>
          </a:ln>
        </p:spPr>
        <p:txBody>
          <a:bodyPr lIns="149754" tIns="149754" rIns="149754" bIns="149754" anchor="ctr" anchorCtr="0">
            <a:noAutofit/>
          </a:bodyPr>
          <a:lstStyle/>
          <a:p>
            <a:pPr>
              <a:buClr>
                <a:srgbClr val="000000"/>
              </a:buClr>
              <a:buSzPct val="25000"/>
            </a:pPr>
            <a:fld id="{00000000-1234-1234-1234-123412341234}" type="slidenum">
              <a:rPr lang="en-CA" sz="2300">
                <a:solidFill>
                  <a:srgbClr val="000000"/>
                </a:solidFill>
                <a:latin typeface="Arial"/>
                <a:ea typeface="Arial"/>
                <a:cs typeface="Arial"/>
                <a:sym typeface="Arial"/>
              </a:rPr>
              <a:pPr>
                <a:buClr>
                  <a:srgbClr val="000000"/>
                </a:buClr>
                <a:buSzPct val="25000"/>
              </a:pPr>
              <a:t>46</a:t>
            </a:fld>
            <a:endParaRPr lang="en-CA" sz="2300">
              <a:solidFill>
                <a:srgbClr val="000000"/>
              </a:solidFill>
              <a:latin typeface="Arial"/>
              <a:ea typeface="Arial"/>
              <a:cs typeface="Arial"/>
              <a:sym typeface="Arial"/>
            </a:endParaRPr>
          </a:p>
        </p:txBody>
      </p:sp>
      <p:sp>
        <p:nvSpPr>
          <p:cNvPr id="331" name="Shape 331"/>
          <p:cNvSpPr txBox="1"/>
          <p:nvPr/>
        </p:nvSpPr>
        <p:spPr>
          <a:xfrm>
            <a:off x="9513513" y="6084738"/>
            <a:ext cx="3809766" cy="484573"/>
          </a:xfrm>
          <a:prstGeom prst="rect">
            <a:avLst/>
          </a:prstGeom>
          <a:noFill/>
          <a:ln>
            <a:noFill/>
          </a:ln>
        </p:spPr>
        <p:txBody>
          <a:bodyPr lIns="149754" tIns="74857" rIns="149754" bIns="74857" anchor="t" anchorCtr="0">
            <a:noAutofit/>
          </a:bodyPr>
          <a:lstStyle/>
          <a:p>
            <a:pPr>
              <a:buClr>
                <a:srgbClr val="000000"/>
              </a:buClr>
              <a:buSzPct val="25000"/>
            </a:pPr>
            <a:r>
              <a:rPr lang="en-CA" sz="1600" b="1">
                <a:solidFill>
                  <a:srgbClr val="000000"/>
                </a:solidFill>
                <a:ea typeface="Arial"/>
                <a:cs typeface="Arial"/>
                <a:sym typeface="Arial"/>
              </a:rPr>
              <a:t>     </a:t>
            </a:r>
            <a:r>
              <a:rPr lang="en-CA" sz="1600">
                <a:solidFill>
                  <a:srgbClr val="000000"/>
                </a:solidFill>
                <a:ea typeface="Arial"/>
                <a:cs typeface="Arial"/>
                <a:sym typeface="Arial"/>
              </a:rPr>
              <a:t>Learning Journey</a:t>
            </a:r>
          </a:p>
        </p:txBody>
      </p:sp>
      <p:sp>
        <p:nvSpPr>
          <p:cNvPr id="332" name="Shape 332"/>
          <p:cNvSpPr txBox="1"/>
          <p:nvPr/>
        </p:nvSpPr>
        <p:spPr>
          <a:xfrm>
            <a:off x="9516945" y="6817228"/>
            <a:ext cx="4229344" cy="484573"/>
          </a:xfrm>
          <a:prstGeom prst="rect">
            <a:avLst/>
          </a:prstGeom>
          <a:noFill/>
          <a:ln>
            <a:noFill/>
          </a:ln>
        </p:spPr>
        <p:txBody>
          <a:bodyPr lIns="149754" tIns="74857" rIns="149754" bIns="74857" anchor="t" anchorCtr="0">
            <a:noAutofit/>
          </a:bodyPr>
          <a:lstStyle/>
          <a:p>
            <a:pPr>
              <a:buClr>
                <a:srgbClr val="000000"/>
              </a:buClr>
              <a:buSzPct val="25000"/>
            </a:pPr>
            <a:r>
              <a:rPr lang="en-CA" sz="1600" b="1" dirty="0">
                <a:solidFill>
                  <a:srgbClr val="000000"/>
                </a:solidFill>
                <a:ea typeface="Arial"/>
                <a:cs typeface="Arial"/>
                <a:sym typeface="Arial"/>
              </a:rPr>
              <a:t>     </a:t>
            </a:r>
            <a:r>
              <a:rPr lang="en-CA" sz="1600" dirty="0">
                <a:solidFill>
                  <a:srgbClr val="000000"/>
                </a:solidFill>
                <a:ea typeface="Arial"/>
                <a:cs typeface="Arial"/>
                <a:sym typeface="Arial"/>
              </a:rPr>
              <a:t>Implementation Working </a:t>
            </a:r>
            <a:r>
              <a:rPr lang="en-CA" sz="1600" dirty="0" smtClean="0">
                <a:solidFill>
                  <a:srgbClr val="000000"/>
                </a:solidFill>
                <a:ea typeface="Arial"/>
                <a:cs typeface="Arial"/>
                <a:sym typeface="Arial"/>
              </a:rPr>
              <a:t>Groups</a:t>
            </a:r>
            <a:endParaRPr lang="en-CA" sz="1600" dirty="0">
              <a:solidFill>
                <a:srgbClr val="000000"/>
              </a:solidFill>
              <a:ea typeface="Arial"/>
              <a:cs typeface="Arial"/>
              <a:sym typeface="Arial"/>
            </a:endParaRPr>
          </a:p>
        </p:txBody>
      </p:sp>
      <p:sp>
        <p:nvSpPr>
          <p:cNvPr id="333" name="Shape 333"/>
          <p:cNvSpPr/>
          <p:nvPr/>
        </p:nvSpPr>
        <p:spPr>
          <a:xfrm>
            <a:off x="7309225" y="4421404"/>
            <a:ext cx="317048" cy="323398"/>
          </a:xfrm>
          <a:prstGeom prst="ellipse">
            <a:avLst/>
          </a:prstGeom>
          <a:solidFill>
            <a:schemeClr val="dk2"/>
          </a:solidFill>
          <a:ln w="38100" cap="flat" cmpd="sng">
            <a:solidFill>
              <a:schemeClr val="accent2"/>
            </a:solidFill>
            <a:prstDash val="solid"/>
            <a:round/>
            <a:headEnd type="none" w="med" len="med"/>
            <a:tailEnd type="none" w="med" len="med"/>
          </a:ln>
        </p:spPr>
        <p:txBody>
          <a:bodyPr lIns="0" tIns="0" rIns="0" bIns="0" anchor="ctr" anchorCtr="0">
            <a:noAutofit/>
          </a:bodyPr>
          <a:lstStyle/>
          <a:p>
            <a:pPr algn="ctr">
              <a:buClr>
                <a:srgbClr val="000000"/>
              </a:buClr>
            </a:pPr>
            <a:endParaRPr sz="1600" b="1">
              <a:solidFill>
                <a:schemeClr val="dk2"/>
              </a:solidFill>
              <a:ea typeface="Arial"/>
              <a:cs typeface="Arial"/>
              <a:sym typeface="Arial"/>
            </a:endParaRPr>
          </a:p>
        </p:txBody>
      </p:sp>
      <p:sp>
        <p:nvSpPr>
          <p:cNvPr id="334" name="Shape 334"/>
          <p:cNvSpPr/>
          <p:nvPr/>
        </p:nvSpPr>
        <p:spPr>
          <a:xfrm rot="-3238723">
            <a:off x="8347553" y="3114390"/>
            <a:ext cx="2228317" cy="520011"/>
          </a:xfrm>
          <a:prstGeom prst="rect">
            <a:avLst/>
          </a:prstGeom>
          <a:noFill/>
          <a:ln>
            <a:noFill/>
          </a:ln>
        </p:spPr>
        <p:txBody>
          <a:bodyPr lIns="0" tIns="0" rIns="0" bIns="0" anchor="t" anchorCtr="0">
            <a:noAutofit/>
          </a:bodyPr>
          <a:lstStyle/>
          <a:p>
            <a:pPr>
              <a:buClr>
                <a:srgbClr val="313131"/>
              </a:buClr>
              <a:buSzPct val="25000"/>
            </a:pPr>
            <a:r>
              <a:rPr lang="en-CA" sz="2300" dirty="0" smtClean="0">
                <a:solidFill>
                  <a:srgbClr val="313131"/>
                </a:solidFill>
                <a:ea typeface="Arial"/>
                <a:cs typeface="Arial"/>
                <a:sym typeface="Arial"/>
              </a:rPr>
              <a:t>January  </a:t>
            </a:r>
            <a:r>
              <a:rPr lang="en-CA" sz="2300" dirty="0">
                <a:solidFill>
                  <a:srgbClr val="313131"/>
                </a:solidFill>
                <a:ea typeface="Arial"/>
                <a:cs typeface="Arial"/>
                <a:sym typeface="Arial"/>
              </a:rPr>
              <a:t>2017</a:t>
            </a:r>
          </a:p>
        </p:txBody>
      </p:sp>
      <p:sp>
        <p:nvSpPr>
          <p:cNvPr id="335" name="Shape 335"/>
          <p:cNvSpPr txBox="1"/>
          <p:nvPr/>
        </p:nvSpPr>
        <p:spPr>
          <a:xfrm>
            <a:off x="9598749" y="7441549"/>
            <a:ext cx="3809766" cy="484573"/>
          </a:xfrm>
          <a:prstGeom prst="rect">
            <a:avLst/>
          </a:prstGeom>
          <a:noFill/>
          <a:ln>
            <a:noFill/>
          </a:ln>
        </p:spPr>
        <p:txBody>
          <a:bodyPr lIns="149754" tIns="74857" rIns="149754" bIns="74857" anchor="t" anchorCtr="0">
            <a:noAutofit/>
          </a:bodyPr>
          <a:lstStyle/>
          <a:p>
            <a:pPr>
              <a:buClr>
                <a:srgbClr val="000000"/>
              </a:buClr>
              <a:buSzPct val="25000"/>
            </a:pPr>
            <a:r>
              <a:rPr lang="en-CA" sz="1600" b="1">
                <a:solidFill>
                  <a:srgbClr val="000000"/>
                </a:solidFill>
                <a:ea typeface="Arial"/>
                <a:cs typeface="Arial"/>
                <a:sym typeface="Arial"/>
              </a:rPr>
              <a:t>    </a:t>
            </a:r>
            <a:r>
              <a:rPr lang="en-CA" sz="1600">
                <a:solidFill>
                  <a:srgbClr val="000000"/>
                </a:solidFill>
                <a:ea typeface="Arial"/>
                <a:cs typeface="Arial"/>
                <a:sym typeface="Arial"/>
              </a:rPr>
              <a:t>Innovation Summit</a:t>
            </a:r>
          </a:p>
        </p:txBody>
      </p:sp>
      <p:sp>
        <p:nvSpPr>
          <p:cNvPr id="336" name="Shape 336"/>
          <p:cNvSpPr/>
          <p:nvPr/>
        </p:nvSpPr>
        <p:spPr>
          <a:xfrm>
            <a:off x="8638539" y="4421404"/>
            <a:ext cx="317048" cy="323398"/>
          </a:xfrm>
          <a:prstGeom prst="ellipse">
            <a:avLst/>
          </a:prstGeom>
          <a:solidFill>
            <a:schemeClr val="dk2"/>
          </a:solidFill>
          <a:ln w="38100" cap="flat" cmpd="sng">
            <a:solidFill>
              <a:schemeClr val="accent2"/>
            </a:solidFill>
            <a:prstDash val="solid"/>
            <a:round/>
            <a:headEnd type="none" w="med" len="med"/>
            <a:tailEnd type="none" w="med" len="med"/>
          </a:ln>
        </p:spPr>
        <p:txBody>
          <a:bodyPr lIns="0" tIns="0" rIns="0" bIns="0" anchor="ctr" anchorCtr="0">
            <a:noAutofit/>
          </a:bodyPr>
          <a:lstStyle/>
          <a:p>
            <a:pPr algn="ctr">
              <a:buClr>
                <a:srgbClr val="000000"/>
              </a:buClr>
            </a:pPr>
            <a:endParaRPr sz="1600" b="1">
              <a:solidFill>
                <a:schemeClr val="dk2"/>
              </a:solidFill>
              <a:ea typeface="Arial"/>
              <a:cs typeface="Arial"/>
              <a:sym typeface="Arial"/>
            </a:endParaRPr>
          </a:p>
        </p:txBody>
      </p:sp>
      <p:sp>
        <p:nvSpPr>
          <p:cNvPr id="337" name="Shape 337"/>
          <p:cNvSpPr/>
          <p:nvPr/>
        </p:nvSpPr>
        <p:spPr>
          <a:xfrm rot="-3238723">
            <a:off x="12085446" y="3141006"/>
            <a:ext cx="2228317" cy="520011"/>
          </a:xfrm>
          <a:prstGeom prst="rect">
            <a:avLst/>
          </a:prstGeom>
          <a:noFill/>
          <a:ln>
            <a:noFill/>
          </a:ln>
        </p:spPr>
        <p:txBody>
          <a:bodyPr lIns="0" tIns="0" rIns="0" bIns="0" anchor="t" anchorCtr="0">
            <a:noAutofit/>
          </a:bodyPr>
          <a:lstStyle/>
          <a:p>
            <a:pPr>
              <a:buClr>
                <a:srgbClr val="313131"/>
              </a:buClr>
              <a:buSzPct val="25000"/>
            </a:pPr>
            <a:r>
              <a:rPr lang="en-CA" sz="2300">
                <a:solidFill>
                  <a:srgbClr val="313131"/>
                </a:solidFill>
                <a:ea typeface="Arial"/>
                <a:cs typeface="Arial"/>
                <a:sym typeface="Arial"/>
              </a:rPr>
              <a:t>June  2017</a:t>
            </a:r>
          </a:p>
        </p:txBody>
      </p:sp>
      <p:sp>
        <p:nvSpPr>
          <p:cNvPr id="338" name="Shape 338"/>
          <p:cNvSpPr/>
          <p:nvPr/>
        </p:nvSpPr>
        <p:spPr>
          <a:xfrm>
            <a:off x="12380870" y="4437679"/>
            <a:ext cx="317048" cy="323398"/>
          </a:xfrm>
          <a:prstGeom prst="ellipse">
            <a:avLst/>
          </a:prstGeom>
          <a:solidFill>
            <a:schemeClr val="dk2"/>
          </a:solidFill>
          <a:ln w="38100" cap="flat" cmpd="sng">
            <a:solidFill>
              <a:schemeClr val="accent2"/>
            </a:solidFill>
            <a:prstDash val="solid"/>
            <a:round/>
            <a:headEnd type="none" w="med" len="med"/>
            <a:tailEnd type="none" w="med" len="med"/>
          </a:ln>
        </p:spPr>
        <p:txBody>
          <a:bodyPr lIns="0" tIns="0" rIns="0" bIns="0" anchor="ctr" anchorCtr="0">
            <a:noAutofit/>
          </a:bodyPr>
          <a:lstStyle/>
          <a:p>
            <a:pPr algn="ctr">
              <a:buClr>
                <a:srgbClr val="000000"/>
              </a:buClr>
            </a:pPr>
            <a:endParaRPr sz="1600" b="1">
              <a:solidFill>
                <a:schemeClr val="dk2"/>
              </a:solidFill>
              <a:ea typeface="Arial"/>
              <a:cs typeface="Arial"/>
              <a:sym typeface="Arial"/>
            </a:endParaRPr>
          </a:p>
        </p:txBody>
      </p:sp>
      <p:sp>
        <p:nvSpPr>
          <p:cNvPr id="339" name="Shape 339"/>
          <p:cNvSpPr/>
          <p:nvPr/>
        </p:nvSpPr>
        <p:spPr>
          <a:xfrm>
            <a:off x="4000893" y="4892382"/>
            <a:ext cx="576070" cy="544283"/>
          </a:xfrm>
          <a:custGeom>
            <a:avLst/>
            <a:gdLst/>
            <a:ahLst/>
            <a:cxnLst/>
            <a:rect l="0" t="0" r="0" b="0"/>
            <a:pathLst>
              <a:path w="120000" h="120000" extrusionOk="0">
                <a:moveTo>
                  <a:pt x="116842" y="22395"/>
                </a:moveTo>
                <a:lnTo>
                  <a:pt x="116842" y="22395"/>
                </a:lnTo>
                <a:lnTo>
                  <a:pt x="109578" y="25069"/>
                </a:lnTo>
                <a:lnTo>
                  <a:pt x="103578" y="27075"/>
                </a:lnTo>
                <a:lnTo>
                  <a:pt x="97894" y="28412"/>
                </a:lnTo>
                <a:lnTo>
                  <a:pt x="92526" y="29415"/>
                </a:lnTo>
                <a:lnTo>
                  <a:pt x="87789" y="29749"/>
                </a:lnTo>
                <a:lnTo>
                  <a:pt x="83684" y="29749"/>
                </a:lnTo>
                <a:lnTo>
                  <a:pt x="79894" y="29080"/>
                </a:lnTo>
                <a:lnTo>
                  <a:pt x="76421" y="28077"/>
                </a:lnTo>
                <a:lnTo>
                  <a:pt x="73263" y="27075"/>
                </a:lnTo>
                <a:lnTo>
                  <a:pt x="70736" y="25403"/>
                </a:lnTo>
                <a:lnTo>
                  <a:pt x="67894" y="23732"/>
                </a:lnTo>
                <a:lnTo>
                  <a:pt x="65684" y="21727"/>
                </a:lnTo>
                <a:lnTo>
                  <a:pt x="61578" y="17381"/>
                </a:lnTo>
                <a:lnTo>
                  <a:pt x="58105" y="12701"/>
                </a:lnTo>
                <a:lnTo>
                  <a:pt x="54631" y="8356"/>
                </a:lnTo>
                <a:lnTo>
                  <a:pt x="51157" y="5013"/>
                </a:lnTo>
                <a:lnTo>
                  <a:pt x="49263" y="3008"/>
                </a:lnTo>
                <a:lnTo>
                  <a:pt x="47368" y="1671"/>
                </a:lnTo>
                <a:lnTo>
                  <a:pt x="45157" y="668"/>
                </a:lnTo>
                <a:lnTo>
                  <a:pt x="42947" y="334"/>
                </a:lnTo>
                <a:lnTo>
                  <a:pt x="40105" y="0"/>
                </a:lnTo>
                <a:lnTo>
                  <a:pt x="37263" y="334"/>
                </a:lnTo>
                <a:lnTo>
                  <a:pt x="34105" y="1002"/>
                </a:lnTo>
                <a:lnTo>
                  <a:pt x="30315" y="2005"/>
                </a:lnTo>
                <a:lnTo>
                  <a:pt x="26842" y="4011"/>
                </a:lnTo>
                <a:lnTo>
                  <a:pt x="22421" y="6350"/>
                </a:lnTo>
                <a:lnTo>
                  <a:pt x="17684" y="9693"/>
                </a:lnTo>
                <a:lnTo>
                  <a:pt x="12315" y="13370"/>
                </a:lnTo>
                <a:lnTo>
                  <a:pt x="0" y="18050"/>
                </a:lnTo>
                <a:lnTo>
                  <a:pt x="24315" y="120000"/>
                </a:lnTo>
                <a:lnTo>
                  <a:pt x="37894" y="120000"/>
                </a:lnTo>
                <a:lnTo>
                  <a:pt x="25894" y="70194"/>
                </a:lnTo>
                <a:lnTo>
                  <a:pt x="25894" y="70194"/>
                </a:lnTo>
                <a:lnTo>
                  <a:pt x="30315" y="65849"/>
                </a:lnTo>
                <a:lnTo>
                  <a:pt x="34736" y="63175"/>
                </a:lnTo>
                <a:lnTo>
                  <a:pt x="38842" y="60835"/>
                </a:lnTo>
                <a:lnTo>
                  <a:pt x="42631" y="58495"/>
                </a:lnTo>
                <a:lnTo>
                  <a:pt x="45789" y="57493"/>
                </a:lnTo>
                <a:lnTo>
                  <a:pt x="48631" y="56824"/>
                </a:lnTo>
                <a:lnTo>
                  <a:pt x="51473" y="56824"/>
                </a:lnTo>
                <a:lnTo>
                  <a:pt x="54000" y="56824"/>
                </a:lnTo>
                <a:lnTo>
                  <a:pt x="56210" y="57493"/>
                </a:lnTo>
                <a:lnTo>
                  <a:pt x="58421" y="58161"/>
                </a:lnTo>
                <a:lnTo>
                  <a:pt x="60315" y="59164"/>
                </a:lnTo>
                <a:lnTo>
                  <a:pt x="62210" y="60835"/>
                </a:lnTo>
                <a:lnTo>
                  <a:pt x="69157" y="65849"/>
                </a:lnTo>
                <a:lnTo>
                  <a:pt x="70736" y="67520"/>
                </a:lnTo>
                <a:lnTo>
                  <a:pt x="72631" y="68189"/>
                </a:lnTo>
                <a:lnTo>
                  <a:pt x="74526" y="68857"/>
                </a:lnTo>
                <a:lnTo>
                  <a:pt x="76421" y="69192"/>
                </a:lnTo>
                <a:lnTo>
                  <a:pt x="78315" y="69192"/>
                </a:lnTo>
                <a:lnTo>
                  <a:pt x="80842" y="68857"/>
                </a:lnTo>
                <a:lnTo>
                  <a:pt x="83052" y="67855"/>
                </a:lnTo>
                <a:lnTo>
                  <a:pt x="86210" y="65849"/>
                </a:lnTo>
                <a:lnTo>
                  <a:pt x="88736" y="63844"/>
                </a:lnTo>
                <a:lnTo>
                  <a:pt x="92210" y="61169"/>
                </a:lnTo>
                <a:lnTo>
                  <a:pt x="96000" y="57158"/>
                </a:lnTo>
                <a:lnTo>
                  <a:pt x="99789" y="52813"/>
                </a:lnTo>
                <a:lnTo>
                  <a:pt x="103894" y="47465"/>
                </a:lnTo>
                <a:lnTo>
                  <a:pt x="108631" y="41114"/>
                </a:lnTo>
                <a:lnTo>
                  <a:pt x="114000" y="33760"/>
                </a:lnTo>
                <a:lnTo>
                  <a:pt x="119368" y="25069"/>
                </a:lnTo>
                <a:lnTo>
                  <a:pt x="119368" y="25069"/>
                </a:lnTo>
                <a:lnTo>
                  <a:pt x="120000" y="24401"/>
                </a:lnTo>
                <a:lnTo>
                  <a:pt x="120000" y="23732"/>
                </a:lnTo>
                <a:lnTo>
                  <a:pt x="120000" y="23064"/>
                </a:lnTo>
                <a:lnTo>
                  <a:pt x="119368" y="22729"/>
                </a:lnTo>
                <a:lnTo>
                  <a:pt x="119052" y="22395"/>
                </a:lnTo>
                <a:lnTo>
                  <a:pt x="118421" y="22061"/>
                </a:lnTo>
                <a:lnTo>
                  <a:pt x="117473" y="22061"/>
                </a:lnTo>
                <a:lnTo>
                  <a:pt x="116842" y="22395"/>
                </a:lnTo>
                <a:lnTo>
                  <a:pt x="116842" y="22395"/>
                </a:lnTo>
                <a:close/>
              </a:path>
            </a:pathLst>
          </a:custGeom>
          <a:solidFill>
            <a:schemeClr val="tx2"/>
          </a:solidFill>
          <a:ln>
            <a:noFill/>
          </a:ln>
        </p:spPr>
        <p:txBody>
          <a:bodyPr lIns="149754" tIns="74857" rIns="149754" bIns="74857" anchor="t" anchorCtr="0">
            <a:noAutofit/>
          </a:bodyPr>
          <a:lstStyle/>
          <a:p>
            <a:pPr>
              <a:buClr>
                <a:srgbClr val="000000"/>
              </a:buClr>
            </a:pPr>
            <a:endParaRPr sz="2300">
              <a:solidFill>
                <a:srgbClr val="000000"/>
              </a:solidFill>
              <a:ea typeface="Arial"/>
              <a:cs typeface="Arial"/>
              <a:sym typeface="Arial"/>
            </a:endParaRPr>
          </a:p>
        </p:txBody>
      </p:sp>
      <p:sp>
        <p:nvSpPr>
          <p:cNvPr id="340" name="Shape 340"/>
          <p:cNvSpPr/>
          <p:nvPr/>
        </p:nvSpPr>
        <p:spPr>
          <a:xfrm>
            <a:off x="1216762" y="6829512"/>
            <a:ext cx="439666" cy="377636"/>
          </a:xfrm>
          <a:custGeom>
            <a:avLst/>
            <a:gdLst/>
            <a:ahLst/>
            <a:cxnLst/>
            <a:rect l="0" t="0" r="0" b="0"/>
            <a:pathLst>
              <a:path w="120000" h="120000" extrusionOk="0">
                <a:moveTo>
                  <a:pt x="116842" y="22395"/>
                </a:moveTo>
                <a:lnTo>
                  <a:pt x="116842" y="22395"/>
                </a:lnTo>
                <a:lnTo>
                  <a:pt x="109578" y="25069"/>
                </a:lnTo>
                <a:lnTo>
                  <a:pt x="103578" y="27075"/>
                </a:lnTo>
                <a:lnTo>
                  <a:pt x="97894" y="28412"/>
                </a:lnTo>
                <a:lnTo>
                  <a:pt x="92526" y="29415"/>
                </a:lnTo>
                <a:lnTo>
                  <a:pt x="87789" y="29749"/>
                </a:lnTo>
                <a:lnTo>
                  <a:pt x="83684" y="29749"/>
                </a:lnTo>
                <a:lnTo>
                  <a:pt x="79894" y="29080"/>
                </a:lnTo>
                <a:lnTo>
                  <a:pt x="76421" y="28077"/>
                </a:lnTo>
                <a:lnTo>
                  <a:pt x="73263" y="27075"/>
                </a:lnTo>
                <a:lnTo>
                  <a:pt x="70736" y="25403"/>
                </a:lnTo>
                <a:lnTo>
                  <a:pt x="67894" y="23732"/>
                </a:lnTo>
                <a:lnTo>
                  <a:pt x="65684" y="21727"/>
                </a:lnTo>
                <a:lnTo>
                  <a:pt x="61578" y="17381"/>
                </a:lnTo>
                <a:lnTo>
                  <a:pt x="58105" y="12701"/>
                </a:lnTo>
                <a:lnTo>
                  <a:pt x="54631" y="8356"/>
                </a:lnTo>
                <a:lnTo>
                  <a:pt x="51157" y="5013"/>
                </a:lnTo>
                <a:lnTo>
                  <a:pt x="49263" y="3008"/>
                </a:lnTo>
                <a:lnTo>
                  <a:pt x="47368" y="1671"/>
                </a:lnTo>
                <a:lnTo>
                  <a:pt x="45157" y="668"/>
                </a:lnTo>
                <a:lnTo>
                  <a:pt x="42947" y="334"/>
                </a:lnTo>
                <a:lnTo>
                  <a:pt x="40105" y="0"/>
                </a:lnTo>
                <a:lnTo>
                  <a:pt x="37263" y="334"/>
                </a:lnTo>
                <a:lnTo>
                  <a:pt x="34105" y="1002"/>
                </a:lnTo>
                <a:lnTo>
                  <a:pt x="30315" y="2005"/>
                </a:lnTo>
                <a:lnTo>
                  <a:pt x="26842" y="4011"/>
                </a:lnTo>
                <a:lnTo>
                  <a:pt x="22421" y="6350"/>
                </a:lnTo>
                <a:lnTo>
                  <a:pt x="17684" y="9693"/>
                </a:lnTo>
                <a:lnTo>
                  <a:pt x="12315" y="13370"/>
                </a:lnTo>
                <a:lnTo>
                  <a:pt x="0" y="18050"/>
                </a:lnTo>
                <a:lnTo>
                  <a:pt x="24315" y="120000"/>
                </a:lnTo>
                <a:lnTo>
                  <a:pt x="37894" y="120000"/>
                </a:lnTo>
                <a:lnTo>
                  <a:pt x="25894" y="70194"/>
                </a:lnTo>
                <a:lnTo>
                  <a:pt x="25894" y="70194"/>
                </a:lnTo>
                <a:lnTo>
                  <a:pt x="30315" y="65849"/>
                </a:lnTo>
                <a:lnTo>
                  <a:pt x="34736" y="63175"/>
                </a:lnTo>
                <a:lnTo>
                  <a:pt x="38842" y="60835"/>
                </a:lnTo>
                <a:lnTo>
                  <a:pt x="42631" y="58495"/>
                </a:lnTo>
                <a:lnTo>
                  <a:pt x="45789" y="57493"/>
                </a:lnTo>
                <a:lnTo>
                  <a:pt x="48631" y="56824"/>
                </a:lnTo>
                <a:lnTo>
                  <a:pt x="51473" y="56824"/>
                </a:lnTo>
                <a:lnTo>
                  <a:pt x="54000" y="56824"/>
                </a:lnTo>
                <a:lnTo>
                  <a:pt x="56210" y="57493"/>
                </a:lnTo>
                <a:lnTo>
                  <a:pt x="58421" y="58161"/>
                </a:lnTo>
                <a:lnTo>
                  <a:pt x="60315" y="59164"/>
                </a:lnTo>
                <a:lnTo>
                  <a:pt x="62210" y="60835"/>
                </a:lnTo>
                <a:lnTo>
                  <a:pt x="69157" y="65849"/>
                </a:lnTo>
                <a:lnTo>
                  <a:pt x="70736" y="67520"/>
                </a:lnTo>
                <a:lnTo>
                  <a:pt x="72631" y="68189"/>
                </a:lnTo>
                <a:lnTo>
                  <a:pt x="74526" y="68857"/>
                </a:lnTo>
                <a:lnTo>
                  <a:pt x="76421" y="69192"/>
                </a:lnTo>
                <a:lnTo>
                  <a:pt x="78315" y="69192"/>
                </a:lnTo>
                <a:lnTo>
                  <a:pt x="80842" y="68857"/>
                </a:lnTo>
                <a:lnTo>
                  <a:pt x="83052" y="67855"/>
                </a:lnTo>
                <a:lnTo>
                  <a:pt x="86210" y="65849"/>
                </a:lnTo>
                <a:lnTo>
                  <a:pt x="88736" y="63844"/>
                </a:lnTo>
                <a:lnTo>
                  <a:pt x="92210" y="61169"/>
                </a:lnTo>
                <a:lnTo>
                  <a:pt x="96000" y="57158"/>
                </a:lnTo>
                <a:lnTo>
                  <a:pt x="99789" y="52813"/>
                </a:lnTo>
                <a:lnTo>
                  <a:pt x="103894" y="47465"/>
                </a:lnTo>
                <a:lnTo>
                  <a:pt x="108631" y="41114"/>
                </a:lnTo>
                <a:lnTo>
                  <a:pt x="114000" y="33760"/>
                </a:lnTo>
                <a:lnTo>
                  <a:pt x="119368" y="25069"/>
                </a:lnTo>
                <a:lnTo>
                  <a:pt x="119368" y="25069"/>
                </a:lnTo>
                <a:lnTo>
                  <a:pt x="120000" y="24401"/>
                </a:lnTo>
                <a:lnTo>
                  <a:pt x="120000" y="23732"/>
                </a:lnTo>
                <a:lnTo>
                  <a:pt x="120000" y="23064"/>
                </a:lnTo>
                <a:lnTo>
                  <a:pt x="119368" y="22729"/>
                </a:lnTo>
                <a:lnTo>
                  <a:pt x="119052" y="22395"/>
                </a:lnTo>
                <a:lnTo>
                  <a:pt x="118421" y="22061"/>
                </a:lnTo>
                <a:lnTo>
                  <a:pt x="117473" y="22061"/>
                </a:lnTo>
                <a:lnTo>
                  <a:pt x="116842" y="22395"/>
                </a:lnTo>
                <a:lnTo>
                  <a:pt x="116842" y="22395"/>
                </a:lnTo>
                <a:close/>
              </a:path>
            </a:pathLst>
          </a:custGeom>
          <a:solidFill>
            <a:schemeClr val="tx2"/>
          </a:solidFill>
          <a:ln>
            <a:noFill/>
          </a:ln>
        </p:spPr>
        <p:txBody>
          <a:bodyPr lIns="149754" tIns="74857" rIns="149754" bIns="74857" anchor="t" anchorCtr="0">
            <a:noAutofit/>
          </a:bodyPr>
          <a:lstStyle/>
          <a:p>
            <a:pPr>
              <a:buClr>
                <a:srgbClr val="000000"/>
              </a:buClr>
            </a:pPr>
            <a:endParaRPr sz="2300">
              <a:solidFill>
                <a:srgbClr val="000000"/>
              </a:solidFill>
              <a:ea typeface="Arial"/>
              <a:cs typeface="Arial"/>
              <a:sym typeface="Arial"/>
            </a:endParaRPr>
          </a:p>
        </p:txBody>
      </p:sp>
      <p:sp>
        <p:nvSpPr>
          <p:cNvPr id="341" name="Shape 341"/>
          <p:cNvSpPr txBox="1"/>
          <p:nvPr/>
        </p:nvSpPr>
        <p:spPr>
          <a:xfrm>
            <a:off x="1809341" y="6802238"/>
            <a:ext cx="2770634" cy="432185"/>
          </a:xfrm>
          <a:prstGeom prst="rect">
            <a:avLst/>
          </a:prstGeom>
          <a:noFill/>
          <a:ln>
            <a:noFill/>
          </a:ln>
        </p:spPr>
        <p:txBody>
          <a:bodyPr lIns="149754" tIns="74857" rIns="149754" bIns="74857" anchor="t" anchorCtr="0">
            <a:noAutofit/>
          </a:bodyPr>
          <a:lstStyle/>
          <a:p>
            <a:pPr>
              <a:buClr>
                <a:srgbClr val="000000"/>
              </a:buClr>
              <a:buSzPct val="25000"/>
            </a:pPr>
            <a:r>
              <a:rPr lang="en-CA" sz="1600" dirty="0">
                <a:solidFill>
                  <a:srgbClr val="000000"/>
                </a:solidFill>
                <a:ea typeface="Arial"/>
                <a:cs typeface="Arial"/>
                <a:sym typeface="Arial"/>
              </a:rPr>
              <a:t>Application deadline  (</a:t>
            </a:r>
            <a:r>
              <a:rPr lang="en-CA" sz="1600" dirty="0" smtClean="0">
                <a:solidFill>
                  <a:srgbClr val="000000"/>
                </a:solidFill>
                <a:ea typeface="Arial"/>
                <a:cs typeface="Arial"/>
                <a:sym typeface="Arial"/>
              </a:rPr>
              <a:t>October 14</a:t>
            </a:r>
            <a:r>
              <a:rPr lang="en-CA" sz="1600" dirty="0">
                <a:solidFill>
                  <a:srgbClr val="000000"/>
                </a:solidFill>
                <a:ea typeface="Arial"/>
                <a:cs typeface="Arial"/>
                <a:sym typeface="Arial"/>
              </a:rPr>
              <a:t>, 2016)</a:t>
            </a:r>
          </a:p>
        </p:txBody>
      </p:sp>
      <p:cxnSp>
        <p:nvCxnSpPr>
          <p:cNvPr id="342" name="Shape 342"/>
          <p:cNvCxnSpPr/>
          <p:nvPr/>
        </p:nvCxnSpPr>
        <p:spPr>
          <a:xfrm>
            <a:off x="10259462" y="5212419"/>
            <a:ext cx="1440180" cy="0"/>
          </a:xfrm>
          <a:prstGeom prst="straightConnector1">
            <a:avLst/>
          </a:prstGeom>
          <a:noFill/>
          <a:ln w="9525" cap="flat" cmpd="sng">
            <a:solidFill>
              <a:schemeClr val="accent4"/>
            </a:solidFill>
            <a:prstDash val="solid"/>
            <a:round/>
            <a:headEnd type="none" w="med" len="med"/>
            <a:tailEnd type="none" w="med" len="med"/>
          </a:ln>
        </p:spPr>
      </p:cxnSp>
      <p:sp>
        <p:nvSpPr>
          <p:cNvPr id="343" name="Shape 343"/>
          <p:cNvSpPr/>
          <p:nvPr/>
        </p:nvSpPr>
        <p:spPr>
          <a:xfrm>
            <a:off x="5184676" y="6858311"/>
            <a:ext cx="288034" cy="320038"/>
          </a:xfrm>
          <a:custGeom>
            <a:avLst/>
            <a:gdLst/>
            <a:ahLst/>
            <a:cxnLst/>
            <a:rect l="0" t="0" r="0" b="0"/>
            <a:pathLst>
              <a:path w="120000" h="120000" extrusionOk="0">
                <a:moveTo>
                  <a:pt x="95515" y="0"/>
                </a:moveTo>
                <a:lnTo>
                  <a:pt x="95515" y="0"/>
                </a:lnTo>
                <a:lnTo>
                  <a:pt x="90134" y="0"/>
                </a:lnTo>
                <a:lnTo>
                  <a:pt x="85560" y="394"/>
                </a:lnTo>
                <a:lnTo>
                  <a:pt x="80986" y="788"/>
                </a:lnTo>
                <a:lnTo>
                  <a:pt x="77219" y="1182"/>
                </a:lnTo>
                <a:lnTo>
                  <a:pt x="73721" y="2167"/>
                </a:lnTo>
                <a:lnTo>
                  <a:pt x="70224" y="2955"/>
                </a:lnTo>
                <a:lnTo>
                  <a:pt x="66995" y="3940"/>
                </a:lnTo>
                <a:lnTo>
                  <a:pt x="64573" y="4926"/>
                </a:lnTo>
                <a:lnTo>
                  <a:pt x="61883" y="6305"/>
                </a:lnTo>
                <a:lnTo>
                  <a:pt x="59999" y="7684"/>
                </a:lnTo>
                <a:lnTo>
                  <a:pt x="57847" y="9261"/>
                </a:lnTo>
                <a:lnTo>
                  <a:pt x="56502" y="10640"/>
                </a:lnTo>
                <a:lnTo>
                  <a:pt x="55156" y="12610"/>
                </a:lnTo>
                <a:lnTo>
                  <a:pt x="53811" y="14187"/>
                </a:lnTo>
                <a:lnTo>
                  <a:pt x="53004" y="16157"/>
                </a:lnTo>
                <a:lnTo>
                  <a:pt x="52197" y="18128"/>
                </a:lnTo>
                <a:lnTo>
                  <a:pt x="52197" y="18128"/>
                </a:lnTo>
                <a:lnTo>
                  <a:pt x="51928" y="17536"/>
                </a:lnTo>
                <a:lnTo>
                  <a:pt x="50582" y="15763"/>
                </a:lnTo>
                <a:lnTo>
                  <a:pt x="48161" y="13004"/>
                </a:lnTo>
                <a:lnTo>
                  <a:pt x="46816" y="11428"/>
                </a:lnTo>
                <a:lnTo>
                  <a:pt x="44932" y="9852"/>
                </a:lnTo>
                <a:lnTo>
                  <a:pt x="43049" y="8078"/>
                </a:lnTo>
                <a:lnTo>
                  <a:pt x="40896" y="6699"/>
                </a:lnTo>
                <a:lnTo>
                  <a:pt x="38206" y="4926"/>
                </a:lnTo>
                <a:lnTo>
                  <a:pt x="34977" y="3546"/>
                </a:lnTo>
                <a:lnTo>
                  <a:pt x="32017" y="2561"/>
                </a:lnTo>
                <a:lnTo>
                  <a:pt x="28251" y="1379"/>
                </a:lnTo>
                <a:lnTo>
                  <a:pt x="24484" y="591"/>
                </a:lnTo>
                <a:lnTo>
                  <a:pt x="20179" y="0"/>
                </a:lnTo>
                <a:lnTo>
                  <a:pt x="20179" y="0"/>
                </a:lnTo>
                <a:lnTo>
                  <a:pt x="15067" y="0"/>
                </a:lnTo>
                <a:lnTo>
                  <a:pt x="9686" y="0"/>
                </a:lnTo>
                <a:lnTo>
                  <a:pt x="4573" y="591"/>
                </a:lnTo>
                <a:lnTo>
                  <a:pt x="0" y="1379"/>
                </a:lnTo>
                <a:lnTo>
                  <a:pt x="0" y="1379"/>
                </a:lnTo>
                <a:lnTo>
                  <a:pt x="1883" y="7881"/>
                </a:lnTo>
                <a:lnTo>
                  <a:pt x="4573" y="13793"/>
                </a:lnTo>
                <a:lnTo>
                  <a:pt x="6995" y="18719"/>
                </a:lnTo>
                <a:lnTo>
                  <a:pt x="9955" y="22857"/>
                </a:lnTo>
                <a:lnTo>
                  <a:pt x="12914" y="26206"/>
                </a:lnTo>
                <a:lnTo>
                  <a:pt x="16143" y="28768"/>
                </a:lnTo>
                <a:lnTo>
                  <a:pt x="19372" y="30738"/>
                </a:lnTo>
                <a:lnTo>
                  <a:pt x="22869" y="32512"/>
                </a:lnTo>
                <a:lnTo>
                  <a:pt x="26098" y="33497"/>
                </a:lnTo>
                <a:lnTo>
                  <a:pt x="29327" y="33891"/>
                </a:lnTo>
                <a:lnTo>
                  <a:pt x="32556" y="34088"/>
                </a:lnTo>
                <a:lnTo>
                  <a:pt x="35515" y="34088"/>
                </a:lnTo>
                <a:lnTo>
                  <a:pt x="38744" y="33891"/>
                </a:lnTo>
                <a:lnTo>
                  <a:pt x="41434" y="33300"/>
                </a:lnTo>
                <a:lnTo>
                  <a:pt x="43856" y="32709"/>
                </a:lnTo>
                <a:lnTo>
                  <a:pt x="46008" y="32118"/>
                </a:lnTo>
                <a:lnTo>
                  <a:pt x="46008" y="120000"/>
                </a:lnTo>
                <a:lnTo>
                  <a:pt x="57309" y="120000"/>
                </a:lnTo>
                <a:lnTo>
                  <a:pt x="57309" y="36453"/>
                </a:lnTo>
                <a:lnTo>
                  <a:pt x="57309" y="36453"/>
                </a:lnTo>
                <a:lnTo>
                  <a:pt x="59999" y="37438"/>
                </a:lnTo>
                <a:lnTo>
                  <a:pt x="62690" y="38620"/>
                </a:lnTo>
                <a:lnTo>
                  <a:pt x="65919" y="39605"/>
                </a:lnTo>
                <a:lnTo>
                  <a:pt x="69417" y="40394"/>
                </a:lnTo>
                <a:lnTo>
                  <a:pt x="73452" y="40788"/>
                </a:lnTo>
                <a:lnTo>
                  <a:pt x="77488" y="40985"/>
                </a:lnTo>
                <a:lnTo>
                  <a:pt x="81793" y="40591"/>
                </a:lnTo>
                <a:lnTo>
                  <a:pt x="83677" y="40197"/>
                </a:lnTo>
                <a:lnTo>
                  <a:pt x="85829" y="39802"/>
                </a:lnTo>
                <a:lnTo>
                  <a:pt x="88251" y="39211"/>
                </a:lnTo>
                <a:lnTo>
                  <a:pt x="90403" y="38226"/>
                </a:lnTo>
                <a:lnTo>
                  <a:pt x="92825" y="37241"/>
                </a:lnTo>
                <a:lnTo>
                  <a:pt x="94977" y="36256"/>
                </a:lnTo>
                <a:lnTo>
                  <a:pt x="97130" y="34679"/>
                </a:lnTo>
                <a:lnTo>
                  <a:pt x="99282" y="33103"/>
                </a:lnTo>
                <a:lnTo>
                  <a:pt x="101704" y="31330"/>
                </a:lnTo>
                <a:lnTo>
                  <a:pt x="103856" y="29359"/>
                </a:lnTo>
                <a:lnTo>
                  <a:pt x="106008" y="26995"/>
                </a:lnTo>
                <a:lnTo>
                  <a:pt x="108161" y="24433"/>
                </a:lnTo>
                <a:lnTo>
                  <a:pt x="110313" y="21477"/>
                </a:lnTo>
                <a:lnTo>
                  <a:pt x="112466" y="18325"/>
                </a:lnTo>
                <a:lnTo>
                  <a:pt x="114618" y="14975"/>
                </a:lnTo>
                <a:lnTo>
                  <a:pt x="116233" y="11428"/>
                </a:lnTo>
                <a:lnTo>
                  <a:pt x="118385" y="7487"/>
                </a:lnTo>
                <a:lnTo>
                  <a:pt x="119999" y="3152"/>
                </a:lnTo>
                <a:lnTo>
                  <a:pt x="119999" y="3152"/>
                </a:lnTo>
                <a:lnTo>
                  <a:pt x="114618" y="1970"/>
                </a:lnTo>
                <a:lnTo>
                  <a:pt x="108161" y="788"/>
                </a:lnTo>
                <a:lnTo>
                  <a:pt x="101973" y="197"/>
                </a:lnTo>
                <a:lnTo>
                  <a:pt x="95515" y="0"/>
                </a:lnTo>
                <a:lnTo>
                  <a:pt x="95515" y="0"/>
                </a:lnTo>
                <a:close/>
                <a:moveTo>
                  <a:pt x="14529" y="7290"/>
                </a:moveTo>
                <a:lnTo>
                  <a:pt x="14529" y="7290"/>
                </a:lnTo>
                <a:lnTo>
                  <a:pt x="18834" y="8078"/>
                </a:lnTo>
                <a:lnTo>
                  <a:pt x="23139" y="9261"/>
                </a:lnTo>
                <a:lnTo>
                  <a:pt x="27174" y="10246"/>
                </a:lnTo>
                <a:lnTo>
                  <a:pt x="30672" y="11428"/>
                </a:lnTo>
                <a:lnTo>
                  <a:pt x="33901" y="12807"/>
                </a:lnTo>
                <a:lnTo>
                  <a:pt x="37130" y="14187"/>
                </a:lnTo>
                <a:lnTo>
                  <a:pt x="42511" y="16945"/>
                </a:lnTo>
                <a:lnTo>
                  <a:pt x="46816" y="19507"/>
                </a:lnTo>
                <a:lnTo>
                  <a:pt x="49506" y="21674"/>
                </a:lnTo>
                <a:lnTo>
                  <a:pt x="52197" y="23645"/>
                </a:lnTo>
                <a:lnTo>
                  <a:pt x="52197" y="23645"/>
                </a:lnTo>
                <a:lnTo>
                  <a:pt x="52735" y="23251"/>
                </a:lnTo>
                <a:lnTo>
                  <a:pt x="54618" y="21477"/>
                </a:lnTo>
                <a:lnTo>
                  <a:pt x="57847" y="19310"/>
                </a:lnTo>
                <a:lnTo>
                  <a:pt x="59999" y="17931"/>
                </a:lnTo>
                <a:lnTo>
                  <a:pt x="62421" y="16748"/>
                </a:lnTo>
                <a:lnTo>
                  <a:pt x="65650" y="15369"/>
                </a:lnTo>
                <a:lnTo>
                  <a:pt x="68878" y="13990"/>
                </a:lnTo>
                <a:lnTo>
                  <a:pt x="72914" y="13004"/>
                </a:lnTo>
                <a:lnTo>
                  <a:pt x="76681" y="12019"/>
                </a:lnTo>
                <a:lnTo>
                  <a:pt x="81793" y="11034"/>
                </a:lnTo>
                <a:lnTo>
                  <a:pt x="86905" y="10640"/>
                </a:lnTo>
                <a:lnTo>
                  <a:pt x="92286" y="10246"/>
                </a:lnTo>
                <a:lnTo>
                  <a:pt x="98475" y="10246"/>
                </a:lnTo>
                <a:lnTo>
                  <a:pt x="98475" y="10246"/>
                </a:lnTo>
                <a:lnTo>
                  <a:pt x="92286" y="12019"/>
                </a:lnTo>
                <a:lnTo>
                  <a:pt x="85560" y="13990"/>
                </a:lnTo>
                <a:lnTo>
                  <a:pt x="78295" y="16551"/>
                </a:lnTo>
                <a:lnTo>
                  <a:pt x="74260" y="17931"/>
                </a:lnTo>
                <a:lnTo>
                  <a:pt x="70224" y="19704"/>
                </a:lnTo>
                <a:lnTo>
                  <a:pt x="66188" y="21477"/>
                </a:lnTo>
                <a:lnTo>
                  <a:pt x="62421" y="23448"/>
                </a:lnTo>
                <a:lnTo>
                  <a:pt x="59461" y="25418"/>
                </a:lnTo>
                <a:lnTo>
                  <a:pt x="56233" y="27586"/>
                </a:lnTo>
                <a:lnTo>
                  <a:pt x="53811" y="29753"/>
                </a:lnTo>
                <a:lnTo>
                  <a:pt x="52197" y="32118"/>
                </a:lnTo>
                <a:lnTo>
                  <a:pt x="52197" y="32118"/>
                </a:lnTo>
                <a:lnTo>
                  <a:pt x="51659" y="30541"/>
                </a:lnTo>
                <a:lnTo>
                  <a:pt x="50582" y="29359"/>
                </a:lnTo>
                <a:lnTo>
                  <a:pt x="49237" y="27980"/>
                </a:lnTo>
                <a:lnTo>
                  <a:pt x="47892" y="26798"/>
                </a:lnTo>
                <a:lnTo>
                  <a:pt x="44125" y="24039"/>
                </a:lnTo>
                <a:lnTo>
                  <a:pt x="39820" y="21280"/>
                </a:lnTo>
                <a:lnTo>
                  <a:pt x="34439" y="18325"/>
                </a:lnTo>
                <a:lnTo>
                  <a:pt x="28520" y="14975"/>
                </a:lnTo>
                <a:lnTo>
                  <a:pt x="14529" y="7290"/>
                </a:lnTo>
                <a:lnTo>
                  <a:pt x="14529" y="7290"/>
                </a:lnTo>
                <a:close/>
              </a:path>
            </a:pathLst>
          </a:custGeom>
          <a:solidFill>
            <a:schemeClr val="tx2"/>
          </a:solidFill>
          <a:ln>
            <a:noFill/>
          </a:ln>
        </p:spPr>
        <p:txBody>
          <a:bodyPr lIns="149754" tIns="74857" rIns="149754" bIns="74857" anchor="t" anchorCtr="0">
            <a:noAutofit/>
          </a:bodyPr>
          <a:lstStyle/>
          <a:p>
            <a:pPr>
              <a:buClr>
                <a:srgbClr val="000000"/>
              </a:buClr>
            </a:pPr>
            <a:endParaRPr sz="2300">
              <a:solidFill>
                <a:srgbClr val="000000"/>
              </a:solidFill>
              <a:ea typeface="Arial"/>
              <a:cs typeface="Arial"/>
              <a:sym typeface="Arial"/>
            </a:endParaRPr>
          </a:p>
        </p:txBody>
      </p:sp>
      <p:sp>
        <p:nvSpPr>
          <p:cNvPr id="344" name="Shape 344"/>
          <p:cNvSpPr/>
          <p:nvPr/>
        </p:nvSpPr>
        <p:spPr>
          <a:xfrm>
            <a:off x="6663687" y="4892382"/>
            <a:ext cx="576070" cy="544283"/>
          </a:xfrm>
          <a:custGeom>
            <a:avLst/>
            <a:gdLst/>
            <a:ahLst/>
            <a:cxnLst/>
            <a:rect l="0" t="0" r="0" b="0"/>
            <a:pathLst>
              <a:path w="120000" h="120000" extrusionOk="0">
                <a:moveTo>
                  <a:pt x="95515" y="0"/>
                </a:moveTo>
                <a:lnTo>
                  <a:pt x="95515" y="0"/>
                </a:lnTo>
                <a:lnTo>
                  <a:pt x="90134" y="0"/>
                </a:lnTo>
                <a:lnTo>
                  <a:pt x="85560" y="394"/>
                </a:lnTo>
                <a:lnTo>
                  <a:pt x="80986" y="788"/>
                </a:lnTo>
                <a:lnTo>
                  <a:pt x="77219" y="1182"/>
                </a:lnTo>
                <a:lnTo>
                  <a:pt x="73721" y="2167"/>
                </a:lnTo>
                <a:lnTo>
                  <a:pt x="70224" y="2955"/>
                </a:lnTo>
                <a:lnTo>
                  <a:pt x="66995" y="3940"/>
                </a:lnTo>
                <a:lnTo>
                  <a:pt x="64573" y="4926"/>
                </a:lnTo>
                <a:lnTo>
                  <a:pt x="61883" y="6305"/>
                </a:lnTo>
                <a:lnTo>
                  <a:pt x="59999" y="7684"/>
                </a:lnTo>
                <a:lnTo>
                  <a:pt x="57847" y="9261"/>
                </a:lnTo>
                <a:lnTo>
                  <a:pt x="56502" y="10640"/>
                </a:lnTo>
                <a:lnTo>
                  <a:pt x="55156" y="12610"/>
                </a:lnTo>
                <a:lnTo>
                  <a:pt x="53811" y="14187"/>
                </a:lnTo>
                <a:lnTo>
                  <a:pt x="53004" y="16157"/>
                </a:lnTo>
                <a:lnTo>
                  <a:pt x="52197" y="18128"/>
                </a:lnTo>
                <a:lnTo>
                  <a:pt x="52197" y="18128"/>
                </a:lnTo>
                <a:lnTo>
                  <a:pt x="51928" y="17536"/>
                </a:lnTo>
                <a:lnTo>
                  <a:pt x="50582" y="15763"/>
                </a:lnTo>
                <a:lnTo>
                  <a:pt x="48161" y="13004"/>
                </a:lnTo>
                <a:lnTo>
                  <a:pt x="46816" y="11428"/>
                </a:lnTo>
                <a:lnTo>
                  <a:pt x="44932" y="9852"/>
                </a:lnTo>
                <a:lnTo>
                  <a:pt x="43049" y="8078"/>
                </a:lnTo>
                <a:lnTo>
                  <a:pt x="40896" y="6699"/>
                </a:lnTo>
                <a:lnTo>
                  <a:pt x="38206" y="4926"/>
                </a:lnTo>
                <a:lnTo>
                  <a:pt x="34977" y="3546"/>
                </a:lnTo>
                <a:lnTo>
                  <a:pt x="32017" y="2561"/>
                </a:lnTo>
                <a:lnTo>
                  <a:pt x="28251" y="1379"/>
                </a:lnTo>
                <a:lnTo>
                  <a:pt x="24484" y="591"/>
                </a:lnTo>
                <a:lnTo>
                  <a:pt x="20179" y="0"/>
                </a:lnTo>
                <a:lnTo>
                  <a:pt x="20179" y="0"/>
                </a:lnTo>
                <a:lnTo>
                  <a:pt x="15067" y="0"/>
                </a:lnTo>
                <a:lnTo>
                  <a:pt x="9686" y="0"/>
                </a:lnTo>
                <a:lnTo>
                  <a:pt x="4573" y="591"/>
                </a:lnTo>
                <a:lnTo>
                  <a:pt x="0" y="1379"/>
                </a:lnTo>
                <a:lnTo>
                  <a:pt x="0" y="1379"/>
                </a:lnTo>
                <a:lnTo>
                  <a:pt x="1883" y="7881"/>
                </a:lnTo>
                <a:lnTo>
                  <a:pt x="4573" y="13793"/>
                </a:lnTo>
                <a:lnTo>
                  <a:pt x="6995" y="18719"/>
                </a:lnTo>
                <a:lnTo>
                  <a:pt x="9955" y="22857"/>
                </a:lnTo>
                <a:lnTo>
                  <a:pt x="12914" y="26206"/>
                </a:lnTo>
                <a:lnTo>
                  <a:pt x="16143" y="28768"/>
                </a:lnTo>
                <a:lnTo>
                  <a:pt x="19372" y="30738"/>
                </a:lnTo>
                <a:lnTo>
                  <a:pt x="22869" y="32512"/>
                </a:lnTo>
                <a:lnTo>
                  <a:pt x="26098" y="33497"/>
                </a:lnTo>
                <a:lnTo>
                  <a:pt x="29327" y="33891"/>
                </a:lnTo>
                <a:lnTo>
                  <a:pt x="32556" y="34088"/>
                </a:lnTo>
                <a:lnTo>
                  <a:pt x="35515" y="34088"/>
                </a:lnTo>
                <a:lnTo>
                  <a:pt x="38744" y="33891"/>
                </a:lnTo>
                <a:lnTo>
                  <a:pt x="41434" y="33300"/>
                </a:lnTo>
                <a:lnTo>
                  <a:pt x="43856" y="32709"/>
                </a:lnTo>
                <a:lnTo>
                  <a:pt x="46008" y="32118"/>
                </a:lnTo>
                <a:lnTo>
                  <a:pt x="46008" y="120000"/>
                </a:lnTo>
                <a:lnTo>
                  <a:pt x="57309" y="120000"/>
                </a:lnTo>
                <a:lnTo>
                  <a:pt x="57309" y="36453"/>
                </a:lnTo>
                <a:lnTo>
                  <a:pt x="57309" y="36453"/>
                </a:lnTo>
                <a:lnTo>
                  <a:pt x="59999" y="37438"/>
                </a:lnTo>
                <a:lnTo>
                  <a:pt x="62690" y="38620"/>
                </a:lnTo>
                <a:lnTo>
                  <a:pt x="65919" y="39605"/>
                </a:lnTo>
                <a:lnTo>
                  <a:pt x="69417" y="40394"/>
                </a:lnTo>
                <a:lnTo>
                  <a:pt x="73452" y="40788"/>
                </a:lnTo>
                <a:lnTo>
                  <a:pt x="77488" y="40985"/>
                </a:lnTo>
                <a:lnTo>
                  <a:pt x="81793" y="40591"/>
                </a:lnTo>
                <a:lnTo>
                  <a:pt x="83677" y="40197"/>
                </a:lnTo>
                <a:lnTo>
                  <a:pt x="85829" y="39802"/>
                </a:lnTo>
                <a:lnTo>
                  <a:pt x="88251" y="39211"/>
                </a:lnTo>
                <a:lnTo>
                  <a:pt x="90403" y="38226"/>
                </a:lnTo>
                <a:lnTo>
                  <a:pt x="92825" y="37241"/>
                </a:lnTo>
                <a:lnTo>
                  <a:pt x="94977" y="36256"/>
                </a:lnTo>
                <a:lnTo>
                  <a:pt x="97130" y="34679"/>
                </a:lnTo>
                <a:lnTo>
                  <a:pt x="99282" y="33103"/>
                </a:lnTo>
                <a:lnTo>
                  <a:pt x="101704" y="31330"/>
                </a:lnTo>
                <a:lnTo>
                  <a:pt x="103856" y="29359"/>
                </a:lnTo>
                <a:lnTo>
                  <a:pt x="106008" y="26995"/>
                </a:lnTo>
                <a:lnTo>
                  <a:pt x="108161" y="24433"/>
                </a:lnTo>
                <a:lnTo>
                  <a:pt x="110313" y="21477"/>
                </a:lnTo>
                <a:lnTo>
                  <a:pt x="112466" y="18325"/>
                </a:lnTo>
                <a:lnTo>
                  <a:pt x="114618" y="14975"/>
                </a:lnTo>
                <a:lnTo>
                  <a:pt x="116233" y="11428"/>
                </a:lnTo>
                <a:lnTo>
                  <a:pt x="118385" y="7487"/>
                </a:lnTo>
                <a:lnTo>
                  <a:pt x="119999" y="3152"/>
                </a:lnTo>
                <a:lnTo>
                  <a:pt x="119999" y="3152"/>
                </a:lnTo>
                <a:lnTo>
                  <a:pt x="114618" y="1970"/>
                </a:lnTo>
                <a:lnTo>
                  <a:pt x="108161" y="788"/>
                </a:lnTo>
                <a:lnTo>
                  <a:pt x="101973" y="197"/>
                </a:lnTo>
                <a:lnTo>
                  <a:pt x="95515" y="0"/>
                </a:lnTo>
                <a:lnTo>
                  <a:pt x="95515" y="0"/>
                </a:lnTo>
                <a:close/>
                <a:moveTo>
                  <a:pt x="14529" y="7290"/>
                </a:moveTo>
                <a:lnTo>
                  <a:pt x="14529" y="7290"/>
                </a:lnTo>
                <a:lnTo>
                  <a:pt x="18834" y="8078"/>
                </a:lnTo>
                <a:lnTo>
                  <a:pt x="23139" y="9261"/>
                </a:lnTo>
                <a:lnTo>
                  <a:pt x="27174" y="10246"/>
                </a:lnTo>
                <a:lnTo>
                  <a:pt x="30672" y="11428"/>
                </a:lnTo>
                <a:lnTo>
                  <a:pt x="33901" y="12807"/>
                </a:lnTo>
                <a:lnTo>
                  <a:pt x="37130" y="14187"/>
                </a:lnTo>
                <a:lnTo>
                  <a:pt x="42511" y="16945"/>
                </a:lnTo>
                <a:lnTo>
                  <a:pt x="46816" y="19507"/>
                </a:lnTo>
                <a:lnTo>
                  <a:pt x="49506" y="21674"/>
                </a:lnTo>
                <a:lnTo>
                  <a:pt x="52197" y="23645"/>
                </a:lnTo>
                <a:lnTo>
                  <a:pt x="52197" y="23645"/>
                </a:lnTo>
                <a:lnTo>
                  <a:pt x="52735" y="23251"/>
                </a:lnTo>
                <a:lnTo>
                  <a:pt x="54618" y="21477"/>
                </a:lnTo>
                <a:lnTo>
                  <a:pt x="57847" y="19310"/>
                </a:lnTo>
                <a:lnTo>
                  <a:pt x="59999" y="17931"/>
                </a:lnTo>
                <a:lnTo>
                  <a:pt x="62421" y="16748"/>
                </a:lnTo>
                <a:lnTo>
                  <a:pt x="65650" y="15369"/>
                </a:lnTo>
                <a:lnTo>
                  <a:pt x="68878" y="13990"/>
                </a:lnTo>
                <a:lnTo>
                  <a:pt x="72914" y="13004"/>
                </a:lnTo>
                <a:lnTo>
                  <a:pt x="76681" y="12019"/>
                </a:lnTo>
                <a:lnTo>
                  <a:pt x="81793" y="11034"/>
                </a:lnTo>
                <a:lnTo>
                  <a:pt x="86905" y="10640"/>
                </a:lnTo>
                <a:lnTo>
                  <a:pt x="92286" y="10246"/>
                </a:lnTo>
                <a:lnTo>
                  <a:pt x="98475" y="10246"/>
                </a:lnTo>
                <a:lnTo>
                  <a:pt x="98475" y="10246"/>
                </a:lnTo>
                <a:lnTo>
                  <a:pt x="92286" y="12019"/>
                </a:lnTo>
                <a:lnTo>
                  <a:pt x="85560" y="13990"/>
                </a:lnTo>
                <a:lnTo>
                  <a:pt x="78295" y="16551"/>
                </a:lnTo>
                <a:lnTo>
                  <a:pt x="74260" y="17931"/>
                </a:lnTo>
                <a:lnTo>
                  <a:pt x="70224" y="19704"/>
                </a:lnTo>
                <a:lnTo>
                  <a:pt x="66188" y="21477"/>
                </a:lnTo>
                <a:lnTo>
                  <a:pt x="62421" y="23448"/>
                </a:lnTo>
                <a:lnTo>
                  <a:pt x="59461" y="25418"/>
                </a:lnTo>
                <a:lnTo>
                  <a:pt x="56233" y="27586"/>
                </a:lnTo>
                <a:lnTo>
                  <a:pt x="53811" y="29753"/>
                </a:lnTo>
                <a:lnTo>
                  <a:pt x="52197" y="32118"/>
                </a:lnTo>
                <a:lnTo>
                  <a:pt x="52197" y="32118"/>
                </a:lnTo>
                <a:lnTo>
                  <a:pt x="51659" y="30541"/>
                </a:lnTo>
                <a:lnTo>
                  <a:pt x="50582" y="29359"/>
                </a:lnTo>
                <a:lnTo>
                  <a:pt x="49237" y="27980"/>
                </a:lnTo>
                <a:lnTo>
                  <a:pt x="47892" y="26798"/>
                </a:lnTo>
                <a:lnTo>
                  <a:pt x="44125" y="24039"/>
                </a:lnTo>
                <a:lnTo>
                  <a:pt x="39820" y="21280"/>
                </a:lnTo>
                <a:lnTo>
                  <a:pt x="34439" y="18325"/>
                </a:lnTo>
                <a:lnTo>
                  <a:pt x="28520" y="14975"/>
                </a:lnTo>
                <a:lnTo>
                  <a:pt x="14529" y="7290"/>
                </a:lnTo>
                <a:lnTo>
                  <a:pt x="14529" y="7290"/>
                </a:lnTo>
                <a:close/>
              </a:path>
            </a:pathLst>
          </a:custGeom>
          <a:solidFill>
            <a:schemeClr val="tx2"/>
          </a:solidFill>
          <a:ln>
            <a:noFill/>
          </a:ln>
        </p:spPr>
        <p:txBody>
          <a:bodyPr lIns="149754" tIns="74857" rIns="149754" bIns="74857" anchor="t" anchorCtr="0">
            <a:noAutofit/>
          </a:bodyPr>
          <a:lstStyle/>
          <a:p>
            <a:pPr>
              <a:buClr>
                <a:srgbClr val="000000"/>
              </a:buClr>
            </a:pPr>
            <a:endParaRPr sz="2300">
              <a:solidFill>
                <a:srgbClr val="000000"/>
              </a:solidFill>
              <a:ea typeface="Arial"/>
              <a:cs typeface="Arial"/>
              <a:sym typeface="Arial"/>
            </a:endParaRPr>
          </a:p>
        </p:txBody>
      </p:sp>
      <p:sp>
        <p:nvSpPr>
          <p:cNvPr id="345" name="Shape 345"/>
          <p:cNvSpPr/>
          <p:nvPr/>
        </p:nvSpPr>
        <p:spPr>
          <a:xfrm>
            <a:off x="8791365" y="4892382"/>
            <a:ext cx="720090" cy="360041"/>
          </a:xfrm>
          <a:custGeom>
            <a:avLst/>
            <a:gdLst/>
            <a:ahLst/>
            <a:cxnLst/>
            <a:rect l="0" t="0" r="0" b="0"/>
            <a:pathLst>
              <a:path w="120000" h="120000" extrusionOk="0">
                <a:moveTo>
                  <a:pt x="119014" y="42553"/>
                </a:moveTo>
                <a:lnTo>
                  <a:pt x="62857" y="851"/>
                </a:lnTo>
                <a:lnTo>
                  <a:pt x="62857" y="851"/>
                </a:lnTo>
                <a:lnTo>
                  <a:pt x="61674" y="0"/>
                </a:lnTo>
                <a:lnTo>
                  <a:pt x="60295" y="0"/>
                </a:lnTo>
                <a:lnTo>
                  <a:pt x="58916" y="0"/>
                </a:lnTo>
                <a:lnTo>
                  <a:pt x="57931" y="851"/>
                </a:lnTo>
                <a:lnTo>
                  <a:pt x="1182" y="43404"/>
                </a:lnTo>
                <a:lnTo>
                  <a:pt x="1182" y="43404"/>
                </a:lnTo>
                <a:lnTo>
                  <a:pt x="197" y="44255"/>
                </a:lnTo>
                <a:lnTo>
                  <a:pt x="0" y="45957"/>
                </a:lnTo>
                <a:lnTo>
                  <a:pt x="197" y="46808"/>
                </a:lnTo>
                <a:lnTo>
                  <a:pt x="1182" y="47659"/>
                </a:lnTo>
                <a:lnTo>
                  <a:pt x="24039" y="64680"/>
                </a:lnTo>
                <a:lnTo>
                  <a:pt x="24039" y="100851"/>
                </a:lnTo>
                <a:lnTo>
                  <a:pt x="24039" y="100851"/>
                </a:lnTo>
                <a:lnTo>
                  <a:pt x="25812" y="99574"/>
                </a:lnTo>
                <a:lnTo>
                  <a:pt x="27783" y="98297"/>
                </a:lnTo>
                <a:lnTo>
                  <a:pt x="29753" y="97872"/>
                </a:lnTo>
                <a:lnTo>
                  <a:pt x="32118" y="97872"/>
                </a:lnTo>
                <a:lnTo>
                  <a:pt x="34679" y="97872"/>
                </a:lnTo>
                <a:lnTo>
                  <a:pt x="37241" y="98297"/>
                </a:lnTo>
                <a:lnTo>
                  <a:pt x="40000" y="99574"/>
                </a:lnTo>
                <a:lnTo>
                  <a:pt x="42758" y="100851"/>
                </a:lnTo>
                <a:lnTo>
                  <a:pt x="42758" y="100851"/>
                </a:lnTo>
                <a:lnTo>
                  <a:pt x="45517" y="102553"/>
                </a:lnTo>
                <a:lnTo>
                  <a:pt x="48078" y="104680"/>
                </a:lnTo>
                <a:lnTo>
                  <a:pt x="50246" y="106808"/>
                </a:lnTo>
                <a:lnTo>
                  <a:pt x="52610" y="108936"/>
                </a:lnTo>
                <a:lnTo>
                  <a:pt x="54581" y="111914"/>
                </a:lnTo>
                <a:lnTo>
                  <a:pt x="56157" y="114468"/>
                </a:lnTo>
                <a:lnTo>
                  <a:pt x="57733" y="117021"/>
                </a:lnTo>
                <a:lnTo>
                  <a:pt x="58719" y="120000"/>
                </a:lnTo>
                <a:lnTo>
                  <a:pt x="58719" y="120000"/>
                </a:lnTo>
                <a:lnTo>
                  <a:pt x="60295" y="119574"/>
                </a:lnTo>
                <a:lnTo>
                  <a:pt x="60295" y="119574"/>
                </a:lnTo>
                <a:lnTo>
                  <a:pt x="61674" y="116595"/>
                </a:lnTo>
                <a:lnTo>
                  <a:pt x="63054" y="114042"/>
                </a:lnTo>
                <a:lnTo>
                  <a:pt x="64827" y="111914"/>
                </a:lnTo>
                <a:lnTo>
                  <a:pt x="66600" y="108936"/>
                </a:lnTo>
                <a:lnTo>
                  <a:pt x="68768" y="106808"/>
                </a:lnTo>
                <a:lnTo>
                  <a:pt x="71133" y="104680"/>
                </a:lnTo>
                <a:lnTo>
                  <a:pt x="73497" y="102553"/>
                </a:lnTo>
                <a:lnTo>
                  <a:pt x="76256" y="100851"/>
                </a:lnTo>
                <a:lnTo>
                  <a:pt x="76256" y="100851"/>
                </a:lnTo>
                <a:lnTo>
                  <a:pt x="78817" y="99574"/>
                </a:lnTo>
                <a:lnTo>
                  <a:pt x="81182" y="98723"/>
                </a:lnTo>
                <a:lnTo>
                  <a:pt x="83546" y="97872"/>
                </a:lnTo>
                <a:lnTo>
                  <a:pt x="85714" y="97872"/>
                </a:lnTo>
                <a:lnTo>
                  <a:pt x="88078" y="97872"/>
                </a:lnTo>
                <a:lnTo>
                  <a:pt x="89852" y="97872"/>
                </a:lnTo>
                <a:lnTo>
                  <a:pt x="91822" y="98723"/>
                </a:lnTo>
                <a:lnTo>
                  <a:pt x="93201" y="99574"/>
                </a:lnTo>
                <a:lnTo>
                  <a:pt x="93201" y="65531"/>
                </a:lnTo>
                <a:lnTo>
                  <a:pt x="103448" y="57872"/>
                </a:lnTo>
                <a:lnTo>
                  <a:pt x="103448" y="67234"/>
                </a:lnTo>
                <a:lnTo>
                  <a:pt x="103448" y="67234"/>
                </a:lnTo>
                <a:lnTo>
                  <a:pt x="102660" y="68085"/>
                </a:lnTo>
                <a:lnTo>
                  <a:pt x="101871" y="69361"/>
                </a:lnTo>
                <a:lnTo>
                  <a:pt x="101477" y="71063"/>
                </a:lnTo>
                <a:lnTo>
                  <a:pt x="101477" y="73191"/>
                </a:lnTo>
                <a:lnTo>
                  <a:pt x="101477" y="73191"/>
                </a:lnTo>
                <a:lnTo>
                  <a:pt x="101477" y="74893"/>
                </a:lnTo>
                <a:lnTo>
                  <a:pt x="101674" y="76170"/>
                </a:lnTo>
                <a:lnTo>
                  <a:pt x="102068" y="77446"/>
                </a:lnTo>
                <a:lnTo>
                  <a:pt x="102463" y="78723"/>
                </a:lnTo>
                <a:lnTo>
                  <a:pt x="99704" y="114468"/>
                </a:lnTo>
                <a:lnTo>
                  <a:pt x="109556" y="114468"/>
                </a:lnTo>
                <a:lnTo>
                  <a:pt x="106600" y="79148"/>
                </a:lnTo>
                <a:lnTo>
                  <a:pt x="106600" y="79148"/>
                </a:lnTo>
                <a:lnTo>
                  <a:pt x="106995" y="77872"/>
                </a:lnTo>
                <a:lnTo>
                  <a:pt x="107389" y="76595"/>
                </a:lnTo>
                <a:lnTo>
                  <a:pt x="107783" y="75319"/>
                </a:lnTo>
                <a:lnTo>
                  <a:pt x="107980" y="73191"/>
                </a:lnTo>
                <a:lnTo>
                  <a:pt x="107980" y="73191"/>
                </a:lnTo>
                <a:lnTo>
                  <a:pt x="107783" y="71063"/>
                </a:lnTo>
                <a:lnTo>
                  <a:pt x="107192" y="69361"/>
                </a:lnTo>
                <a:lnTo>
                  <a:pt x="106600" y="68085"/>
                </a:lnTo>
                <a:lnTo>
                  <a:pt x="105812" y="67234"/>
                </a:lnTo>
                <a:lnTo>
                  <a:pt x="105812" y="56170"/>
                </a:lnTo>
                <a:lnTo>
                  <a:pt x="119014" y="46382"/>
                </a:lnTo>
                <a:lnTo>
                  <a:pt x="119014" y="46382"/>
                </a:lnTo>
                <a:lnTo>
                  <a:pt x="119802" y="45106"/>
                </a:lnTo>
                <a:lnTo>
                  <a:pt x="120000" y="44255"/>
                </a:lnTo>
                <a:lnTo>
                  <a:pt x="119802" y="43404"/>
                </a:lnTo>
                <a:lnTo>
                  <a:pt x="119014" y="42553"/>
                </a:lnTo>
                <a:lnTo>
                  <a:pt x="119014" y="42553"/>
                </a:lnTo>
                <a:close/>
              </a:path>
            </a:pathLst>
          </a:custGeom>
          <a:solidFill>
            <a:schemeClr val="accent2"/>
          </a:solidFill>
          <a:ln>
            <a:noFill/>
          </a:ln>
        </p:spPr>
        <p:txBody>
          <a:bodyPr lIns="149754" tIns="74857" rIns="149754" bIns="74857" anchor="t" anchorCtr="0">
            <a:noAutofit/>
          </a:bodyPr>
          <a:lstStyle/>
          <a:p>
            <a:pPr>
              <a:buClr>
                <a:srgbClr val="000000"/>
              </a:buClr>
            </a:pPr>
            <a:endParaRPr sz="2300">
              <a:solidFill>
                <a:schemeClr val="accent2"/>
              </a:solidFill>
              <a:ea typeface="Arial"/>
              <a:cs typeface="Arial"/>
              <a:sym typeface="Arial"/>
            </a:endParaRPr>
          </a:p>
        </p:txBody>
      </p:sp>
      <p:sp>
        <p:nvSpPr>
          <p:cNvPr id="346" name="Shape 346"/>
          <p:cNvSpPr/>
          <p:nvPr/>
        </p:nvSpPr>
        <p:spPr>
          <a:xfrm>
            <a:off x="9193101" y="6167005"/>
            <a:ext cx="432051" cy="320038"/>
          </a:xfrm>
          <a:custGeom>
            <a:avLst/>
            <a:gdLst/>
            <a:ahLst/>
            <a:cxnLst/>
            <a:rect l="0" t="0" r="0" b="0"/>
            <a:pathLst>
              <a:path w="120000" h="120000" extrusionOk="0">
                <a:moveTo>
                  <a:pt x="119014" y="42553"/>
                </a:moveTo>
                <a:lnTo>
                  <a:pt x="62857" y="851"/>
                </a:lnTo>
                <a:lnTo>
                  <a:pt x="62857" y="851"/>
                </a:lnTo>
                <a:lnTo>
                  <a:pt x="61674" y="0"/>
                </a:lnTo>
                <a:lnTo>
                  <a:pt x="60295" y="0"/>
                </a:lnTo>
                <a:lnTo>
                  <a:pt x="58916" y="0"/>
                </a:lnTo>
                <a:lnTo>
                  <a:pt x="57931" y="851"/>
                </a:lnTo>
                <a:lnTo>
                  <a:pt x="1182" y="43404"/>
                </a:lnTo>
                <a:lnTo>
                  <a:pt x="1182" y="43404"/>
                </a:lnTo>
                <a:lnTo>
                  <a:pt x="197" y="44255"/>
                </a:lnTo>
                <a:lnTo>
                  <a:pt x="0" y="45957"/>
                </a:lnTo>
                <a:lnTo>
                  <a:pt x="197" y="46808"/>
                </a:lnTo>
                <a:lnTo>
                  <a:pt x="1182" y="47659"/>
                </a:lnTo>
                <a:lnTo>
                  <a:pt x="24039" y="64680"/>
                </a:lnTo>
                <a:lnTo>
                  <a:pt x="24039" y="100851"/>
                </a:lnTo>
                <a:lnTo>
                  <a:pt x="24039" y="100851"/>
                </a:lnTo>
                <a:lnTo>
                  <a:pt x="25812" y="99574"/>
                </a:lnTo>
                <a:lnTo>
                  <a:pt x="27783" y="98297"/>
                </a:lnTo>
                <a:lnTo>
                  <a:pt x="29753" y="97872"/>
                </a:lnTo>
                <a:lnTo>
                  <a:pt x="32118" y="97872"/>
                </a:lnTo>
                <a:lnTo>
                  <a:pt x="34679" y="97872"/>
                </a:lnTo>
                <a:lnTo>
                  <a:pt x="37241" y="98297"/>
                </a:lnTo>
                <a:lnTo>
                  <a:pt x="40000" y="99574"/>
                </a:lnTo>
                <a:lnTo>
                  <a:pt x="42758" y="100851"/>
                </a:lnTo>
                <a:lnTo>
                  <a:pt x="42758" y="100851"/>
                </a:lnTo>
                <a:lnTo>
                  <a:pt x="45517" y="102553"/>
                </a:lnTo>
                <a:lnTo>
                  <a:pt x="48078" y="104680"/>
                </a:lnTo>
                <a:lnTo>
                  <a:pt x="50246" y="106808"/>
                </a:lnTo>
                <a:lnTo>
                  <a:pt x="52610" y="108936"/>
                </a:lnTo>
                <a:lnTo>
                  <a:pt x="54581" y="111914"/>
                </a:lnTo>
                <a:lnTo>
                  <a:pt x="56157" y="114468"/>
                </a:lnTo>
                <a:lnTo>
                  <a:pt x="57733" y="117021"/>
                </a:lnTo>
                <a:lnTo>
                  <a:pt x="58719" y="120000"/>
                </a:lnTo>
                <a:lnTo>
                  <a:pt x="58719" y="120000"/>
                </a:lnTo>
                <a:lnTo>
                  <a:pt x="60295" y="119574"/>
                </a:lnTo>
                <a:lnTo>
                  <a:pt x="60295" y="119574"/>
                </a:lnTo>
                <a:lnTo>
                  <a:pt x="61674" y="116595"/>
                </a:lnTo>
                <a:lnTo>
                  <a:pt x="63054" y="114042"/>
                </a:lnTo>
                <a:lnTo>
                  <a:pt x="64827" y="111914"/>
                </a:lnTo>
                <a:lnTo>
                  <a:pt x="66600" y="108936"/>
                </a:lnTo>
                <a:lnTo>
                  <a:pt x="68768" y="106808"/>
                </a:lnTo>
                <a:lnTo>
                  <a:pt x="71133" y="104680"/>
                </a:lnTo>
                <a:lnTo>
                  <a:pt x="73497" y="102553"/>
                </a:lnTo>
                <a:lnTo>
                  <a:pt x="76256" y="100851"/>
                </a:lnTo>
                <a:lnTo>
                  <a:pt x="76256" y="100851"/>
                </a:lnTo>
                <a:lnTo>
                  <a:pt x="78817" y="99574"/>
                </a:lnTo>
                <a:lnTo>
                  <a:pt x="81182" y="98723"/>
                </a:lnTo>
                <a:lnTo>
                  <a:pt x="83546" y="97872"/>
                </a:lnTo>
                <a:lnTo>
                  <a:pt x="85714" y="97872"/>
                </a:lnTo>
                <a:lnTo>
                  <a:pt x="88078" y="97872"/>
                </a:lnTo>
                <a:lnTo>
                  <a:pt x="89852" y="97872"/>
                </a:lnTo>
                <a:lnTo>
                  <a:pt x="91822" y="98723"/>
                </a:lnTo>
                <a:lnTo>
                  <a:pt x="93201" y="99574"/>
                </a:lnTo>
                <a:lnTo>
                  <a:pt x="93201" y="65531"/>
                </a:lnTo>
                <a:lnTo>
                  <a:pt x="103448" y="57872"/>
                </a:lnTo>
                <a:lnTo>
                  <a:pt x="103448" y="67234"/>
                </a:lnTo>
                <a:lnTo>
                  <a:pt x="103448" y="67234"/>
                </a:lnTo>
                <a:lnTo>
                  <a:pt x="102660" y="68085"/>
                </a:lnTo>
                <a:lnTo>
                  <a:pt x="101871" y="69361"/>
                </a:lnTo>
                <a:lnTo>
                  <a:pt x="101477" y="71063"/>
                </a:lnTo>
                <a:lnTo>
                  <a:pt x="101477" y="73191"/>
                </a:lnTo>
                <a:lnTo>
                  <a:pt x="101477" y="73191"/>
                </a:lnTo>
                <a:lnTo>
                  <a:pt x="101477" y="74893"/>
                </a:lnTo>
                <a:lnTo>
                  <a:pt x="101674" y="76170"/>
                </a:lnTo>
                <a:lnTo>
                  <a:pt x="102068" y="77446"/>
                </a:lnTo>
                <a:lnTo>
                  <a:pt x="102463" y="78723"/>
                </a:lnTo>
                <a:lnTo>
                  <a:pt x="99704" y="114468"/>
                </a:lnTo>
                <a:lnTo>
                  <a:pt x="109556" y="114468"/>
                </a:lnTo>
                <a:lnTo>
                  <a:pt x="106600" y="79148"/>
                </a:lnTo>
                <a:lnTo>
                  <a:pt x="106600" y="79148"/>
                </a:lnTo>
                <a:lnTo>
                  <a:pt x="106995" y="77872"/>
                </a:lnTo>
                <a:lnTo>
                  <a:pt x="107389" y="76595"/>
                </a:lnTo>
                <a:lnTo>
                  <a:pt x="107783" y="75319"/>
                </a:lnTo>
                <a:lnTo>
                  <a:pt x="107980" y="73191"/>
                </a:lnTo>
                <a:lnTo>
                  <a:pt x="107980" y="73191"/>
                </a:lnTo>
                <a:lnTo>
                  <a:pt x="107783" y="71063"/>
                </a:lnTo>
                <a:lnTo>
                  <a:pt x="107192" y="69361"/>
                </a:lnTo>
                <a:lnTo>
                  <a:pt x="106600" y="68085"/>
                </a:lnTo>
                <a:lnTo>
                  <a:pt x="105812" y="67234"/>
                </a:lnTo>
                <a:lnTo>
                  <a:pt x="105812" y="56170"/>
                </a:lnTo>
                <a:lnTo>
                  <a:pt x="119014" y="46382"/>
                </a:lnTo>
                <a:lnTo>
                  <a:pt x="119014" y="46382"/>
                </a:lnTo>
                <a:lnTo>
                  <a:pt x="119802" y="45106"/>
                </a:lnTo>
                <a:lnTo>
                  <a:pt x="120000" y="44255"/>
                </a:lnTo>
                <a:lnTo>
                  <a:pt x="119802" y="43404"/>
                </a:lnTo>
                <a:lnTo>
                  <a:pt x="119014" y="42553"/>
                </a:lnTo>
                <a:lnTo>
                  <a:pt x="119014" y="42553"/>
                </a:lnTo>
                <a:close/>
              </a:path>
            </a:pathLst>
          </a:custGeom>
          <a:solidFill>
            <a:schemeClr val="accent2"/>
          </a:solidFill>
          <a:ln>
            <a:noFill/>
          </a:ln>
        </p:spPr>
        <p:txBody>
          <a:bodyPr lIns="149754" tIns="74857" rIns="149754" bIns="74857" anchor="t" anchorCtr="0">
            <a:noAutofit/>
          </a:bodyPr>
          <a:lstStyle/>
          <a:p>
            <a:pPr>
              <a:buClr>
                <a:srgbClr val="000000"/>
              </a:buClr>
            </a:pPr>
            <a:endParaRPr sz="2300">
              <a:solidFill>
                <a:srgbClr val="000000"/>
              </a:solidFill>
              <a:ea typeface="Arial"/>
              <a:cs typeface="Arial"/>
              <a:sym typeface="Arial"/>
            </a:endParaRPr>
          </a:p>
        </p:txBody>
      </p:sp>
      <p:sp>
        <p:nvSpPr>
          <p:cNvPr id="347" name="Shape 347"/>
          <p:cNvSpPr/>
          <p:nvPr/>
        </p:nvSpPr>
        <p:spPr>
          <a:xfrm>
            <a:off x="9265109" y="6858311"/>
            <a:ext cx="288034" cy="320038"/>
          </a:xfrm>
          <a:custGeom>
            <a:avLst/>
            <a:gdLst/>
            <a:ahLst/>
            <a:cxnLst/>
            <a:rect l="0" t="0" r="0" b="0"/>
            <a:pathLst>
              <a:path w="120000" h="120000" extrusionOk="0">
                <a:moveTo>
                  <a:pt x="18527" y="38823"/>
                </a:moveTo>
                <a:lnTo>
                  <a:pt x="18527" y="38823"/>
                </a:lnTo>
                <a:lnTo>
                  <a:pt x="20807" y="37540"/>
                </a:lnTo>
                <a:lnTo>
                  <a:pt x="22802" y="36898"/>
                </a:lnTo>
                <a:lnTo>
                  <a:pt x="24513" y="36898"/>
                </a:lnTo>
                <a:lnTo>
                  <a:pt x="26793" y="37219"/>
                </a:lnTo>
                <a:lnTo>
                  <a:pt x="28503" y="38502"/>
                </a:lnTo>
                <a:lnTo>
                  <a:pt x="30783" y="40106"/>
                </a:lnTo>
                <a:lnTo>
                  <a:pt x="32779" y="42673"/>
                </a:lnTo>
                <a:lnTo>
                  <a:pt x="35344" y="45240"/>
                </a:lnTo>
                <a:lnTo>
                  <a:pt x="35344" y="45240"/>
                </a:lnTo>
                <a:lnTo>
                  <a:pt x="35914" y="45561"/>
                </a:lnTo>
                <a:lnTo>
                  <a:pt x="36484" y="45561"/>
                </a:lnTo>
                <a:lnTo>
                  <a:pt x="37339" y="44598"/>
                </a:lnTo>
                <a:lnTo>
                  <a:pt x="37339" y="44598"/>
                </a:lnTo>
                <a:lnTo>
                  <a:pt x="46460" y="35294"/>
                </a:lnTo>
                <a:lnTo>
                  <a:pt x="46460" y="35294"/>
                </a:lnTo>
                <a:lnTo>
                  <a:pt x="47030" y="34652"/>
                </a:lnTo>
                <a:lnTo>
                  <a:pt x="47030" y="34010"/>
                </a:lnTo>
                <a:lnTo>
                  <a:pt x="46745" y="33689"/>
                </a:lnTo>
                <a:lnTo>
                  <a:pt x="46745" y="33689"/>
                </a:lnTo>
                <a:lnTo>
                  <a:pt x="42185" y="27272"/>
                </a:lnTo>
                <a:lnTo>
                  <a:pt x="42185" y="27272"/>
                </a:lnTo>
                <a:lnTo>
                  <a:pt x="41330" y="25668"/>
                </a:lnTo>
                <a:lnTo>
                  <a:pt x="40760" y="24064"/>
                </a:lnTo>
                <a:lnTo>
                  <a:pt x="40475" y="22780"/>
                </a:lnTo>
                <a:lnTo>
                  <a:pt x="40475" y="21497"/>
                </a:lnTo>
                <a:lnTo>
                  <a:pt x="40760" y="20213"/>
                </a:lnTo>
                <a:lnTo>
                  <a:pt x="41045" y="18609"/>
                </a:lnTo>
                <a:lnTo>
                  <a:pt x="42185" y="16042"/>
                </a:lnTo>
                <a:lnTo>
                  <a:pt x="43895" y="13475"/>
                </a:lnTo>
                <a:lnTo>
                  <a:pt x="46460" y="11550"/>
                </a:lnTo>
                <a:lnTo>
                  <a:pt x="49026" y="9625"/>
                </a:lnTo>
                <a:lnTo>
                  <a:pt x="52161" y="7379"/>
                </a:lnTo>
                <a:lnTo>
                  <a:pt x="58147" y="4491"/>
                </a:lnTo>
                <a:lnTo>
                  <a:pt x="62992" y="1925"/>
                </a:lnTo>
                <a:lnTo>
                  <a:pt x="66128" y="641"/>
                </a:lnTo>
                <a:lnTo>
                  <a:pt x="66413" y="320"/>
                </a:lnTo>
                <a:lnTo>
                  <a:pt x="65843" y="0"/>
                </a:lnTo>
                <a:lnTo>
                  <a:pt x="65843" y="0"/>
                </a:lnTo>
                <a:lnTo>
                  <a:pt x="56437" y="0"/>
                </a:lnTo>
                <a:lnTo>
                  <a:pt x="47885" y="0"/>
                </a:lnTo>
                <a:lnTo>
                  <a:pt x="47885" y="0"/>
                </a:lnTo>
                <a:lnTo>
                  <a:pt x="45035" y="641"/>
                </a:lnTo>
                <a:lnTo>
                  <a:pt x="41900" y="1925"/>
                </a:lnTo>
                <a:lnTo>
                  <a:pt x="38764" y="3529"/>
                </a:lnTo>
                <a:lnTo>
                  <a:pt x="35914" y="5454"/>
                </a:lnTo>
                <a:lnTo>
                  <a:pt x="29928" y="9625"/>
                </a:lnTo>
                <a:lnTo>
                  <a:pt x="25653" y="12834"/>
                </a:lnTo>
                <a:lnTo>
                  <a:pt x="25653" y="12834"/>
                </a:lnTo>
                <a:lnTo>
                  <a:pt x="21662" y="16042"/>
                </a:lnTo>
                <a:lnTo>
                  <a:pt x="18812" y="18609"/>
                </a:lnTo>
                <a:lnTo>
                  <a:pt x="16532" y="21176"/>
                </a:lnTo>
                <a:lnTo>
                  <a:pt x="16532" y="21176"/>
                </a:lnTo>
                <a:lnTo>
                  <a:pt x="15961" y="21818"/>
                </a:lnTo>
                <a:lnTo>
                  <a:pt x="15391" y="22780"/>
                </a:lnTo>
                <a:lnTo>
                  <a:pt x="15106" y="25347"/>
                </a:lnTo>
                <a:lnTo>
                  <a:pt x="14821" y="26310"/>
                </a:lnTo>
                <a:lnTo>
                  <a:pt x="14536" y="27593"/>
                </a:lnTo>
                <a:lnTo>
                  <a:pt x="13966" y="28877"/>
                </a:lnTo>
                <a:lnTo>
                  <a:pt x="12826" y="30160"/>
                </a:lnTo>
                <a:lnTo>
                  <a:pt x="12826" y="30160"/>
                </a:lnTo>
                <a:lnTo>
                  <a:pt x="11686" y="31443"/>
                </a:lnTo>
                <a:lnTo>
                  <a:pt x="10261" y="31764"/>
                </a:lnTo>
                <a:lnTo>
                  <a:pt x="9406" y="32085"/>
                </a:lnTo>
                <a:lnTo>
                  <a:pt x="8551" y="32085"/>
                </a:lnTo>
                <a:lnTo>
                  <a:pt x="6840" y="32085"/>
                </a:lnTo>
                <a:lnTo>
                  <a:pt x="5985" y="32406"/>
                </a:lnTo>
                <a:lnTo>
                  <a:pt x="5130" y="33048"/>
                </a:lnTo>
                <a:lnTo>
                  <a:pt x="5130" y="33048"/>
                </a:lnTo>
                <a:lnTo>
                  <a:pt x="570" y="37219"/>
                </a:lnTo>
                <a:lnTo>
                  <a:pt x="570" y="37219"/>
                </a:lnTo>
                <a:lnTo>
                  <a:pt x="0" y="37860"/>
                </a:lnTo>
                <a:lnTo>
                  <a:pt x="0" y="38502"/>
                </a:lnTo>
                <a:lnTo>
                  <a:pt x="0" y="39465"/>
                </a:lnTo>
                <a:lnTo>
                  <a:pt x="570" y="40106"/>
                </a:lnTo>
                <a:lnTo>
                  <a:pt x="570" y="40106"/>
                </a:lnTo>
                <a:lnTo>
                  <a:pt x="8836" y="50374"/>
                </a:lnTo>
                <a:lnTo>
                  <a:pt x="8836" y="50374"/>
                </a:lnTo>
                <a:lnTo>
                  <a:pt x="9406" y="51016"/>
                </a:lnTo>
                <a:lnTo>
                  <a:pt x="10261" y="51336"/>
                </a:lnTo>
                <a:lnTo>
                  <a:pt x="11401" y="51336"/>
                </a:lnTo>
                <a:lnTo>
                  <a:pt x="12256" y="51016"/>
                </a:lnTo>
                <a:lnTo>
                  <a:pt x="12256" y="51016"/>
                </a:lnTo>
                <a:lnTo>
                  <a:pt x="16532" y="47165"/>
                </a:lnTo>
                <a:lnTo>
                  <a:pt x="16532" y="47165"/>
                </a:lnTo>
                <a:lnTo>
                  <a:pt x="16817" y="45561"/>
                </a:lnTo>
                <a:lnTo>
                  <a:pt x="16817" y="43636"/>
                </a:lnTo>
                <a:lnTo>
                  <a:pt x="17387" y="40748"/>
                </a:lnTo>
                <a:lnTo>
                  <a:pt x="17957" y="39786"/>
                </a:lnTo>
                <a:lnTo>
                  <a:pt x="18527" y="38823"/>
                </a:lnTo>
                <a:lnTo>
                  <a:pt x="18527" y="38823"/>
                </a:lnTo>
                <a:close/>
                <a:moveTo>
                  <a:pt x="53016" y="42352"/>
                </a:moveTo>
                <a:lnTo>
                  <a:pt x="53016" y="42352"/>
                </a:lnTo>
                <a:lnTo>
                  <a:pt x="52446" y="42032"/>
                </a:lnTo>
                <a:lnTo>
                  <a:pt x="51876" y="41711"/>
                </a:lnTo>
                <a:lnTo>
                  <a:pt x="51306" y="42032"/>
                </a:lnTo>
                <a:lnTo>
                  <a:pt x="50736" y="42352"/>
                </a:lnTo>
                <a:lnTo>
                  <a:pt x="41900" y="50695"/>
                </a:lnTo>
                <a:lnTo>
                  <a:pt x="41900" y="50695"/>
                </a:lnTo>
                <a:lnTo>
                  <a:pt x="41615" y="51016"/>
                </a:lnTo>
                <a:lnTo>
                  <a:pt x="41330" y="52299"/>
                </a:lnTo>
                <a:lnTo>
                  <a:pt x="41615" y="52941"/>
                </a:lnTo>
                <a:lnTo>
                  <a:pt x="41900" y="53582"/>
                </a:lnTo>
                <a:lnTo>
                  <a:pt x="91781" y="117112"/>
                </a:lnTo>
                <a:lnTo>
                  <a:pt x="91781" y="117112"/>
                </a:lnTo>
                <a:lnTo>
                  <a:pt x="92636" y="118395"/>
                </a:lnTo>
                <a:lnTo>
                  <a:pt x="94061" y="118716"/>
                </a:lnTo>
                <a:lnTo>
                  <a:pt x="95201" y="118395"/>
                </a:lnTo>
                <a:lnTo>
                  <a:pt x="96342" y="117754"/>
                </a:lnTo>
                <a:lnTo>
                  <a:pt x="102042" y="112299"/>
                </a:lnTo>
                <a:lnTo>
                  <a:pt x="102042" y="112299"/>
                </a:lnTo>
                <a:lnTo>
                  <a:pt x="103182" y="111016"/>
                </a:lnTo>
                <a:lnTo>
                  <a:pt x="103467" y="109732"/>
                </a:lnTo>
                <a:lnTo>
                  <a:pt x="103182" y="108449"/>
                </a:lnTo>
                <a:lnTo>
                  <a:pt x="102327" y="107165"/>
                </a:lnTo>
                <a:lnTo>
                  <a:pt x="53016" y="42352"/>
                </a:lnTo>
                <a:close/>
                <a:moveTo>
                  <a:pt x="119714" y="15080"/>
                </a:moveTo>
                <a:lnTo>
                  <a:pt x="119714" y="15080"/>
                </a:lnTo>
                <a:lnTo>
                  <a:pt x="119144" y="13155"/>
                </a:lnTo>
                <a:lnTo>
                  <a:pt x="118859" y="12834"/>
                </a:lnTo>
                <a:lnTo>
                  <a:pt x="118574" y="12513"/>
                </a:lnTo>
                <a:lnTo>
                  <a:pt x="117719" y="12834"/>
                </a:lnTo>
                <a:lnTo>
                  <a:pt x="116579" y="13796"/>
                </a:lnTo>
                <a:lnTo>
                  <a:pt x="116579" y="13796"/>
                </a:lnTo>
                <a:lnTo>
                  <a:pt x="110878" y="24064"/>
                </a:lnTo>
                <a:lnTo>
                  <a:pt x="110878" y="24064"/>
                </a:lnTo>
                <a:lnTo>
                  <a:pt x="109453" y="26631"/>
                </a:lnTo>
                <a:lnTo>
                  <a:pt x="108598" y="27593"/>
                </a:lnTo>
                <a:lnTo>
                  <a:pt x="107173" y="28556"/>
                </a:lnTo>
                <a:lnTo>
                  <a:pt x="105463" y="28877"/>
                </a:lnTo>
                <a:lnTo>
                  <a:pt x="103752" y="28877"/>
                </a:lnTo>
                <a:lnTo>
                  <a:pt x="101757" y="28235"/>
                </a:lnTo>
                <a:lnTo>
                  <a:pt x="99477" y="26951"/>
                </a:lnTo>
                <a:lnTo>
                  <a:pt x="99477" y="26951"/>
                </a:lnTo>
                <a:lnTo>
                  <a:pt x="97197" y="24705"/>
                </a:lnTo>
                <a:lnTo>
                  <a:pt x="95771" y="23101"/>
                </a:lnTo>
                <a:lnTo>
                  <a:pt x="94916" y="21497"/>
                </a:lnTo>
                <a:lnTo>
                  <a:pt x="94631" y="19893"/>
                </a:lnTo>
                <a:lnTo>
                  <a:pt x="94916" y="18288"/>
                </a:lnTo>
                <a:lnTo>
                  <a:pt x="95201" y="17005"/>
                </a:lnTo>
                <a:lnTo>
                  <a:pt x="96057" y="15080"/>
                </a:lnTo>
                <a:lnTo>
                  <a:pt x="96057" y="15080"/>
                </a:lnTo>
                <a:lnTo>
                  <a:pt x="101472" y="4171"/>
                </a:lnTo>
                <a:lnTo>
                  <a:pt x="101472" y="4171"/>
                </a:lnTo>
                <a:lnTo>
                  <a:pt x="101757" y="3529"/>
                </a:lnTo>
                <a:lnTo>
                  <a:pt x="101472" y="2245"/>
                </a:lnTo>
                <a:lnTo>
                  <a:pt x="101187" y="1604"/>
                </a:lnTo>
                <a:lnTo>
                  <a:pt x="100617" y="1604"/>
                </a:lnTo>
                <a:lnTo>
                  <a:pt x="100047" y="1283"/>
                </a:lnTo>
                <a:lnTo>
                  <a:pt x="99477" y="1604"/>
                </a:lnTo>
                <a:lnTo>
                  <a:pt x="99477" y="1604"/>
                </a:lnTo>
                <a:lnTo>
                  <a:pt x="96057" y="3529"/>
                </a:lnTo>
                <a:lnTo>
                  <a:pt x="93491" y="4812"/>
                </a:lnTo>
                <a:lnTo>
                  <a:pt x="90641" y="6737"/>
                </a:lnTo>
                <a:lnTo>
                  <a:pt x="87790" y="8983"/>
                </a:lnTo>
                <a:lnTo>
                  <a:pt x="85510" y="11229"/>
                </a:lnTo>
                <a:lnTo>
                  <a:pt x="83515" y="13796"/>
                </a:lnTo>
                <a:lnTo>
                  <a:pt x="82660" y="15721"/>
                </a:lnTo>
                <a:lnTo>
                  <a:pt x="82090" y="17005"/>
                </a:lnTo>
                <a:lnTo>
                  <a:pt x="82090" y="17005"/>
                </a:lnTo>
                <a:lnTo>
                  <a:pt x="81805" y="20213"/>
                </a:lnTo>
                <a:lnTo>
                  <a:pt x="81520" y="23101"/>
                </a:lnTo>
                <a:lnTo>
                  <a:pt x="81520" y="29197"/>
                </a:lnTo>
                <a:lnTo>
                  <a:pt x="81235" y="32085"/>
                </a:lnTo>
                <a:lnTo>
                  <a:pt x="80665" y="34973"/>
                </a:lnTo>
                <a:lnTo>
                  <a:pt x="79239" y="37860"/>
                </a:lnTo>
                <a:lnTo>
                  <a:pt x="77244" y="40748"/>
                </a:lnTo>
                <a:lnTo>
                  <a:pt x="69263" y="50053"/>
                </a:lnTo>
                <a:lnTo>
                  <a:pt x="77244" y="60962"/>
                </a:lnTo>
                <a:lnTo>
                  <a:pt x="87220" y="50053"/>
                </a:lnTo>
                <a:lnTo>
                  <a:pt x="87220" y="50053"/>
                </a:lnTo>
                <a:lnTo>
                  <a:pt x="89501" y="48449"/>
                </a:lnTo>
                <a:lnTo>
                  <a:pt x="92351" y="46524"/>
                </a:lnTo>
                <a:lnTo>
                  <a:pt x="94061" y="46203"/>
                </a:lnTo>
                <a:lnTo>
                  <a:pt x="95771" y="45882"/>
                </a:lnTo>
                <a:lnTo>
                  <a:pt x="97482" y="45882"/>
                </a:lnTo>
                <a:lnTo>
                  <a:pt x="99192" y="45882"/>
                </a:lnTo>
                <a:lnTo>
                  <a:pt x="99192" y="45882"/>
                </a:lnTo>
                <a:lnTo>
                  <a:pt x="102897" y="46524"/>
                </a:lnTo>
                <a:lnTo>
                  <a:pt x="105748" y="46524"/>
                </a:lnTo>
                <a:lnTo>
                  <a:pt x="108598" y="46203"/>
                </a:lnTo>
                <a:lnTo>
                  <a:pt x="110878" y="45240"/>
                </a:lnTo>
                <a:lnTo>
                  <a:pt x="113159" y="43957"/>
                </a:lnTo>
                <a:lnTo>
                  <a:pt x="114869" y="42352"/>
                </a:lnTo>
                <a:lnTo>
                  <a:pt x="116294" y="39786"/>
                </a:lnTo>
                <a:lnTo>
                  <a:pt x="117719" y="37540"/>
                </a:lnTo>
                <a:lnTo>
                  <a:pt x="117719" y="37540"/>
                </a:lnTo>
                <a:lnTo>
                  <a:pt x="118574" y="34973"/>
                </a:lnTo>
                <a:lnTo>
                  <a:pt x="119144" y="32085"/>
                </a:lnTo>
                <a:lnTo>
                  <a:pt x="119714" y="28556"/>
                </a:lnTo>
                <a:lnTo>
                  <a:pt x="120000" y="25347"/>
                </a:lnTo>
                <a:lnTo>
                  <a:pt x="120000" y="18930"/>
                </a:lnTo>
                <a:lnTo>
                  <a:pt x="119714" y="15080"/>
                </a:lnTo>
                <a:lnTo>
                  <a:pt x="119714" y="15080"/>
                </a:lnTo>
                <a:close/>
                <a:moveTo>
                  <a:pt x="16247" y="107807"/>
                </a:moveTo>
                <a:lnTo>
                  <a:pt x="16247" y="107807"/>
                </a:lnTo>
                <a:lnTo>
                  <a:pt x="15391" y="109090"/>
                </a:lnTo>
                <a:lnTo>
                  <a:pt x="15106" y="110374"/>
                </a:lnTo>
                <a:lnTo>
                  <a:pt x="15391" y="111657"/>
                </a:lnTo>
                <a:lnTo>
                  <a:pt x="16247" y="112941"/>
                </a:lnTo>
                <a:lnTo>
                  <a:pt x="21947" y="119358"/>
                </a:lnTo>
                <a:lnTo>
                  <a:pt x="21947" y="119358"/>
                </a:lnTo>
                <a:lnTo>
                  <a:pt x="23087" y="120000"/>
                </a:lnTo>
                <a:lnTo>
                  <a:pt x="24228" y="120000"/>
                </a:lnTo>
                <a:lnTo>
                  <a:pt x="25653" y="119679"/>
                </a:lnTo>
                <a:lnTo>
                  <a:pt x="26508" y="118716"/>
                </a:lnTo>
                <a:lnTo>
                  <a:pt x="56152" y="85989"/>
                </a:lnTo>
                <a:lnTo>
                  <a:pt x="47030" y="74438"/>
                </a:lnTo>
                <a:lnTo>
                  <a:pt x="16247" y="107807"/>
                </a:lnTo>
                <a:close/>
              </a:path>
            </a:pathLst>
          </a:custGeom>
          <a:solidFill>
            <a:schemeClr val="tx2"/>
          </a:solidFill>
          <a:ln>
            <a:noFill/>
          </a:ln>
        </p:spPr>
        <p:txBody>
          <a:bodyPr lIns="149754" tIns="74857" rIns="149754" bIns="74857" anchor="t" anchorCtr="0">
            <a:noAutofit/>
          </a:bodyPr>
          <a:lstStyle/>
          <a:p>
            <a:pPr>
              <a:buClr>
                <a:srgbClr val="000000"/>
              </a:buClr>
            </a:pPr>
            <a:endParaRPr sz="2300">
              <a:solidFill>
                <a:srgbClr val="000000"/>
              </a:solidFill>
              <a:ea typeface="Arial"/>
              <a:cs typeface="Arial"/>
              <a:sym typeface="Arial"/>
            </a:endParaRPr>
          </a:p>
        </p:txBody>
      </p:sp>
      <p:sp>
        <p:nvSpPr>
          <p:cNvPr id="348" name="Shape 348"/>
          <p:cNvSpPr/>
          <p:nvPr/>
        </p:nvSpPr>
        <p:spPr>
          <a:xfrm>
            <a:off x="9683392" y="4892382"/>
            <a:ext cx="576070" cy="544283"/>
          </a:xfrm>
          <a:custGeom>
            <a:avLst/>
            <a:gdLst/>
            <a:ahLst/>
            <a:cxnLst/>
            <a:rect l="0" t="0" r="0" b="0"/>
            <a:pathLst>
              <a:path w="120000" h="120000" extrusionOk="0">
                <a:moveTo>
                  <a:pt x="18527" y="38823"/>
                </a:moveTo>
                <a:lnTo>
                  <a:pt x="18527" y="38823"/>
                </a:lnTo>
                <a:lnTo>
                  <a:pt x="20807" y="37540"/>
                </a:lnTo>
                <a:lnTo>
                  <a:pt x="22802" y="36898"/>
                </a:lnTo>
                <a:lnTo>
                  <a:pt x="24513" y="36898"/>
                </a:lnTo>
                <a:lnTo>
                  <a:pt x="26793" y="37219"/>
                </a:lnTo>
                <a:lnTo>
                  <a:pt x="28503" y="38502"/>
                </a:lnTo>
                <a:lnTo>
                  <a:pt x="30783" y="40106"/>
                </a:lnTo>
                <a:lnTo>
                  <a:pt x="32779" y="42673"/>
                </a:lnTo>
                <a:lnTo>
                  <a:pt x="35344" y="45240"/>
                </a:lnTo>
                <a:lnTo>
                  <a:pt x="35344" y="45240"/>
                </a:lnTo>
                <a:lnTo>
                  <a:pt x="35914" y="45561"/>
                </a:lnTo>
                <a:lnTo>
                  <a:pt x="36484" y="45561"/>
                </a:lnTo>
                <a:lnTo>
                  <a:pt x="37339" y="44598"/>
                </a:lnTo>
                <a:lnTo>
                  <a:pt x="37339" y="44598"/>
                </a:lnTo>
                <a:lnTo>
                  <a:pt x="46460" y="35294"/>
                </a:lnTo>
                <a:lnTo>
                  <a:pt x="46460" y="35294"/>
                </a:lnTo>
                <a:lnTo>
                  <a:pt x="47030" y="34652"/>
                </a:lnTo>
                <a:lnTo>
                  <a:pt x="47030" y="34010"/>
                </a:lnTo>
                <a:lnTo>
                  <a:pt x="46745" y="33689"/>
                </a:lnTo>
                <a:lnTo>
                  <a:pt x="46745" y="33689"/>
                </a:lnTo>
                <a:lnTo>
                  <a:pt x="42185" y="27272"/>
                </a:lnTo>
                <a:lnTo>
                  <a:pt x="42185" y="27272"/>
                </a:lnTo>
                <a:lnTo>
                  <a:pt x="41330" y="25668"/>
                </a:lnTo>
                <a:lnTo>
                  <a:pt x="40760" y="24064"/>
                </a:lnTo>
                <a:lnTo>
                  <a:pt x="40475" y="22780"/>
                </a:lnTo>
                <a:lnTo>
                  <a:pt x="40475" y="21497"/>
                </a:lnTo>
                <a:lnTo>
                  <a:pt x="40760" y="20213"/>
                </a:lnTo>
                <a:lnTo>
                  <a:pt x="41045" y="18609"/>
                </a:lnTo>
                <a:lnTo>
                  <a:pt x="42185" y="16042"/>
                </a:lnTo>
                <a:lnTo>
                  <a:pt x="43895" y="13475"/>
                </a:lnTo>
                <a:lnTo>
                  <a:pt x="46460" y="11550"/>
                </a:lnTo>
                <a:lnTo>
                  <a:pt x="49026" y="9625"/>
                </a:lnTo>
                <a:lnTo>
                  <a:pt x="52161" y="7379"/>
                </a:lnTo>
                <a:lnTo>
                  <a:pt x="58147" y="4491"/>
                </a:lnTo>
                <a:lnTo>
                  <a:pt x="62992" y="1925"/>
                </a:lnTo>
                <a:lnTo>
                  <a:pt x="66128" y="641"/>
                </a:lnTo>
                <a:lnTo>
                  <a:pt x="66413" y="320"/>
                </a:lnTo>
                <a:lnTo>
                  <a:pt x="65843" y="0"/>
                </a:lnTo>
                <a:lnTo>
                  <a:pt x="65843" y="0"/>
                </a:lnTo>
                <a:lnTo>
                  <a:pt x="56437" y="0"/>
                </a:lnTo>
                <a:lnTo>
                  <a:pt x="47885" y="0"/>
                </a:lnTo>
                <a:lnTo>
                  <a:pt x="47885" y="0"/>
                </a:lnTo>
                <a:lnTo>
                  <a:pt x="45035" y="641"/>
                </a:lnTo>
                <a:lnTo>
                  <a:pt x="41900" y="1925"/>
                </a:lnTo>
                <a:lnTo>
                  <a:pt x="38764" y="3529"/>
                </a:lnTo>
                <a:lnTo>
                  <a:pt x="35914" y="5454"/>
                </a:lnTo>
                <a:lnTo>
                  <a:pt x="29928" y="9625"/>
                </a:lnTo>
                <a:lnTo>
                  <a:pt x="25653" y="12834"/>
                </a:lnTo>
                <a:lnTo>
                  <a:pt x="25653" y="12834"/>
                </a:lnTo>
                <a:lnTo>
                  <a:pt x="21662" y="16042"/>
                </a:lnTo>
                <a:lnTo>
                  <a:pt x="18812" y="18609"/>
                </a:lnTo>
                <a:lnTo>
                  <a:pt x="16532" y="21176"/>
                </a:lnTo>
                <a:lnTo>
                  <a:pt x="16532" y="21176"/>
                </a:lnTo>
                <a:lnTo>
                  <a:pt x="15961" y="21818"/>
                </a:lnTo>
                <a:lnTo>
                  <a:pt x="15391" y="22780"/>
                </a:lnTo>
                <a:lnTo>
                  <a:pt x="15106" y="25347"/>
                </a:lnTo>
                <a:lnTo>
                  <a:pt x="14821" y="26310"/>
                </a:lnTo>
                <a:lnTo>
                  <a:pt x="14536" y="27593"/>
                </a:lnTo>
                <a:lnTo>
                  <a:pt x="13966" y="28877"/>
                </a:lnTo>
                <a:lnTo>
                  <a:pt x="12826" y="30160"/>
                </a:lnTo>
                <a:lnTo>
                  <a:pt x="12826" y="30160"/>
                </a:lnTo>
                <a:lnTo>
                  <a:pt x="11686" y="31443"/>
                </a:lnTo>
                <a:lnTo>
                  <a:pt x="10261" y="31764"/>
                </a:lnTo>
                <a:lnTo>
                  <a:pt x="9406" y="32085"/>
                </a:lnTo>
                <a:lnTo>
                  <a:pt x="8551" y="32085"/>
                </a:lnTo>
                <a:lnTo>
                  <a:pt x="6840" y="32085"/>
                </a:lnTo>
                <a:lnTo>
                  <a:pt x="5985" y="32406"/>
                </a:lnTo>
                <a:lnTo>
                  <a:pt x="5130" y="33048"/>
                </a:lnTo>
                <a:lnTo>
                  <a:pt x="5130" y="33048"/>
                </a:lnTo>
                <a:lnTo>
                  <a:pt x="570" y="37219"/>
                </a:lnTo>
                <a:lnTo>
                  <a:pt x="570" y="37219"/>
                </a:lnTo>
                <a:lnTo>
                  <a:pt x="0" y="37860"/>
                </a:lnTo>
                <a:lnTo>
                  <a:pt x="0" y="38502"/>
                </a:lnTo>
                <a:lnTo>
                  <a:pt x="0" y="39465"/>
                </a:lnTo>
                <a:lnTo>
                  <a:pt x="570" y="40106"/>
                </a:lnTo>
                <a:lnTo>
                  <a:pt x="570" y="40106"/>
                </a:lnTo>
                <a:lnTo>
                  <a:pt x="8836" y="50374"/>
                </a:lnTo>
                <a:lnTo>
                  <a:pt x="8836" y="50374"/>
                </a:lnTo>
                <a:lnTo>
                  <a:pt x="9406" y="51016"/>
                </a:lnTo>
                <a:lnTo>
                  <a:pt x="10261" y="51336"/>
                </a:lnTo>
                <a:lnTo>
                  <a:pt x="11401" y="51336"/>
                </a:lnTo>
                <a:lnTo>
                  <a:pt x="12256" y="51016"/>
                </a:lnTo>
                <a:lnTo>
                  <a:pt x="12256" y="51016"/>
                </a:lnTo>
                <a:lnTo>
                  <a:pt x="16532" y="47165"/>
                </a:lnTo>
                <a:lnTo>
                  <a:pt x="16532" y="47165"/>
                </a:lnTo>
                <a:lnTo>
                  <a:pt x="16817" y="45561"/>
                </a:lnTo>
                <a:lnTo>
                  <a:pt x="16817" y="43636"/>
                </a:lnTo>
                <a:lnTo>
                  <a:pt x="17387" y="40748"/>
                </a:lnTo>
                <a:lnTo>
                  <a:pt x="17957" y="39786"/>
                </a:lnTo>
                <a:lnTo>
                  <a:pt x="18527" y="38823"/>
                </a:lnTo>
                <a:lnTo>
                  <a:pt x="18527" y="38823"/>
                </a:lnTo>
                <a:close/>
                <a:moveTo>
                  <a:pt x="53016" y="42352"/>
                </a:moveTo>
                <a:lnTo>
                  <a:pt x="53016" y="42352"/>
                </a:lnTo>
                <a:lnTo>
                  <a:pt x="52446" y="42032"/>
                </a:lnTo>
                <a:lnTo>
                  <a:pt x="51876" y="41711"/>
                </a:lnTo>
                <a:lnTo>
                  <a:pt x="51306" y="42032"/>
                </a:lnTo>
                <a:lnTo>
                  <a:pt x="50736" y="42352"/>
                </a:lnTo>
                <a:lnTo>
                  <a:pt x="41900" y="50695"/>
                </a:lnTo>
                <a:lnTo>
                  <a:pt x="41900" y="50695"/>
                </a:lnTo>
                <a:lnTo>
                  <a:pt x="41615" y="51016"/>
                </a:lnTo>
                <a:lnTo>
                  <a:pt x="41330" y="52299"/>
                </a:lnTo>
                <a:lnTo>
                  <a:pt x="41615" y="52941"/>
                </a:lnTo>
                <a:lnTo>
                  <a:pt x="41900" y="53582"/>
                </a:lnTo>
                <a:lnTo>
                  <a:pt x="91781" y="117112"/>
                </a:lnTo>
                <a:lnTo>
                  <a:pt x="91781" y="117112"/>
                </a:lnTo>
                <a:lnTo>
                  <a:pt x="92636" y="118395"/>
                </a:lnTo>
                <a:lnTo>
                  <a:pt x="94061" y="118716"/>
                </a:lnTo>
                <a:lnTo>
                  <a:pt x="95201" y="118395"/>
                </a:lnTo>
                <a:lnTo>
                  <a:pt x="96342" y="117754"/>
                </a:lnTo>
                <a:lnTo>
                  <a:pt x="102042" y="112299"/>
                </a:lnTo>
                <a:lnTo>
                  <a:pt x="102042" y="112299"/>
                </a:lnTo>
                <a:lnTo>
                  <a:pt x="103182" y="111016"/>
                </a:lnTo>
                <a:lnTo>
                  <a:pt x="103467" y="109732"/>
                </a:lnTo>
                <a:lnTo>
                  <a:pt x="103182" y="108449"/>
                </a:lnTo>
                <a:lnTo>
                  <a:pt x="102327" y="107165"/>
                </a:lnTo>
                <a:lnTo>
                  <a:pt x="53016" y="42352"/>
                </a:lnTo>
                <a:close/>
                <a:moveTo>
                  <a:pt x="119714" y="15080"/>
                </a:moveTo>
                <a:lnTo>
                  <a:pt x="119714" y="15080"/>
                </a:lnTo>
                <a:lnTo>
                  <a:pt x="119144" y="13155"/>
                </a:lnTo>
                <a:lnTo>
                  <a:pt x="118859" y="12834"/>
                </a:lnTo>
                <a:lnTo>
                  <a:pt x="118574" y="12513"/>
                </a:lnTo>
                <a:lnTo>
                  <a:pt x="117719" y="12834"/>
                </a:lnTo>
                <a:lnTo>
                  <a:pt x="116579" y="13796"/>
                </a:lnTo>
                <a:lnTo>
                  <a:pt x="116579" y="13796"/>
                </a:lnTo>
                <a:lnTo>
                  <a:pt x="110878" y="24064"/>
                </a:lnTo>
                <a:lnTo>
                  <a:pt x="110878" y="24064"/>
                </a:lnTo>
                <a:lnTo>
                  <a:pt x="109453" y="26631"/>
                </a:lnTo>
                <a:lnTo>
                  <a:pt x="108598" y="27593"/>
                </a:lnTo>
                <a:lnTo>
                  <a:pt x="107173" y="28556"/>
                </a:lnTo>
                <a:lnTo>
                  <a:pt x="105463" y="28877"/>
                </a:lnTo>
                <a:lnTo>
                  <a:pt x="103752" y="28877"/>
                </a:lnTo>
                <a:lnTo>
                  <a:pt x="101757" y="28235"/>
                </a:lnTo>
                <a:lnTo>
                  <a:pt x="99477" y="26951"/>
                </a:lnTo>
                <a:lnTo>
                  <a:pt x="99477" y="26951"/>
                </a:lnTo>
                <a:lnTo>
                  <a:pt x="97197" y="24705"/>
                </a:lnTo>
                <a:lnTo>
                  <a:pt x="95771" y="23101"/>
                </a:lnTo>
                <a:lnTo>
                  <a:pt x="94916" y="21497"/>
                </a:lnTo>
                <a:lnTo>
                  <a:pt x="94631" y="19893"/>
                </a:lnTo>
                <a:lnTo>
                  <a:pt x="94916" y="18288"/>
                </a:lnTo>
                <a:lnTo>
                  <a:pt x="95201" y="17005"/>
                </a:lnTo>
                <a:lnTo>
                  <a:pt x="96057" y="15080"/>
                </a:lnTo>
                <a:lnTo>
                  <a:pt x="96057" y="15080"/>
                </a:lnTo>
                <a:lnTo>
                  <a:pt x="101472" y="4171"/>
                </a:lnTo>
                <a:lnTo>
                  <a:pt x="101472" y="4171"/>
                </a:lnTo>
                <a:lnTo>
                  <a:pt x="101757" y="3529"/>
                </a:lnTo>
                <a:lnTo>
                  <a:pt x="101472" y="2245"/>
                </a:lnTo>
                <a:lnTo>
                  <a:pt x="101187" y="1604"/>
                </a:lnTo>
                <a:lnTo>
                  <a:pt x="100617" y="1604"/>
                </a:lnTo>
                <a:lnTo>
                  <a:pt x="100047" y="1283"/>
                </a:lnTo>
                <a:lnTo>
                  <a:pt x="99477" y="1604"/>
                </a:lnTo>
                <a:lnTo>
                  <a:pt x="99477" y="1604"/>
                </a:lnTo>
                <a:lnTo>
                  <a:pt x="96057" y="3529"/>
                </a:lnTo>
                <a:lnTo>
                  <a:pt x="93491" y="4812"/>
                </a:lnTo>
                <a:lnTo>
                  <a:pt x="90641" y="6737"/>
                </a:lnTo>
                <a:lnTo>
                  <a:pt x="87790" y="8983"/>
                </a:lnTo>
                <a:lnTo>
                  <a:pt x="85510" y="11229"/>
                </a:lnTo>
                <a:lnTo>
                  <a:pt x="83515" y="13796"/>
                </a:lnTo>
                <a:lnTo>
                  <a:pt x="82660" y="15721"/>
                </a:lnTo>
                <a:lnTo>
                  <a:pt x="82090" y="17005"/>
                </a:lnTo>
                <a:lnTo>
                  <a:pt x="82090" y="17005"/>
                </a:lnTo>
                <a:lnTo>
                  <a:pt x="81805" y="20213"/>
                </a:lnTo>
                <a:lnTo>
                  <a:pt x="81520" y="23101"/>
                </a:lnTo>
                <a:lnTo>
                  <a:pt x="81520" y="29197"/>
                </a:lnTo>
                <a:lnTo>
                  <a:pt x="81235" y="32085"/>
                </a:lnTo>
                <a:lnTo>
                  <a:pt x="80665" y="34973"/>
                </a:lnTo>
                <a:lnTo>
                  <a:pt x="79239" y="37860"/>
                </a:lnTo>
                <a:lnTo>
                  <a:pt x="77244" y="40748"/>
                </a:lnTo>
                <a:lnTo>
                  <a:pt x="69263" y="50053"/>
                </a:lnTo>
                <a:lnTo>
                  <a:pt x="77244" y="60962"/>
                </a:lnTo>
                <a:lnTo>
                  <a:pt x="87220" y="50053"/>
                </a:lnTo>
                <a:lnTo>
                  <a:pt x="87220" y="50053"/>
                </a:lnTo>
                <a:lnTo>
                  <a:pt x="89501" y="48449"/>
                </a:lnTo>
                <a:lnTo>
                  <a:pt x="92351" y="46524"/>
                </a:lnTo>
                <a:lnTo>
                  <a:pt x="94061" y="46203"/>
                </a:lnTo>
                <a:lnTo>
                  <a:pt x="95771" y="45882"/>
                </a:lnTo>
                <a:lnTo>
                  <a:pt x="97482" y="45882"/>
                </a:lnTo>
                <a:lnTo>
                  <a:pt x="99192" y="45882"/>
                </a:lnTo>
                <a:lnTo>
                  <a:pt x="99192" y="45882"/>
                </a:lnTo>
                <a:lnTo>
                  <a:pt x="102897" y="46524"/>
                </a:lnTo>
                <a:lnTo>
                  <a:pt x="105748" y="46524"/>
                </a:lnTo>
                <a:lnTo>
                  <a:pt x="108598" y="46203"/>
                </a:lnTo>
                <a:lnTo>
                  <a:pt x="110878" y="45240"/>
                </a:lnTo>
                <a:lnTo>
                  <a:pt x="113159" y="43957"/>
                </a:lnTo>
                <a:lnTo>
                  <a:pt x="114869" y="42352"/>
                </a:lnTo>
                <a:lnTo>
                  <a:pt x="116294" y="39786"/>
                </a:lnTo>
                <a:lnTo>
                  <a:pt x="117719" y="37540"/>
                </a:lnTo>
                <a:lnTo>
                  <a:pt x="117719" y="37540"/>
                </a:lnTo>
                <a:lnTo>
                  <a:pt x="118574" y="34973"/>
                </a:lnTo>
                <a:lnTo>
                  <a:pt x="119144" y="32085"/>
                </a:lnTo>
                <a:lnTo>
                  <a:pt x="119714" y="28556"/>
                </a:lnTo>
                <a:lnTo>
                  <a:pt x="120000" y="25347"/>
                </a:lnTo>
                <a:lnTo>
                  <a:pt x="120000" y="18930"/>
                </a:lnTo>
                <a:lnTo>
                  <a:pt x="119714" y="15080"/>
                </a:lnTo>
                <a:lnTo>
                  <a:pt x="119714" y="15080"/>
                </a:lnTo>
                <a:close/>
                <a:moveTo>
                  <a:pt x="16247" y="107807"/>
                </a:moveTo>
                <a:lnTo>
                  <a:pt x="16247" y="107807"/>
                </a:lnTo>
                <a:lnTo>
                  <a:pt x="15391" y="109090"/>
                </a:lnTo>
                <a:lnTo>
                  <a:pt x="15106" y="110374"/>
                </a:lnTo>
                <a:lnTo>
                  <a:pt x="15391" y="111657"/>
                </a:lnTo>
                <a:lnTo>
                  <a:pt x="16247" y="112941"/>
                </a:lnTo>
                <a:lnTo>
                  <a:pt x="21947" y="119358"/>
                </a:lnTo>
                <a:lnTo>
                  <a:pt x="21947" y="119358"/>
                </a:lnTo>
                <a:lnTo>
                  <a:pt x="23087" y="120000"/>
                </a:lnTo>
                <a:lnTo>
                  <a:pt x="24228" y="120000"/>
                </a:lnTo>
                <a:lnTo>
                  <a:pt x="25653" y="119679"/>
                </a:lnTo>
                <a:lnTo>
                  <a:pt x="26508" y="118716"/>
                </a:lnTo>
                <a:lnTo>
                  <a:pt x="56152" y="85989"/>
                </a:lnTo>
                <a:lnTo>
                  <a:pt x="47030" y="74438"/>
                </a:lnTo>
                <a:lnTo>
                  <a:pt x="16247" y="107807"/>
                </a:lnTo>
                <a:close/>
              </a:path>
            </a:pathLst>
          </a:custGeom>
          <a:solidFill>
            <a:schemeClr val="tx2"/>
          </a:solidFill>
          <a:ln>
            <a:noFill/>
          </a:ln>
        </p:spPr>
        <p:txBody>
          <a:bodyPr lIns="149754" tIns="74857" rIns="149754" bIns="74857" anchor="t" anchorCtr="0">
            <a:noAutofit/>
          </a:bodyPr>
          <a:lstStyle/>
          <a:p>
            <a:pPr>
              <a:buClr>
                <a:srgbClr val="000000"/>
              </a:buClr>
            </a:pPr>
            <a:endParaRPr sz="2300">
              <a:solidFill>
                <a:srgbClr val="000000"/>
              </a:solidFill>
              <a:ea typeface="Arial"/>
              <a:cs typeface="Arial"/>
              <a:sym typeface="Arial"/>
            </a:endParaRPr>
          </a:p>
        </p:txBody>
      </p:sp>
      <p:sp>
        <p:nvSpPr>
          <p:cNvPr id="349" name="Shape 349"/>
          <p:cNvSpPr/>
          <p:nvPr/>
        </p:nvSpPr>
        <p:spPr>
          <a:xfrm>
            <a:off x="9265109" y="7523816"/>
            <a:ext cx="288034" cy="320038"/>
          </a:xfrm>
          <a:custGeom>
            <a:avLst/>
            <a:gdLst/>
            <a:ahLst/>
            <a:cxnLst/>
            <a:rect l="0" t="0" r="0" b="0"/>
            <a:pathLst>
              <a:path w="120000" h="120000" extrusionOk="0">
                <a:moveTo>
                  <a:pt x="28997" y="40102"/>
                </a:moveTo>
                <a:lnTo>
                  <a:pt x="28997" y="40102"/>
                </a:lnTo>
                <a:lnTo>
                  <a:pt x="30848" y="40102"/>
                </a:lnTo>
                <a:lnTo>
                  <a:pt x="32699" y="40719"/>
                </a:lnTo>
                <a:lnTo>
                  <a:pt x="32699" y="40719"/>
                </a:lnTo>
                <a:lnTo>
                  <a:pt x="36092" y="37326"/>
                </a:lnTo>
                <a:lnTo>
                  <a:pt x="39794" y="33624"/>
                </a:lnTo>
                <a:lnTo>
                  <a:pt x="43496" y="30231"/>
                </a:lnTo>
                <a:lnTo>
                  <a:pt x="47814" y="27146"/>
                </a:lnTo>
                <a:lnTo>
                  <a:pt x="47814" y="27146"/>
                </a:lnTo>
                <a:lnTo>
                  <a:pt x="47197" y="24061"/>
                </a:lnTo>
                <a:lnTo>
                  <a:pt x="47197" y="24061"/>
                </a:lnTo>
                <a:lnTo>
                  <a:pt x="47506" y="22210"/>
                </a:lnTo>
                <a:lnTo>
                  <a:pt x="48123" y="20051"/>
                </a:lnTo>
                <a:lnTo>
                  <a:pt x="48123" y="20051"/>
                </a:lnTo>
                <a:lnTo>
                  <a:pt x="43187" y="16966"/>
                </a:lnTo>
                <a:lnTo>
                  <a:pt x="38560" y="13881"/>
                </a:lnTo>
                <a:lnTo>
                  <a:pt x="33316" y="11722"/>
                </a:lnTo>
                <a:lnTo>
                  <a:pt x="28380" y="9254"/>
                </a:lnTo>
                <a:lnTo>
                  <a:pt x="28380" y="9254"/>
                </a:lnTo>
                <a:lnTo>
                  <a:pt x="23444" y="12647"/>
                </a:lnTo>
                <a:lnTo>
                  <a:pt x="19125" y="16041"/>
                </a:lnTo>
                <a:lnTo>
                  <a:pt x="14807" y="20051"/>
                </a:lnTo>
                <a:lnTo>
                  <a:pt x="11413" y="24678"/>
                </a:lnTo>
                <a:lnTo>
                  <a:pt x="11413" y="24678"/>
                </a:lnTo>
                <a:lnTo>
                  <a:pt x="13881" y="29305"/>
                </a:lnTo>
                <a:lnTo>
                  <a:pt x="16966" y="33624"/>
                </a:lnTo>
                <a:lnTo>
                  <a:pt x="20051" y="37634"/>
                </a:lnTo>
                <a:lnTo>
                  <a:pt x="23444" y="41336"/>
                </a:lnTo>
                <a:lnTo>
                  <a:pt x="23444" y="41336"/>
                </a:lnTo>
                <a:lnTo>
                  <a:pt x="26221" y="40411"/>
                </a:lnTo>
                <a:lnTo>
                  <a:pt x="28997" y="40102"/>
                </a:lnTo>
                <a:lnTo>
                  <a:pt x="28997" y="40102"/>
                </a:lnTo>
                <a:close/>
                <a:moveTo>
                  <a:pt x="16349" y="53059"/>
                </a:moveTo>
                <a:lnTo>
                  <a:pt x="16349" y="53059"/>
                </a:lnTo>
                <a:lnTo>
                  <a:pt x="16658" y="50282"/>
                </a:lnTo>
                <a:lnTo>
                  <a:pt x="17275" y="48123"/>
                </a:lnTo>
                <a:lnTo>
                  <a:pt x="17275" y="48123"/>
                </a:lnTo>
                <a:lnTo>
                  <a:pt x="14190" y="44421"/>
                </a:lnTo>
                <a:lnTo>
                  <a:pt x="11413" y="40719"/>
                </a:lnTo>
                <a:lnTo>
                  <a:pt x="8637" y="37326"/>
                </a:lnTo>
                <a:lnTo>
                  <a:pt x="6169" y="33316"/>
                </a:lnTo>
                <a:lnTo>
                  <a:pt x="6169" y="33316"/>
                </a:lnTo>
                <a:lnTo>
                  <a:pt x="3393" y="39485"/>
                </a:lnTo>
                <a:lnTo>
                  <a:pt x="2467" y="42879"/>
                </a:lnTo>
                <a:lnTo>
                  <a:pt x="1542" y="46272"/>
                </a:lnTo>
                <a:lnTo>
                  <a:pt x="925" y="49665"/>
                </a:lnTo>
                <a:lnTo>
                  <a:pt x="308" y="53367"/>
                </a:lnTo>
                <a:lnTo>
                  <a:pt x="0" y="56452"/>
                </a:lnTo>
                <a:lnTo>
                  <a:pt x="0" y="60154"/>
                </a:lnTo>
                <a:lnTo>
                  <a:pt x="0" y="60154"/>
                </a:lnTo>
                <a:lnTo>
                  <a:pt x="0" y="64473"/>
                </a:lnTo>
                <a:lnTo>
                  <a:pt x="308" y="68791"/>
                </a:lnTo>
                <a:lnTo>
                  <a:pt x="1233" y="72493"/>
                </a:lnTo>
                <a:lnTo>
                  <a:pt x="2159" y="76503"/>
                </a:lnTo>
                <a:lnTo>
                  <a:pt x="3084" y="80205"/>
                </a:lnTo>
                <a:lnTo>
                  <a:pt x="4627" y="83907"/>
                </a:lnTo>
                <a:lnTo>
                  <a:pt x="6478" y="87609"/>
                </a:lnTo>
                <a:lnTo>
                  <a:pt x="8020" y="91002"/>
                </a:lnTo>
                <a:lnTo>
                  <a:pt x="8020" y="91002"/>
                </a:lnTo>
                <a:lnTo>
                  <a:pt x="9871" y="82982"/>
                </a:lnTo>
                <a:lnTo>
                  <a:pt x="12339" y="75269"/>
                </a:lnTo>
                <a:lnTo>
                  <a:pt x="15115" y="67557"/>
                </a:lnTo>
                <a:lnTo>
                  <a:pt x="18817" y="60462"/>
                </a:lnTo>
                <a:lnTo>
                  <a:pt x="18817" y="60462"/>
                </a:lnTo>
                <a:lnTo>
                  <a:pt x="17583" y="58920"/>
                </a:lnTo>
                <a:lnTo>
                  <a:pt x="16966" y="57069"/>
                </a:lnTo>
                <a:lnTo>
                  <a:pt x="16349" y="54910"/>
                </a:lnTo>
                <a:lnTo>
                  <a:pt x="16349" y="53059"/>
                </a:lnTo>
                <a:lnTo>
                  <a:pt x="16349" y="53059"/>
                </a:lnTo>
                <a:close/>
                <a:moveTo>
                  <a:pt x="59845" y="11413"/>
                </a:moveTo>
                <a:lnTo>
                  <a:pt x="59845" y="11413"/>
                </a:lnTo>
                <a:lnTo>
                  <a:pt x="62622" y="11722"/>
                </a:lnTo>
                <a:lnTo>
                  <a:pt x="64781" y="12339"/>
                </a:lnTo>
                <a:lnTo>
                  <a:pt x="66632" y="13264"/>
                </a:lnTo>
                <a:lnTo>
                  <a:pt x="68791" y="14807"/>
                </a:lnTo>
                <a:lnTo>
                  <a:pt x="68791" y="14807"/>
                </a:lnTo>
                <a:lnTo>
                  <a:pt x="73727" y="12647"/>
                </a:lnTo>
                <a:lnTo>
                  <a:pt x="78971" y="10796"/>
                </a:lnTo>
                <a:lnTo>
                  <a:pt x="84215" y="9562"/>
                </a:lnTo>
                <a:lnTo>
                  <a:pt x="89768" y="8329"/>
                </a:lnTo>
                <a:lnTo>
                  <a:pt x="89768" y="8329"/>
                </a:lnTo>
                <a:lnTo>
                  <a:pt x="86375" y="6478"/>
                </a:lnTo>
                <a:lnTo>
                  <a:pt x="82673" y="4627"/>
                </a:lnTo>
                <a:lnTo>
                  <a:pt x="79280" y="3393"/>
                </a:lnTo>
                <a:lnTo>
                  <a:pt x="75578" y="2467"/>
                </a:lnTo>
                <a:lnTo>
                  <a:pt x="71568" y="1542"/>
                </a:lnTo>
                <a:lnTo>
                  <a:pt x="67866" y="925"/>
                </a:lnTo>
                <a:lnTo>
                  <a:pt x="63856" y="308"/>
                </a:lnTo>
                <a:lnTo>
                  <a:pt x="59845" y="0"/>
                </a:lnTo>
                <a:lnTo>
                  <a:pt x="59845" y="0"/>
                </a:lnTo>
                <a:lnTo>
                  <a:pt x="54293" y="308"/>
                </a:lnTo>
                <a:lnTo>
                  <a:pt x="49048" y="1233"/>
                </a:lnTo>
                <a:lnTo>
                  <a:pt x="43804" y="2467"/>
                </a:lnTo>
                <a:lnTo>
                  <a:pt x="38560" y="4010"/>
                </a:lnTo>
                <a:lnTo>
                  <a:pt x="38560" y="4010"/>
                </a:lnTo>
                <a:lnTo>
                  <a:pt x="46272" y="8329"/>
                </a:lnTo>
                <a:lnTo>
                  <a:pt x="53676" y="12956"/>
                </a:lnTo>
                <a:lnTo>
                  <a:pt x="53676" y="12956"/>
                </a:lnTo>
                <a:lnTo>
                  <a:pt x="54910" y="12339"/>
                </a:lnTo>
                <a:lnTo>
                  <a:pt x="56452" y="11722"/>
                </a:lnTo>
                <a:lnTo>
                  <a:pt x="58303" y="11413"/>
                </a:lnTo>
                <a:lnTo>
                  <a:pt x="59845" y="11413"/>
                </a:lnTo>
                <a:lnTo>
                  <a:pt x="59845" y="11413"/>
                </a:lnTo>
                <a:close/>
                <a:moveTo>
                  <a:pt x="79280" y="71259"/>
                </a:moveTo>
                <a:lnTo>
                  <a:pt x="79280" y="71259"/>
                </a:lnTo>
                <a:lnTo>
                  <a:pt x="80514" y="69100"/>
                </a:lnTo>
                <a:lnTo>
                  <a:pt x="82365" y="66940"/>
                </a:lnTo>
                <a:lnTo>
                  <a:pt x="82365" y="66940"/>
                </a:lnTo>
                <a:lnTo>
                  <a:pt x="80822" y="62622"/>
                </a:lnTo>
                <a:lnTo>
                  <a:pt x="79280" y="58611"/>
                </a:lnTo>
                <a:lnTo>
                  <a:pt x="77120" y="54601"/>
                </a:lnTo>
                <a:lnTo>
                  <a:pt x="75269" y="50591"/>
                </a:lnTo>
                <a:lnTo>
                  <a:pt x="73110" y="46580"/>
                </a:lnTo>
                <a:lnTo>
                  <a:pt x="70334" y="43187"/>
                </a:lnTo>
                <a:lnTo>
                  <a:pt x="67866" y="39177"/>
                </a:lnTo>
                <a:lnTo>
                  <a:pt x="65089" y="35784"/>
                </a:lnTo>
                <a:lnTo>
                  <a:pt x="65089" y="35784"/>
                </a:lnTo>
                <a:lnTo>
                  <a:pt x="62622" y="36401"/>
                </a:lnTo>
                <a:lnTo>
                  <a:pt x="59845" y="36709"/>
                </a:lnTo>
                <a:lnTo>
                  <a:pt x="59845" y="36709"/>
                </a:lnTo>
                <a:lnTo>
                  <a:pt x="57994" y="36401"/>
                </a:lnTo>
                <a:lnTo>
                  <a:pt x="55835" y="36092"/>
                </a:lnTo>
                <a:lnTo>
                  <a:pt x="54293" y="35475"/>
                </a:lnTo>
                <a:lnTo>
                  <a:pt x="52750" y="34550"/>
                </a:lnTo>
                <a:lnTo>
                  <a:pt x="52750" y="34550"/>
                </a:lnTo>
                <a:lnTo>
                  <a:pt x="49048" y="37326"/>
                </a:lnTo>
                <a:lnTo>
                  <a:pt x="45655" y="40102"/>
                </a:lnTo>
                <a:lnTo>
                  <a:pt x="42879" y="43187"/>
                </a:lnTo>
                <a:lnTo>
                  <a:pt x="39794" y="45964"/>
                </a:lnTo>
                <a:lnTo>
                  <a:pt x="39794" y="45964"/>
                </a:lnTo>
                <a:lnTo>
                  <a:pt x="40411" y="47814"/>
                </a:lnTo>
                <a:lnTo>
                  <a:pt x="41028" y="49357"/>
                </a:lnTo>
                <a:lnTo>
                  <a:pt x="41336" y="50899"/>
                </a:lnTo>
                <a:lnTo>
                  <a:pt x="41953" y="53059"/>
                </a:lnTo>
                <a:lnTo>
                  <a:pt x="41953" y="53059"/>
                </a:lnTo>
                <a:lnTo>
                  <a:pt x="41336" y="54910"/>
                </a:lnTo>
                <a:lnTo>
                  <a:pt x="41028" y="56760"/>
                </a:lnTo>
                <a:lnTo>
                  <a:pt x="41028" y="56760"/>
                </a:lnTo>
                <a:lnTo>
                  <a:pt x="45347" y="59537"/>
                </a:lnTo>
                <a:lnTo>
                  <a:pt x="49665" y="61696"/>
                </a:lnTo>
                <a:lnTo>
                  <a:pt x="54293" y="64164"/>
                </a:lnTo>
                <a:lnTo>
                  <a:pt x="59228" y="66015"/>
                </a:lnTo>
                <a:lnTo>
                  <a:pt x="63856" y="67557"/>
                </a:lnTo>
                <a:lnTo>
                  <a:pt x="68791" y="69408"/>
                </a:lnTo>
                <a:lnTo>
                  <a:pt x="74035" y="70642"/>
                </a:lnTo>
                <a:lnTo>
                  <a:pt x="79280" y="71259"/>
                </a:lnTo>
                <a:lnTo>
                  <a:pt x="79280" y="71259"/>
                </a:lnTo>
                <a:close/>
                <a:moveTo>
                  <a:pt x="95629" y="88534"/>
                </a:moveTo>
                <a:lnTo>
                  <a:pt x="95629" y="88534"/>
                </a:lnTo>
                <a:lnTo>
                  <a:pt x="95938" y="95938"/>
                </a:lnTo>
                <a:lnTo>
                  <a:pt x="95938" y="95938"/>
                </a:lnTo>
                <a:lnTo>
                  <a:pt x="95629" y="102416"/>
                </a:lnTo>
                <a:lnTo>
                  <a:pt x="95321" y="108586"/>
                </a:lnTo>
                <a:lnTo>
                  <a:pt x="95321" y="108586"/>
                </a:lnTo>
                <a:lnTo>
                  <a:pt x="98714" y="105809"/>
                </a:lnTo>
                <a:lnTo>
                  <a:pt x="102107" y="102724"/>
                </a:lnTo>
                <a:lnTo>
                  <a:pt x="105501" y="99023"/>
                </a:lnTo>
                <a:lnTo>
                  <a:pt x="108277" y="95629"/>
                </a:lnTo>
                <a:lnTo>
                  <a:pt x="111053" y="91619"/>
                </a:lnTo>
                <a:lnTo>
                  <a:pt x="113213" y="87300"/>
                </a:lnTo>
                <a:lnTo>
                  <a:pt x="115372" y="82982"/>
                </a:lnTo>
                <a:lnTo>
                  <a:pt x="116915" y="78354"/>
                </a:lnTo>
                <a:lnTo>
                  <a:pt x="116915" y="78354"/>
                </a:lnTo>
                <a:lnTo>
                  <a:pt x="110128" y="79897"/>
                </a:lnTo>
                <a:lnTo>
                  <a:pt x="102724" y="80822"/>
                </a:lnTo>
                <a:lnTo>
                  <a:pt x="102724" y="80822"/>
                </a:lnTo>
                <a:lnTo>
                  <a:pt x="101491" y="83290"/>
                </a:lnTo>
                <a:lnTo>
                  <a:pt x="99948" y="85449"/>
                </a:lnTo>
                <a:lnTo>
                  <a:pt x="97789" y="87300"/>
                </a:lnTo>
                <a:lnTo>
                  <a:pt x="95629" y="88534"/>
                </a:lnTo>
                <a:lnTo>
                  <a:pt x="95629" y="88534"/>
                </a:lnTo>
                <a:close/>
                <a:moveTo>
                  <a:pt x="75886" y="80205"/>
                </a:moveTo>
                <a:lnTo>
                  <a:pt x="75886" y="80205"/>
                </a:lnTo>
                <a:lnTo>
                  <a:pt x="70642" y="78663"/>
                </a:lnTo>
                <a:lnTo>
                  <a:pt x="65089" y="77429"/>
                </a:lnTo>
                <a:lnTo>
                  <a:pt x="59845" y="75886"/>
                </a:lnTo>
                <a:lnTo>
                  <a:pt x="54601" y="74035"/>
                </a:lnTo>
                <a:lnTo>
                  <a:pt x="49665" y="71876"/>
                </a:lnTo>
                <a:lnTo>
                  <a:pt x="44730" y="69408"/>
                </a:lnTo>
                <a:lnTo>
                  <a:pt x="40102" y="66632"/>
                </a:lnTo>
                <a:lnTo>
                  <a:pt x="35475" y="63856"/>
                </a:lnTo>
                <a:lnTo>
                  <a:pt x="35475" y="63856"/>
                </a:lnTo>
                <a:lnTo>
                  <a:pt x="33933" y="64781"/>
                </a:lnTo>
                <a:lnTo>
                  <a:pt x="32390" y="65089"/>
                </a:lnTo>
                <a:lnTo>
                  <a:pt x="30539" y="65706"/>
                </a:lnTo>
                <a:lnTo>
                  <a:pt x="28997" y="65706"/>
                </a:lnTo>
                <a:lnTo>
                  <a:pt x="28997" y="65706"/>
                </a:lnTo>
                <a:lnTo>
                  <a:pt x="26529" y="65398"/>
                </a:lnTo>
                <a:lnTo>
                  <a:pt x="26529" y="65398"/>
                </a:lnTo>
                <a:lnTo>
                  <a:pt x="24370" y="69717"/>
                </a:lnTo>
                <a:lnTo>
                  <a:pt x="22519" y="74035"/>
                </a:lnTo>
                <a:lnTo>
                  <a:pt x="20976" y="78046"/>
                </a:lnTo>
                <a:lnTo>
                  <a:pt x="19434" y="82365"/>
                </a:lnTo>
                <a:lnTo>
                  <a:pt x="18200" y="86992"/>
                </a:lnTo>
                <a:lnTo>
                  <a:pt x="17275" y="91619"/>
                </a:lnTo>
                <a:lnTo>
                  <a:pt x="16658" y="96555"/>
                </a:lnTo>
                <a:lnTo>
                  <a:pt x="16041" y="101182"/>
                </a:lnTo>
                <a:lnTo>
                  <a:pt x="16041" y="101182"/>
                </a:lnTo>
                <a:lnTo>
                  <a:pt x="20359" y="105501"/>
                </a:lnTo>
                <a:lnTo>
                  <a:pt x="25295" y="109203"/>
                </a:lnTo>
                <a:lnTo>
                  <a:pt x="30539" y="112904"/>
                </a:lnTo>
                <a:lnTo>
                  <a:pt x="36092" y="115681"/>
                </a:lnTo>
                <a:lnTo>
                  <a:pt x="36092" y="115681"/>
                </a:lnTo>
                <a:lnTo>
                  <a:pt x="40102" y="109820"/>
                </a:lnTo>
                <a:lnTo>
                  <a:pt x="44421" y="104575"/>
                </a:lnTo>
                <a:lnTo>
                  <a:pt x="49048" y="99640"/>
                </a:lnTo>
                <a:lnTo>
                  <a:pt x="53676" y="95321"/>
                </a:lnTo>
                <a:lnTo>
                  <a:pt x="58920" y="91002"/>
                </a:lnTo>
                <a:lnTo>
                  <a:pt x="64473" y="86992"/>
                </a:lnTo>
                <a:lnTo>
                  <a:pt x="70025" y="83290"/>
                </a:lnTo>
                <a:lnTo>
                  <a:pt x="75886" y="80205"/>
                </a:lnTo>
                <a:lnTo>
                  <a:pt x="75886" y="80205"/>
                </a:lnTo>
                <a:close/>
                <a:moveTo>
                  <a:pt x="100257" y="15732"/>
                </a:moveTo>
                <a:lnTo>
                  <a:pt x="100257" y="15732"/>
                </a:lnTo>
                <a:lnTo>
                  <a:pt x="92853" y="16966"/>
                </a:lnTo>
                <a:lnTo>
                  <a:pt x="86066" y="18200"/>
                </a:lnTo>
                <a:lnTo>
                  <a:pt x="79280" y="20051"/>
                </a:lnTo>
                <a:lnTo>
                  <a:pt x="72493" y="22827"/>
                </a:lnTo>
                <a:lnTo>
                  <a:pt x="72493" y="22827"/>
                </a:lnTo>
                <a:lnTo>
                  <a:pt x="72493" y="24061"/>
                </a:lnTo>
                <a:lnTo>
                  <a:pt x="72493" y="24061"/>
                </a:lnTo>
                <a:lnTo>
                  <a:pt x="72185" y="27146"/>
                </a:lnTo>
                <a:lnTo>
                  <a:pt x="71259" y="29614"/>
                </a:lnTo>
                <a:lnTo>
                  <a:pt x="71259" y="29614"/>
                </a:lnTo>
                <a:lnTo>
                  <a:pt x="74652" y="33624"/>
                </a:lnTo>
                <a:lnTo>
                  <a:pt x="77429" y="37634"/>
                </a:lnTo>
                <a:lnTo>
                  <a:pt x="80205" y="41645"/>
                </a:lnTo>
                <a:lnTo>
                  <a:pt x="82673" y="45964"/>
                </a:lnTo>
                <a:lnTo>
                  <a:pt x="85141" y="50282"/>
                </a:lnTo>
                <a:lnTo>
                  <a:pt x="86992" y="54910"/>
                </a:lnTo>
                <a:lnTo>
                  <a:pt x="89151" y="59537"/>
                </a:lnTo>
                <a:lnTo>
                  <a:pt x="90694" y="64164"/>
                </a:lnTo>
                <a:lnTo>
                  <a:pt x="90694" y="64164"/>
                </a:lnTo>
                <a:lnTo>
                  <a:pt x="92544" y="64473"/>
                </a:lnTo>
                <a:lnTo>
                  <a:pt x="94704" y="64781"/>
                </a:lnTo>
                <a:lnTo>
                  <a:pt x="96246" y="65398"/>
                </a:lnTo>
                <a:lnTo>
                  <a:pt x="97789" y="66323"/>
                </a:lnTo>
                <a:lnTo>
                  <a:pt x="99331" y="67557"/>
                </a:lnTo>
                <a:lnTo>
                  <a:pt x="100565" y="69100"/>
                </a:lnTo>
                <a:lnTo>
                  <a:pt x="101491" y="70334"/>
                </a:lnTo>
                <a:lnTo>
                  <a:pt x="102416" y="71876"/>
                </a:lnTo>
                <a:lnTo>
                  <a:pt x="102416" y="71876"/>
                </a:lnTo>
                <a:lnTo>
                  <a:pt x="106735" y="71259"/>
                </a:lnTo>
                <a:lnTo>
                  <a:pt x="111053" y="70642"/>
                </a:lnTo>
                <a:lnTo>
                  <a:pt x="115064" y="69717"/>
                </a:lnTo>
                <a:lnTo>
                  <a:pt x="119074" y="68791"/>
                </a:lnTo>
                <a:lnTo>
                  <a:pt x="119074" y="68791"/>
                </a:lnTo>
                <a:lnTo>
                  <a:pt x="119383" y="64473"/>
                </a:lnTo>
                <a:lnTo>
                  <a:pt x="120000" y="60154"/>
                </a:lnTo>
                <a:lnTo>
                  <a:pt x="120000" y="60154"/>
                </a:lnTo>
                <a:lnTo>
                  <a:pt x="119383" y="53984"/>
                </a:lnTo>
                <a:lnTo>
                  <a:pt x="118149" y="47197"/>
                </a:lnTo>
                <a:lnTo>
                  <a:pt x="116606" y="41336"/>
                </a:lnTo>
                <a:lnTo>
                  <a:pt x="114138" y="35475"/>
                </a:lnTo>
                <a:lnTo>
                  <a:pt x="111670" y="29922"/>
                </a:lnTo>
                <a:lnTo>
                  <a:pt x="108277" y="24987"/>
                </a:lnTo>
                <a:lnTo>
                  <a:pt x="104575" y="20051"/>
                </a:lnTo>
                <a:lnTo>
                  <a:pt x="100257" y="15732"/>
                </a:lnTo>
                <a:lnTo>
                  <a:pt x="100257" y="15732"/>
                </a:lnTo>
                <a:close/>
                <a:moveTo>
                  <a:pt x="82365" y="86683"/>
                </a:moveTo>
                <a:lnTo>
                  <a:pt x="82365" y="86683"/>
                </a:lnTo>
                <a:lnTo>
                  <a:pt x="76812" y="89768"/>
                </a:lnTo>
                <a:lnTo>
                  <a:pt x="71568" y="92853"/>
                </a:lnTo>
                <a:lnTo>
                  <a:pt x="66323" y="96555"/>
                </a:lnTo>
                <a:lnTo>
                  <a:pt x="61388" y="100257"/>
                </a:lnTo>
                <a:lnTo>
                  <a:pt x="56760" y="104267"/>
                </a:lnTo>
                <a:lnTo>
                  <a:pt x="52750" y="108894"/>
                </a:lnTo>
                <a:lnTo>
                  <a:pt x="48740" y="113521"/>
                </a:lnTo>
                <a:lnTo>
                  <a:pt x="45038" y="118457"/>
                </a:lnTo>
                <a:lnTo>
                  <a:pt x="45038" y="118457"/>
                </a:lnTo>
                <a:lnTo>
                  <a:pt x="48740" y="119074"/>
                </a:lnTo>
                <a:lnTo>
                  <a:pt x="52442" y="119691"/>
                </a:lnTo>
                <a:lnTo>
                  <a:pt x="55835" y="120000"/>
                </a:lnTo>
                <a:lnTo>
                  <a:pt x="59845" y="120000"/>
                </a:lnTo>
                <a:lnTo>
                  <a:pt x="59845" y="120000"/>
                </a:lnTo>
                <a:lnTo>
                  <a:pt x="66323" y="119691"/>
                </a:lnTo>
                <a:lnTo>
                  <a:pt x="73110" y="118766"/>
                </a:lnTo>
                <a:lnTo>
                  <a:pt x="79280" y="117223"/>
                </a:lnTo>
                <a:lnTo>
                  <a:pt x="85141" y="114447"/>
                </a:lnTo>
                <a:lnTo>
                  <a:pt x="85141" y="114447"/>
                </a:lnTo>
                <a:lnTo>
                  <a:pt x="85758" y="109820"/>
                </a:lnTo>
                <a:lnTo>
                  <a:pt x="86375" y="105501"/>
                </a:lnTo>
                <a:lnTo>
                  <a:pt x="86683" y="100874"/>
                </a:lnTo>
                <a:lnTo>
                  <a:pt x="86992" y="95938"/>
                </a:lnTo>
                <a:lnTo>
                  <a:pt x="86992" y="95938"/>
                </a:lnTo>
                <a:lnTo>
                  <a:pt x="86683" y="88843"/>
                </a:lnTo>
                <a:lnTo>
                  <a:pt x="86683" y="88843"/>
                </a:lnTo>
                <a:lnTo>
                  <a:pt x="84524" y="87917"/>
                </a:lnTo>
                <a:lnTo>
                  <a:pt x="82365" y="86683"/>
                </a:lnTo>
                <a:lnTo>
                  <a:pt x="82365" y="86683"/>
                </a:lnTo>
                <a:close/>
              </a:path>
            </a:pathLst>
          </a:custGeom>
          <a:solidFill>
            <a:schemeClr val="accent2"/>
          </a:solidFill>
          <a:ln>
            <a:noFill/>
          </a:ln>
        </p:spPr>
        <p:txBody>
          <a:bodyPr lIns="149754" tIns="74857" rIns="149754" bIns="74857" anchor="t" anchorCtr="0">
            <a:noAutofit/>
          </a:bodyPr>
          <a:lstStyle/>
          <a:p>
            <a:pPr>
              <a:buClr>
                <a:srgbClr val="000000"/>
              </a:buClr>
            </a:pPr>
            <a:endParaRPr sz="2300">
              <a:solidFill>
                <a:srgbClr val="000000"/>
              </a:solidFill>
              <a:ea typeface="Arial"/>
              <a:cs typeface="Arial"/>
              <a:sym typeface="Arial"/>
            </a:endParaRPr>
          </a:p>
        </p:txBody>
      </p:sp>
      <p:sp>
        <p:nvSpPr>
          <p:cNvPr id="350" name="Shape 350"/>
          <p:cNvSpPr/>
          <p:nvPr/>
        </p:nvSpPr>
        <p:spPr>
          <a:xfrm>
            <a:off x="11855711" y="4892382"/>
            <a:ext cx="576070" cy="544283"/>
          </a:xfrm>
          <a:custGeom>
            <a:avLst/>
            <a:gdLst/>
            <a:ahLst/>
            <a:cxnLst/>
            <a:rect l="0" t="0" r="0" b="0"/>
            <a:pathLst>
              <a:path w="120000" h="120000" extrusionOk="0">
                <a:moveTo>
                  <a:pt x="28997" y="40102"/>
                </a:moveTo>
                <a:lnTo>
                  <a:pt x="28997" y="40102"/>
                </a:lnTo>
                <a:lnTo>
                  <a:pt x="30848" y="40102"/>
                </a:lnTo>
                <a:lnTo>
                  <a:pt x="32699" y="40719"/>
                </a:lnTo>
                <a:lnTo>
                  <a:pt x="32699" y="40719"/>
                </a:lnTo>
                <a:lnTo>
                  <a:pt x="36092" y="37326"/>
                </a:lnTo>
                <a:lnTo>
                  <a:pt x="39794" y="33624"/>
                </a:lnTo>
                <a:lnTo>
                  <a:pt x="43496" y="30231"/>
                </a:lnTo>
                <a:lnTo>
                  <a:pt x="47814" y="27146"/>
                </a:lnTo>
                <a:lnTo>
                  <a:pt x="47814" y="27146"/>
                </a:lnTo>
                <a:lnTo>
                  <a:pt x="47197" y="24061"/>
                </a:lnTo>
                <a:lnTo>
                  <a:pt x="47197" y="24061"/>
                </a:lnTo>
                <a:lnTo>
                  <a:pt x="47506" y="22210"/>
                </a:lnTo>
                <a:lnTo>
                  <a:pt x="48123" y="20051"/>
                </a:lnTo>
                <a:lnTo>
                  <a:pt x="48123" y="20051"/>
                </a:lnTo>
                <a:lnTo>
                  <a:pt x="43187" y="16966"/>
                </a:lnTo>
                <a:lnTo>
                  <a:pt x="38560" y="13881"/>
                </a:lnTo>
                <a:lnTo>
                  <a:pt x="33316" y="11722"/>
                </a:lnTo>
                <a:lnTo>
                  <a:pt x="28380" y="9254"/>
                </a:lnTo>
                <a:lnTo>
                  <a:pt x="28380" y="9254"/>
                </a:lnTo>
                <a:lnTo>
                  <a:pt x="23444" y="12647"/>
                </a:lnTo>
                <a:lnTo>
                  <a:pt x="19125" y="16041"/>
                </a:lnTo>
                <a:lnTo>
                  <a:pt x="14807" y="20051"/>
                </a:lnTo>
                <a:lnTo>
                  <a:pt x="11413" y="24678"/>
                </a:lnTo>
                <a:lnTo>
                  <a:pt x="11413" y="24678"/>
                </a:lnTo>
                <a:lnTo>
                  <a:pt x="13881" y="29305"/>
                </a:lnTo>
                <a:lnTo>
                  <a:pt x="16966" y="33624"/>
                </a:lnTo>
                <a:lnTo>
                  <a:pt x="20051" y="37634"/>
                </a:lnTo>
                <a:lnTo>
                  <a:pt x="23444" y="41336"/>
                </a:lnTo>
                <a:lnTo>
                  <a:pt x="23444" y="41336"/>
                </a:lnTo>
                <a:lnTo>
                  <a:pt x="26221" y="40411"/>
                </a:lnTo>
                <a:lnTo>
                  <a:pt x="28997" y="40102"/>
                </a:lnTo>
                <a:lnTo>
                  <a:pt x="28997" y="40102"/>
                </a:lnTo>
                <a:close/>
                <a:moveTo>
                  <a:pt x="16349" y="53059"/>
                </a:moveTo>
                <a:lnTo>
                  <a:pt x="16349" y="53059"/>
                </a:lnTo>
                <a:lnTo>
                  <a:pt x="16658" y="50282"/>
                </a:lnTo>
                <a:lnTo>
                  <a:pt x="17275" y="48123"/>
                </a:lnTo>
                <a:lnTo>
                  <a:pt x="17275" y="48123"/>
                </a:lnTo>
                <a:lnTo>
                  <a:pt x="14190" y="44421"/>
                </a:lnTo>
                <a:lnTo>
                  <a:pt x="11413" y="40719"/>
                </a:lnTo>
                <a:lnTo>
                  <a:pt x="8637" y="37326"/>
                </a:lnTo>
                <a:lnTo>
                  <a:pt x="6169" y="33316"/>
                </a:lnTo>
                <a:lnTo>
                  <a:pt x="6169" y="33316"/>
                </a:lnTo>
                <a:lnTo>
                  <a:pt x="3393" y="39485"/>
                </a:lnTo>
                <a:lnTo>
                  <a:pt x="2467" y="42879"/>
                </a:lnTo>
                <a:lnTo>
                  <a:pt x="1542" y="46272"/>
                </a:lnTo>
                <a:lnTo>
                  <a:pt x="925" y="49665"/>
                </a:lnTo>
                <a:lnTo>
                  <a:pt x="308" y="53367"/>
                </a:lnTo>
                <a:lnTo>
                  <a:pt x="0" y="56452"/>
                </a:lnTo>
                <a:lnTo>
                  <a:pt x="0" y="60154"/>
                </a:lnTo>
                <a:lnTo>
                  <a:pt x="0" y="60154"/>
                </a:lnTo>
                <a:lnTo>
                  <a:pt x="0" y="64473"/>
                </a:lnTo>
                <a:lnTo>
                  <a:pt x="308" y="68791"/>
                </a:lnTo>
                <a:lnTo>
                  <a:pt x="1233" y="72493"/>
                </a:lnTo>
                <a:lnTo>
                  <a:pt x="2159" y="76503"/>
                </a:lnTo>
                <a:lnTo>
                  <a:pt x="3084" y="80205"/>
                </a:lnTo>
                <a:lnTo>
                  <a:pt x="4627" y="83907"/>
                </a:lnTo>
                <a:lnTo>
                  <a:pt x="6478" y="87609"/>
                </a:lnTo>
                <a:lnTo>
                  <a:pt x="8020" y="91002"/>
                </a:lnTo>
                <a:lnTo>
                  <a:pt x="8020" y="91002"/>
                </a:lnTo>
                <a:lnTo>
                  <a:pt x="9871" y="82982"/>
                </a:lnTo>
                <a:lnTo>
                  <a:pt x="12339" y="75269"/>
                </a:lnTo>
                <a:lnTo>
                  <a:pt x="15115" y="67557"/>
                </a:lnTo>
                <a:lnTo>
                  <a:pt x="18817" y="60462"/>
                </a:lnTo>
                <a:lnTo>
                  <a:pt x="18817" y="60462"/>
                </a:lnTo>
                <a:lnTo>
                  <a:pt x="17583" y="58920"/>
                </a:lnTo>
                <a:lnTo>
                  <a:pt x="16966" y="57069"/>
                </a:lnTo>
                <a:lnTo>
                  <a:pt x="16349" y="54910"/>
                </a:lnTo>
                <a:lnTo>
                  <a:pt x="16349" y="53059"/>
                </a:lnTo>
                <a:lnTo>
                  <a:pt x="16349" y="53059"/>
                </a:lnTo>
                <a:close/>
                <a:moveTo>
                  <a:pt x="59845" y="11413"/>
                </a:moveTo>
                <a:lnTo>
                  <a:pt x="59845" y="11413"/>
                </a:lnTo>
                <a:lnTo>
                  <a:pt x="62622" y="11722"/>
                </a:lnTo>
                <a:lnTo>
                  <a:pt x="64781" y="12339"/>
                </a:lnTo>
                <a:lnTo>
                  <a:pt x="66632" y="13264"/>
                </a:lnTo>
                <a:lnTo>
                  <a:pt x="68791" y="14807"/>
                </a:lnTo>
                <a:lnTo>
                  <a:pt x="68791" y="14807"/>
                </a:lnTo>
                <a:lnTo>
                  <a:pt x="73727" y="12647"/>
                </a:lnTo>
                <a:lnTo>
                  <a:pt x="78971" y="10796"/>
                </a:lnTo>
                <a:lnTo>
                  <a:pt x="84215" y="9562"/>
                </a:lnTo>
                <a:lnTo>
                  <a:pt x="89768" y="8329"/>
                </a:lnTo>
                <a:lnTo>
                  <a:pt x="89768" y="8329"/>
                </a:lnTo>
                <a:lnTo>
                  <a:pt x="86375" y="6478"/>
                </a:lnTo>
                <a:lnTo>
                  <a:pt x="82673" y="4627"/>
                </a:lnTo>
                <a:lnTo>
                  <a:pt x="79280" y="3393"/>
                </a:lnTo>
                <a:lnTo>
                  <a:pt x="75578" y="2467"/>
                </a:lnTo>
                <a:lnTo>
                  <a:pt x="71568" y="1542"/>
                </a:lnTo>
                <a:lnTo>
                  <a:pt x="67866" y="925"/>
                </a:lnTo>
                <a:lnTo>
                  <a:pt x="63856" y="308"/>
                </a:lnTo>
                <a:lnTo>
                  <a:pt x="59845" y="0"/>
                </a:lnTo>
                <a:lnTo>
                  <a:pt x="59845" y="0"/>
                </a:lnTo>
                <a:lnTo>
                  <a:pt x="54293" y="308"/>
                </a:lnTo>
                <a:lnTo>
                  <a:pt x="49048" y="1233"/>
                </a:lnTo>
                <a:lnTo>
                  <a:pt x="43804" y="2467"/>
                </a:lnTo>
                <a:lnTo>
                  <a:pt x="38560" y="4010"/>
                </a:lnTo>
                <a:lnTo>
                  <a:pt x="38560" y="4010"/>
                </a:lnTo>
                <a:lnTo>
                  <a:pt x="46272" y="8329"/>
                </a:lnTo>
                <a:lnTo>
                  <a:pt x="53676" y="12956"/>
                </a:lnTo>
                <a:lnTo>
                  <a:pt x="53676" y="12956"/>
                </a:lnTo>
                <a:lnTo>
                  <a:pt x="54910" y="12339"/>
                </a:lnTo>
                <a:lnTo>
                  <a:pt x="56452" y="11722"/>
                </a:lnTo>
                <a:lnTo>
                  <a:pt x="58303" y="11413"/>
                </a:lnTo>
                <a:lnTo>
                  <a:pt x="59845" y="11413"/>
                </a:lnTo>
                <a:lnTo>
                  <a:pt x="59845" y="11413"/>
                </a:lnTo>
                <a:close/>
                <a:moveTo>
                  <a:pt x="79280" y="71259"/>
                </a:moveTo>
                <a:lnTo>
                  <a:pt x="79280" y="71259"/>
                </a:lnTo>
                <a:lnTo>
                  <a:pt x="80514" y="69100"/>
                </a:lnTo>
                <a:lnTo>
                  <a:pt x="82365" y="66940"/>
                </a:lnTo>
                <a:lnTo>
                  <a:pt x="82365" y="66940"/>
                </a:lnTo>
                <a:lnTo>
                  <a:pt x="80822" y="62622"/>
                </a:lnTo>
                <a:lnTo>
                  <a:pt x="79280" y="58611"/>
                </a:lnTo>
                <a:lnTo>
                  <a:pt x="77120" y="54601"/>
                </a:lnTo>
                <a:lnTo>
                  <a:pt x="75269" y="50591"/>
                </a:lnTo>
                <a:lnTo>
                  <a:pt x="73110" y="46580"/>
                </a:lnTo>
                <a:lnTo>
                  <a:pt x="70334" y="43187"/>
                </a:lnTo>
                <a:lnTo>
                  <a:pt x="67866" y="39177"/>
                </a:lnTo>
                <a:lnTo>
                  <a:pt x="65089" y="35784"/>
                </a:lnTo>
                <a:lnTo>
                  <a:pt x="65089" y="35784"/>
                </a:lnTo>
                <a:lnTo>
                  <a:pt x="62622" y="36401"/>
                </a:lnTo>
                <a:lnTo>
                  <a:pt x="59845" y="36709"/>
                </a:lnTo>
                <a:lnTo>
                  <a:pt x="59845" y="36709"/>
                </a:lnTo>
                <a:lnTo>
                  <a:pt x="57994" y="36401"/>
                </a:lnTo>
                <a:lnTo>
                  <a:pt x="55835" y="36092"/>
                </a:lnTo>
                <a:lnTo>
                  <a:pt x="54293" y="35475"/>
                </a:lnTo>
                <a:lnTo>
                  <a:pt x="52750" y="34550"/>
                </a:lnTo>
                <a:lnTo>
                  <a:pt x="52750" y="34550"/>
                </a:lnTo>
                <a:lnTo>
                  <a:pt x="49048" y="37326"/>
                </a:lnTo>
                <a:lnTo>
                  <a:pt x="45655" y="40102"/>
                </a:lnTo>
                <a:lnTo>
                  <a:pt x="42879" y="43187"/>
                </a:lnTo>
                <a:lnTo>
                  <a:pt x="39794" y="45964"/>
                </a:lnTo>
                <a:lnTo>
                  <a:pt x="39794" y="45964"/>
                </a:lnTo>
                <a:lnTo>
                  <a:pt x="40411" y="47814"/>
                </a:lnTo>
                <a:lnTo>
                  <a:pt x="41028" y="49357"/>
                </a:lnTo>
                <a:lnTo>
                  <a:pt x="41336" y="50899"/>
                </a:lnTo>
                <a:lnTo>
                  <a:pt x="41953" y="53059"/>
                </a:lnTo>
                <a:lnTo>
                  <a:pt x="41953" y="53059"/>
                </a:lnTo>
                <a:lnTo>
                  <a:pt x="41336" y="54910"/>
                </a:lnTo>
                <a:lnTo>
                  <a:pt x="41028" y="56760"/>
                </a:lnTo>
                <a:lnTo>
                  <a:pt x="41028" y="56760"/>
                </a:lnTo>
                <a:lnTo>
                  <a:pt x="45347" y="59537"/>
                </a:lnTo>
                <a:lnTo>
                  <a:pt x="49665" y="61696"/>
                </a:lnTo>
                <a:lnTo>
                  <a:pt x="54293" y="64164"/>
                </a:lnTo>
                <a:lnTo>
                  <a:pt x="59228" y="66015"/>
                </a:lnTo>
                <a:lnTo>
                  <a:pt x="63856" y="67557"/>
                </a:lnTo>
                <a:lnTo>
                  <a:pt x="68791" y="69408"/>
                </a:lnTo>
                <a:lnTo>
                  <a:pt x="74035" y="70642"/>
                </a:lnTo>
                <a:lnTo>
                  <a:pt x="79280" y="71259"/>
                </a:lnTo>
                <a:lnTo>
                  <a:pt x="79280" y="71259"/>
                </a:lnTo>
                <a:close/>
                <a:moveTo>
                  <a:pt x="95629" y="88534"/>
                </a:moveTo>
                <a:lnTo>
                  <a:pt x="95629" y="88534"/>
                </a:lnTo>
                <a:lnTo>
                  <a:pt x="95938" y="95938"/>
                </a:lnTo>
                <a:lnTo>
                  <a:pt x="95938" y="95938"/>
                </a:lnTo>
                <a:lnTo>
                  <a:pt x="95629" y="102416"/>
                </a:lnTo>
                <a:lnTo>
                  <a:pt x="95321" y="108586"/>
                </a:lnTo>
                <a:lnTo>
                  <a:pt x="95321" y="108586"/>
                </a:lnTo>
                <a:lnTo>
                  <a:pt x="98714" y="105809"/>
                </a:lnTo>
                <a:lnTo>
                  <a:pt x="102107" y="102724"/>
                </a:lnTo>
                <a:lnTo>
                  <a:pt x="105501" y="99023"/>
                </a:lnTo>
                <a:lnTo>
                  <a:pt x="108277" y="95629"/>
                </a:lnTo>
                <a:lnTo>
                  <a:pt x="111053" y="91619"/>
                </a:lnTo>
                <a:lnTo>
                  <a:pt x="113213" y="87300"/>
                </a:lnTo>
                <a:lnTo>
                  <a:pt x="115372" y="82982"/>
                </a:lnTo>
                <a:lnTo>
                  <a:pt x="116915" y="78354"/>
                </a:lnTo>
                <a:lnTo>
                  <a:pt x="116915" y="78354"/>
                </a:lnTo>
                <a:lnTo>
                  <a:pt x="110128" y="79897"/>
                </a:lnTo>
                <a:lnTo>
                  <a:pt x="102724" y="80822"/>
                </a:lnTo>
                <a:lnTo>
                  <a:pt x="102724" y="80822"/>
                </a:lnTo>
                <a:lnTo>
                  <a:pt x="101491" y="83290"/>
                </a:lnTo>
                <a:lnTo>
                  <a:pt x="99948" y="85449"/>
                </a:lnTo>
                <a:lnTo>
                  <a:pt x="97789" y="87300"/>
                </a:lnTo>
                <a:lnTo>
                  <a:pt x="95629" y="88534"/>
                </a:lnTo>
                <a:lnTo>
                  <a:pt x="95629" y="88534"/>
                </a:lnTo>
                <a:close/>
                <a:moveTo>
                  <a:pt x="75886" y="80205"/>
                </a:moveTo>
                <a:lnTo>
                  <a:pt x="75886" y="80205"/>
                </a:lnTo>
                <a:lnTo>
                  <a:pt x="70642" y="78663"/>
                </a:lnTo>
                <a:lnTo>
                  <a:pt x="65089" y="77429"/>
                </a:lnTo>
                <a:lnTo>
                  <a:pt x="59845" y="75886"/>
                </a:lnTo>
                <a:lnTo>
                  <a:pt x="54601" y="74035"/>
                </a:lnTo>
                <a:lnTo>
                  <a:pt x="49665" y="71876"/>
                </a:lnTo>
                <a:lnTo>
                  <a:pt x="44730" y="69408"/>
                </a:lnTo>
                <a:lnTo>
                  <a:pt x="40102" y="66632"/>
                </a:lnTo>
                <a:lnTo>
                  <a:pt x="35475" y="63856"/>
                </a:lnTo>
                <a:lnTo>
                  <a:pt x="35475" y="63856"/>
                </a:lnTo>
                <a:lnTo>
                  <a:pt x="33933" y="64781"/>
                </a:lnTo>
                <a:lnTo>
                  <a:pt x="32390" y="65089"/>
                </a:lnTo>
                <a:lnTo>
                  <a:pt x="30539" y="65706"/>
                </a:lnTo>
                <a:lnTo>
                  <a:pt x="28997" y="65706"/>
                </a:lnTo>
                <a:lnTo>
                  <a:pt x="28997" y="65706"/>
                </a:lnTo>
                <a:lnTo>
                  <a:pt x="26529" y="65398"/>
                </a:lnTo>
                <a:lnTo>
                  <a:pt x="26529" y="65398"/>
                </a:lnTo>
                <a:lnTo>
                  <a:pt x="24370" y="69717"/>
                </a:lnTo>
                <a:lnTo>
                  <a:pt x="22519" y="74035"/>
                </a:lnTo>
                <a:lnTo>
                  <a:pt x="20976" y="78046"/>
                </a:lnTo>
                <a:lnTo>
                  <a:pt x="19434" y="82365"/>
                </a:lnTo>
                <a:lnTo>
                  <a:pt x="18200" y="86992"/>
                </a:lnTo>
                <a:lnTo>
                  <a:pt x="17275" y="91619"/>
                </a:lnTo>
                <a:lnTo>
                  <a:pt x="16658" y="96555"/>
                </a:lnTo>
                <a:lnTo>
                  <a:pt x="16041" y="101182"/>
                </a:lnTo>
                <a:lnTo>
                  <a:pt x="16041" y="101182"/>
                </a:lnTo>
                <a:lnTo>
                  <a:pt x="20359" y="105501"/>
                </a:lnTo>
                <a:lnTo>
                  <a:pt x="25295" y="109203"/>
                </a:lnTo>
                <a:lnTo>
                  <a:pt x="30539" y="112904"/>
                </a:lnTo>
                <a:lnTo>
                  <a:pt x="36092" y="115681"/>
                </a:lnTo>
                <a:lnTo>
                  <a:pt x="36092" y="115681"/>
                </a:lnTo>
                <a:lnTo>
                  <a:pt x="40102" y="109820"/>
                </a:lnTo>
                <a:lnTo>
                  <a:pt x="44421" y="104575"/>
                </a:lnTo>
                <a:lnTo>
                  <a:pt x="49048" y="99640"/>
                </a:lnTo>
                <a:lnTo>
                  <a:pt x="53676" y="95321"/>
                </a:lnTo>
                <a:lnTo>
                  <a:pt x="58920" y="91002"/>
                </a:lnTo>
                <a:lnTo>
                  <a:pt x="64473" y="86992"/>
                </a:lnTo>
                <a:lnTo>
                  <a:pt x="70025" y="83290"/>
                </a:lnTo>
                <a:lnTo>
                  <a:pt x="75886" y="80205"/>
                </a:lnTo>
                <a:lnTo>
                  <a:pt x="75886" y="80205"/>
                </a:lnTo>
                <a:close/>
                <a:moveTo>
                  <a:pt x="100257" y="15732"/>
                </a:moveTo>
                <a:lnTo>
                  <a:pt x="100257" y="15732"/>
                </a:lnTo>
                <a:lnTo>
                  <a:pt x="92853" y="16966"/>
                </a:lnTo>
                <a:lnTo>
                  <a:pt x="86066" y="18200"/>
                </a:lnTo>
                <a:lnTo>
                  <a:pt x="79280" y="20051"/>
                </a:lnTo>
                <a:lnTo>
                  <a:pt x="72493" y="22827"/>
                </a:lnTo>
                <a:lnTo>
                  <a:pt x="72493" y="22827"/>
                </a:lnTo>
                <a:lnTo>
                  <a:pt x="72493" y="24061"/>
                </a:lnTo>
                <a:lnTo>
                  <a:pt x="72493" y="24061"/>
                </a:lnTo>
                <a:lnTo>
                  <a:pt x="72185" y="27146"/>
                </a:lnTo>
                <a:lnTo>
                  <a:pt x="71259" y="29614"/>
                </a:lnTo>
                <a:lnTo>
                  <a:pt x="71259" y="29614"/>
                </a:lnTo>
                <a:lnTo>
                  <a:pt x="74652" y="33624"/>
                </a:lnTo>
                <a:lnTo>
                  <a:pt x="77429" y="37634"/>
                </a:lnTo>
                <a:lnTo>
                  <a:pt x="80205" y="41645"/>
                </a:lnTo>
                <a:lnTo>
                  <a:pt x="82673" y="45964"/>
                </a:lnTo>
                <a:lnTo>
                  <a:pt x="85141" y="50282"/>
                </a:lnTo>
                <a:lnTo>
                  <a:pt x="86992" y="54910"/>
                </a:lnTo>
                <a:lnTo>
                  <a:pt x="89151" y="59537"/>
                </a:lnTo>
                <a:lnTo>
                  <a:pt x="90694" y="64164"/>
                </a:lnTo>
                <a:lnTo>
                  <a:pt x="90694" y="64164"/>
                </a:lnTo>
                <a:lnTo>
                  <a:pt x="92544" y="64473"/>
                </a:lnTo>
                <a:lnTo>
                  <a:pt x="94704" y="64781"/>
                </a:lnTo>
                <a:lnTo>
                  <a:pt x="96246" y="65398"/>
                </a:lnTo>
                <a:lnTo>
                  <a:pt x="97789" y="66323"/>
                </a:lnTo>
                <a:lnTo>
                  <a:pt x="99331" y="67557"/>
                </a:lnTo>
                <a:lnTo>
                  <a:pt x="100565" y="69100"/>
                </a:lnTo>
                <a:lnTo>
                  <a:pt x="101491" y="70334"/>
                </a:lnTo>
                <a:lnTo>
                  <a:pt x="102416" y="71876"/>
                </a:lnTo>
                <a:lnTo>
                  <a:pt x="102416" y="71876"/>
                </a:lnTo>
                <a:lnTo>
                  <a:pt x="106735" y="71259"/>
                </a:lnTo>
                <a:lnTo>
                  <a:pt x="111053" y="70642"/>
                </a:lnTo>
                <a:lnTo>
                  <a:pt x="115064" y="69717"/>
                </a:lnTo>
                <a:lnTo>
                  <a:pt x="119074" y="68791"/>
                </a:lnTo>
                <a:lnTo>
                  <a:pt x="119074" y="68791"/>
                </a:lnTo>
                <a:lnTo>
                  <a:pt x="119383" y="64473"/>
                </a:lnTo>
                <a:lnTo>
                  <a:pt x="120000" y="60154"/>
                </a:lnTo>
                <a:lnTo>
                  <a:pt x="120000" y="60154"/>
                </a:lnTo>
                <a:lnTo>
                  <a:pt x="119383" y="53984"/>
                </a:lnTo>
                <a:lnTo>
                  <a:pt x="118149" y="47197"/>
                </a:lnTo>
                <a:lnTo>
                  <a:pt x="116606" y="41336"/>
                </a:lnTo>
                <a:lnTo>
                  <a:pt x="114138" y="35475"/>
                </a:lnTo>
                <a:lnTo>
                  <a:pt x="111670" y="29922"/>
                </a:lnTo>
                <a:lnTo>
                  <a:pt x="108277" y="24987"/>
                </a:lnTo>
                <a:lnTo>
                  <a:pt x="104575" y="20051"/>
                </a:lnTo>
                <a:lnTo>
                  <a:pt x="100257" y="15732"/>
                </a:lnTo>
                <a:lnTo>
                  <a:pt x="100257" y="15732"/>
                </a:lnTo>
                <a:close/>
                <a:moveTo>
                  <a:pt x="82365" y="86683"/>
                </a:moveTo>
                <a:lnTo>
                  <a:pt x="82365" y="86683"/>
                </a:lnTo>
                <a:lnTo>
                  <a:pt x="76812" y="89768"/>
                </a:lnTo>
                <a:lnTo>
                  <a:pt x="71568" y="92853"/>
                </a:lnTo>
                <a:lnTo>
                  <a:pt x="66323" y="96555"/>
                </a:lnTo>
                <a:lnTo>
                  <a:pt x="61388" y="100257"/>
                </a:lnTo>
                <a:lnTo>
                  <a:pt x="56760" y="104267"/>
                </a:lnTo>
                <a:lnTo>
                  <a:pt x="52750" y="108894"/>
                </a:lnTo>
                <a:lnTo>
                  <a:pt x="48740" y="113521"/>
                </a:lnTo>
                <a:lnTo>
                  <a:pt x="45038" y="118457"/>
                </a:lnTo>
                <a:lnTo>
                  <a:pt x="45038" y="118457"/>
                </a:lnTo>
                <a:lnTo>
                  <a:pt x="48740" y="119074"/>
                </a:lnTo>
                <a:lnTo>
                  <a:pt x="52442" y="119691"/>
                </a:lnTo>
                <a:lnTo>
                  <a:pt x="55835" y="120000"/>
                </a:lnTo>
                <a:lnTo>
                  <a:pt x="59845" y="120000"/>
                </a:lnTo>
                <a:lnTo>
                  <a:pt x="59845" y="120000"/>
                </a:lnTo>
                <a:lnTo>
                  <a:pt x="66323" y="119691"/>
                </a:lnTo>
                <a:lnTo>
                  <a:pt x="73110" y="118766"/>
                </a:lnTo>
                <a:lnTo>
                  <a:pt x="79280" y="117223"/>
                </a:lnTo>
                <a:lnTo>
                  <a:pt x="85141" y="114447"/>
                </a:lnTo>
                <a:lnTo>
                  <a:pt x="85141" y="114447"/>
                </a:lnTo>
                <a:lnTo>
                  <a:pt x="85758" y="109820"/>
                </a:lnTo>
                <a:lnTo>
                  <a:pt x="86375" y="105501"/>
                </a:lnTo>
                <a:lnTo>
                  <a:pt x="86683" y="100874"/>
                </a:lnTo>
                <a:lnTo>
                  <a:pt x="86992" y="95938"/>
                </a:lnTo>
                <a:lnTo>
                  <a:pt x="86992" y="95938"/>
                </a:lnTo>
                <a:lnTo>
                  <a:pt x="86683" y="88843"/>
                </a:lnTo>
                <a:lnTo>
                  <a:pt x="86683" y="88843"/>
                </a:lnTo>
                <a:lnTo>
                  <a:pt x="84524" y="87917"/>
                </a:lnTo>
                <a:lnTo>
                  <a:pt x="82365" y="86683"/>
                </a:lnTo>
                <a:lnTo>
                  <a:pt x="82365" y="86683"/>
                </a:lnTo>
                <a:close/>
              </a:path>
            </a:pathLst>
          </a:custGeom>
          <a:solidFill>
            <a:schemeClr val="accent2"/>
          </a:solidFill>
          <a:ln>
            <a:noFill/>
          </a:ln>
        </p:spPr>
        <p:txBody>
          <a:bodyPr lIns="149754" tIns="74857" rIns="149754" bIns="74857" anchor="t" anchorCtr="0">
            <a:noAutofit/>
          </a:bodyPr>
          <a:lstStyle/>
          <a:p>
            <a:pPr>
              <a:buClr>
                <a:srgbClr val="000000"/>
              </a:buClr>
            </a:pPr>
            <a:endParaRPr sz="2300">
              <a:solidFill>
                <a:schemeClr val="accent2"/>
              </a:solidFill>
              <a:ea typeface="Arial"/>
              <a:cs typeface="Arial"/>
              <a:sym typeface="Arial"/>
            </a:endParaRPr>
          </a:p>
        </p:txBody>
      </p:sp>
      <p:sp>
        <p:nvSpPr>
          <p:cNvPr id="351" name="Shape 351"/>
          <p:cNvSpPr/>
          <p:nvPr/>
        </p:nvSpPr>
        <p:spPr>
          <a:xfrm>
            <a:off x="1834646" y="4892382"/>
            <a:ext cx="576070" cy="544283"/>
          </a:xfrm>
          <a:custGeom>
            <a:avLst/>
            <a:gdLst/>
            <a:ahLst/>
            <a:cxnLst/>
            <a:rect l="0" t="0" r="0" b="0"/>
            <a:pathLst>
              <a:path w="120000" h="120000" extrusionOk="0">
                <a:moveTo>
                  <a:pt x="44258" y="18934"/>
                </a:moveTo>
                <a:lnTo>
                  <a:pt x="44258" y="18934"/>
                </a:lnTo>
                <a:lnTo>
                  <a:pt x="46083" y="18688"/>
                </a:lnTo>
                <a:lnTo>
                  <a:pt x="47680" y="18196"/>
                </a:lnTo>
                <a:lnTo>
                  <a:pt x="49505" y="17459"/>
                </a:lnTo>
                <a:lnTo>
                  <a:pt x="50646" y="16229"/>
                </a:lnTo>
                <a:lnTo>
                  <a:pt x="51558" y="14754"/>
                </a:lnTo>
                <a:lnTo>
                  <a:pt x="52699" y="13278"/>
                </a:lnTo>
                <a:lnTo>
                  <a:pt x="53155" y="11557"/>
                </a:lnTo>
                <a:lnTo>
                  <a:pt x="53384" y="9344"/>
                </a:lnTo>
                <a:lnTo>
                  <a:pt x="53384" y="9344"/>
                </a:lnTo>
                <a:lnTo>
                  <a:pt x="53155" y="7622"/>
                </a:lnTo>
                <a:lnTo>
                  <a:pt x="52699" y="5655"/>
                </a:lnTo>
                <a:lnTo>
                  <a:pt x="51558" y="4180"/>
                </a:lnTo>
                <a:lnTo>
                  <a:pt x="50646" y="2459"/>
                </a:lnTo>
                <a:lnTo>
                  <a:pt x="49505" y="1475"/>
                </a:lnTo>
                <a:lnTo>
                  <a:pt x="47680" y="737"/>
                </a:lnTo>
                <a:lnTo>
                  <a:pt x="46083" y="0"/>
                </a:lnTo>
                <a:lnTo>
                  <a:pt x="44258" y="0"/>
                </a:lnTo>
                <a:lnTo>
                  <a:pt x="44258" y="0"/>
                </a:lnTo>
                <a:lnTo>
                  <a:pt x="42661" y="0"/>
                </a:lnTo>
                <a:lnTo>
                  <a:pt x="41064" y="737"/>
                </a:lnTo>
                <a:lnTo>
                  <a:pt x="39467" y="1475"/>
                </a:lnTo>
                <a:lnTo>
                  <a:pt x="38098" y="2459"/>
                </a:lnTo>
                <a:lnTo>
                  <a:pt x="37186" y="4180"/>
                </a:lnTo>
                <a:lnTo>
                  <a:pt x="36045" y="5655"/>
                </a:lnTo>
                <a:lnTo>
                  <a:pt x="35589" y="7622"/>
                </a:lnTo>
                <a:lnTo>
                  <a:pt x="35361" y="9344"/>
                </a:lnTo>
                <a:lnTo>
                  <a:pt x="35361" y="9344"/>
                </a:lnTo>
                <a:lnTo>
                  <a:pt x="35589" y="11557"/>
                </a:lnTo>
                <a:lnTo>
                  <a:pt x="36045" y="13278"/>
                </a:lnTo>
                <a:lnTo>
                  <a:pt x="37186" y="14754"/>
                </a:lnTo>
                <a:lnTo>
                  <a:pt x="38098" y="16229"/>
                </a:lnTo>
                <a:lnTo>
                  <a:pt x="39467" y="17459"/>
                </a:lnTo>
                <a:lnTo>
                  <a:pt x="41064" y="18196"/>
                </a:lnTo>
                <a:lnTo>
                  <a:pt x="42661" y="18688"/>
                </a:lnTo>
                <a:lnTo>
                  <a:pt x="44258" y="18934"/>
                </a:lnTo>
                <a:lnTo>
                  <a:pt x="44258" y="18934"/>
                </a:lnTo>
                <a:close/>
                <a:moveTo>
                  <a:pt x="75057" y="21885"/>
                </a:moveTo>
                <a:lnTo>
                  <a:pt x="75057" y="21885"/>
                </a:lnTo>
                <a:lnTo>
                  <a:pt x="76882" y="21885"/>
                </a:lnTo>
                <a:lnTo>
                  <a:pt x="78479" y="21147"/>
                </a:lnTo>
                <a:lnTo>
                  <a:pt x="80076" y="20409"/>
                </a:lnTo>
                <a:lnTo>
                  <a:pt x="81444" y="19180"/>
                </a:lnTo>
                <a:lnTo>
                  <a:pt x="82357" y="17704"/>
                </a:lnTo>
                <a:lnTo>
                  <a:pt x="83498" y="16229"/>
                </a:lnTo>
                <a:lnTo>
                  <a:pt x="83954" y="14262"/>
                </a:lnTo>
                <a:lnTo>
                  <a:pt x="84182" y="12540"/>
                </a:lnTo>
                <a:lnTo>
                  <a:pt x="84182" y="12540"/>
                </a:lnTo>
                <a:lnTo>
                  <a:pt x="83954" y="10327"/>
                </a:lnTo>
                <a:lnTo>
                  <a:pt x="83498" y="8606"/>
                </a:lnTo>
                <a:lnTo>
                  <a:pt x="82357" y="7131"/>
                </a:lnTo>
                <a:lnTo>
                  <a:pt x="81444" y="5655"/>
                </a:lnTo>
                <a:lnTo>
                  <a:pt x="80076" y="4426"/>
                </a:lnTo>
                <a:lnTo>
                  <a:pt x="78479" y="3688"/>
                </a:lnTo>
                <a:lnTo>
                  <a:pt x="76882" y="3196"/>
                </a:lnTo>
                <a:lnTo>
                  <a:pt x="75057" y="2950"/>
                </a:lnTo>
                <a:lnTo>
                  <a:pt x="75057" y="2950"/>
                </a:lnTo>
                <a:lnTo>
                  <a:pt x="73460" y="3196"/>
                </a:lnTo>
                <a:lnTo>
                  <a:pt x="71863" y="3688"/>
                </a:lnTo>
                <a:lnTo>
                  <a:pt x="70038" y="4426"/>
                </a:lnTo>
                <a:lnTo>
                  <a:pt x="68897" y="5655"/>
                </a:lnTo>
                <a:lnTo>
                  <a:pt x="67984" y="7131"/>
                </a:lnTo>
                <a:lnTo>
                  <a:pt x="66844" y="8606"/>
                </a:lnTo>
                <a:lnTo>
                  <a:pt x="66387" y="10327"/>
                </a:lnTo>
                <a:lnTo>
                  <a:pt x="66159" y="12540"/>
                </a:lnTo>
                <a:lnTo>
                  <a:pt x="66159" y="12540"/>
                </a:lnTo>
                <a:lnTo>
                  <a:pt x="66387" y="14262"/>
                </a:lnTo>
                <a:lnTo>
                  <a:pt x="66844" y="16229"/>
                </a:lnTo>
                <a:lnTo>
                  <a:pt x="67984" y="17704"/>
                </a:lnTo>
                <a:lnTo>
                  <a:pt x="68897" y="19180"/>
                </a:lnTo>
                <a:lnTo>
                  <a:pt x="70038" y="20409"/>
                </a:lnTo>
                <a:lnTo>
                  <a:pt x="71863" y="21147"/>
                </a:lnTo>
                <a:lnTo>
                  <a:pt x="73460" y="21885"/>
                </a:lnTo>
                <a:lnTo>
                  <a:pt x="75057" y="21885"/>
                </a:lnTo>
                <a:lnTo>
                  <a:pt x="75057" y="21885"/>
                </a:lnTo>
                <a:close/>
                <a:moveTo>
                  <a:pt x="15741" y="28032"/>
                </a:moveTo>
                <a:lnTo>
                  <a:pt x="15741" y="28032"/>
                </a:lnTo>
                <a:lnTo>
                  <a:pt x="17110" y="28032"/>
                </a:lnTo>
                <a:lnTo>
                  <a:pt x="18707" y="27295"/>
                </a:lnTo>
                <a:lnTo>
                  <a:pt x="19847" y="26557"/>
                </a:lnTo>
                <a:lnTo>
                  <a:pt x="20988" y="25819"/>
                </a:lnTo>
                <a:lnTo>
                  <a:pt x="21901" y="24590"/>
                </a:lnTo>
                <a:lnTo>
                  <a:pt x="22585" y="23114"/>
                </a:lnTo>
                <a:lnTo>
                  <a:pt x="23041" y="21639"/>
                </a:lnTo>
                <a:lnTo>
                  <a:pt x="23041" y="20163"/>
                </a:lnTo>
                <a:lnTo>
                  <a:pt x="23041" y="20163"/>
                </a:lnTo>
                <a:lnTo>
                  <a:pt x="23041" y="18442"/>
                </a:lnTo>
                <a:lnTo>
                  <a:pt x="22585" y="16967"/>
                </a:lnTo>
                <a:lnTo>
                  <a:pt x="21901" y="15737"/>
                </a:lnTo>
                <a:lnTo>
                  <a:pt x="20988" y="14508"/>
                </a:lnTo>
                <a:lnTo>
                  <a:pt x="19847" y="13524"/>
                </a:lnTo>
                <a:lnTo>
                  <a:pt x="18707" y="12786"/>
                </a:lnTo>
                <a:lnTo>
                  <a:pt x="17110" y="12295"/>
                </a:lnTo>
                <a:lnTo>
                  <a:pt x="15741" y="12295"/>
                </a:lnTo>
                <a:lnTo>
                  <a:pt x="15741" y="12295"/>
                </a:lnTo>
                <a:lnTo>
                  <a:pt x="14372" y="12295"/>
                </a:lnTo>
                <a:lnTo>
                  <a:pt x="12775" y="12786"/>
                </a:lnTo>
                <a:lnTo>
                  <a:pt x="11634" y="13524"/>
                </a:lnTo>
                <a:lnTo>
                  <a:pt x="10722" y="14508"/>
                </a:lnTo>
                <a:lnTo>
                  <a:pt x="9581" y="15737"/>
                </a:lnTo>
                <a:lnTo>
                  <a:pt x="8897" y="16967"/>
                </a:lnTo>
                <a:lnTo>
                  <a:pt x="8441" y="18442"/>
                </a:lnTo>
                <a:lnTo>
                  <a:pt x="8441" y="20163"/>
                </a:lnTo>
                <a:lnTo>
                  <a:pt x="8441" y="20163"/>
                </a:lnTo>
                <a:lnTo>
                  <a:pt x="8441" y="21639"/>
                </a:lnTo>
                <a:lnTo>
                  <a:pt x="8897" y="23114"/>
                </a:lnTo>
                <a:lnTo>
                  <a:pt x="9581" y="24590"/>
                </a:lnTo>
                <a:lnTo>
                  <a:pt x="10722" y="25819"/>
                </a:lnTo>
                <a:lnTo>
                  <a:pt x="11634" y="26557"/>
                </a:lnTo>
                <a:lnTo>
                  <a:pt x="12775" y="27295"/>
                </a:lnTo>
                <a:lnTo>
                  <a:pt x="14372" y="28032"/>
                </a:lnTo>
                <a:lnTo>
                  <a:pt x="15741" y="28032"/>
                </a:lnTo>
                <a:lnTo>
                  <a:pt x="15741" y="28032"/>
                </a:lnTo>
                <a:close/>
                <a:moveTo>
                  <a:pt x="103802" y="25819"/>
                </a:moveTo>
                <a:lnTo>
                  <a:pt x="103802" y="25819"/>
                </a:lnTo>
                <a:lnTo>
                  <a:pt x="105171" y="25573"/>
                </a:lnTo>
                <a:lnTo>
                  <a:pt x="106768" y="25081"/>
                </a:lnTo>
                <a:lnTo>
                  <a:pt x="107908" y="24590"/>
                </a:lnTo>
                <a:lnTo>
                  <a:pt x="108821" y="23360"/>
                </a:lnTo>
                <a:lnTo>
                  <a:pt x="109733" y="22131"/>
                </a:lnTo>
                <a:lnTo>
                  <a:pt x="110646" y="20901"/>
                </a:lnTo>
                <a:lnTo>
                  <a:pt x="111102" y="19672"/>
                </a:lnTo>
                <a:lnTo>
                  <a:pt x="111102" y="17704"/>
                </a:lnTo>
                <a:lnTo>
                  <a:pt x="111102" y="17704"/>
                </a:lnTo>
                <a:lnTo>
                  <a:pt x="111102" y="16229"/>
                </a:lnTo>
                <a:lnTo>
                  <a:pt x="110646" y="14754"/>
                </a:lnTo>
                <a:lnTo>
                  <a:pt x="109733" y="13278"/>
                </a:lnTo>
                <a:lnTo>
                  <a:pt x="108821" y="12295"/>
                </a:lnTo>
                <a:lnTo>
                  <a:pt x="107908" y="11311"/>
                </a:lnTo>
                <a:lnTo>
                  <a:pt x="106768" y="10327"/>
                </a:lnTo>
                <a:lnTo>
                  <a:pt x="105171" y="10081"/>
                </a:lnTo>
                <a:lnTo>
                  <a:pt x="103802" y="9836"/>
                </a:lnTo>
                <a:lnTo>
                  <a:pt x="103802" y="9836"/>
                </a:lnTo>
                <a:lnTo>
                  <a:pt x="102205" y="10081"/>
                </a:lnTo>
                <a:lnTo>
                  <a:pt x="100836" y="10327"/>
                </a:lnTo>
                <a:lnTo>
                  <a:pt x="99695" y="11311"/>
                </a:lnTo>
                <a:lnTo>
                  <a:pt x="98326" y="12295"/>
                </a:lnTo>
                <a:lnTo>
                  <a:pt x="97642" y="13278"/>
                </a:lnTo>
                <a:lnTo>
                  <a:pt x="96958" y="14754"/>
                </a:lnTo>
                <a:lnTo>
                  <a:pt x="96501" y="16229"/>
                </a:lnTo>
                <a:lnTo>
                  <a:pt x="96273" y="17704"/>
                </a:lnTo>
                <a:lnTo>
                  <a:pt x="96273" y="17704"/>
                </a:lnTo>
                <a:lnTo>
                  <a:pt x="96501" y="19672"/>
                </a:lnTo>
                <a:lnTo>
                  <a:pt x="96958" y="20901"/>
                </a:lnTo>
                <a:lnTo>
                  <a:pt x="97642" y="22131"/>
                </a:lnTo>
                <a:lnTo>
                  <a:pt x="98326" y="23360"/>
                </a:lnTo>
                <a:lnTo>
                  <a:pt x="99695" y="24590"/>
                </a:lnTo>
                <a:lnTo>
                  <a:pt x="100836" y="25081"/>
                </a:lnTo>
                <a:lnTo>
                  <a:pt x="102205" y="25573"/>
                </a:lnTo>
                <a:lnTo>
                  <a:pt x="103802" y="25819"/>
                </a:lnTo>
                <a:lnTo>
                  <a:pt x="103802" y="25819"/>
                </a:lnTo>
                <a:close/>
                <a:moveTo>
                  <a:pt x="111787" y="29508"/>
                </a:moveTo>
                <a:lnTo>
                  <a:pt x="95589" y="29508"/>
                </a:lnTo>
                <a:lnTo>
                  <a:pt x="95589" y="29508"/>
                </a:lnTo>
                <a:lnTo>
                  <a:pt x="93764" y="29754"/>
                </a:lnTo>
                <a:lnTo>
                  <a:pt x="92167" y="30491"/>
                </a:lnTo>
                <a:lnTo>
                  <a:pt x="92167" y="30491"/>
                </a:lnTo>
                <a:lnTo>
                  <a:pt x="91711" y="29262"/>
                </a:lnTo>
                <a:lnTo>
                  <a:pt x="90570" y="28278"/>
                </a:lnTo>
                <a:lnTo>
                  <a:pt x="89657" y="27295"/>
                </a:lnTo>
                <a:lnTo>
                  <a:pt x="88745" y="26803"/>
                </a:lnTo>
                <a:lnTo>
                  <a:pt x="87604" y="26311"/>
                </a:lnTo>
                <a:lnTo>
                  <a:pt x="86235" y="26065"/>
                </a:lnTo>
                <a:lnTo>
                  <a:pt x="83954" y="25819"/>
                </a:lnTo>
                <a:lnTo>
                  <a:pt x="67072" y="25819"/>
                </a:lnTo>
                <a:lnTo>
                  <a:pt x="67072" y="25819"/>
                </a:lnTo>
                <a:lnTo>
                  <a:pt x="65247" y="25819"/>
                </a:lnTo>
                <a:lnTo>
                  <a:pt x="63193" y="26065"/>
                </a:lnTo>
                <a:lnTo>
                  <a:pt x="61596" y="26803"/>
                </a:lnTo>
                <a:lnTo>
                  <a:pt x="60912" y="27295"/>
                </a:lnTo>
                <a:lnTo>
                  <a:pt x="60228" y="28278"/>
                </a:lnTo>
                <a:lnTo>
                  <a:pt x="60228" y="28278"/>
                </a:lnTo>
                <a:lnTo>
                  <a:pt x="58631" y="26557"/>
                </a:lnTo>
                <a:lnTo>
                  <a:pt x="57034" y="25573"/>
                </a:lnTo>
                <a:lnTo>
                  <a:pt x="54980" y="24836"/>
                </a:lnTo>
                <a:lnTo>
                  <a:pt x="53155" y="24590"/>
                </a:lnTo>
                <a:lnTo>
                  <a:pt x="36273" y="24590"/>
                </a:lnTo>
                <a:lnTo>
                  <a:pt x="36273" y="24590"/>
                </a:lnTo>
                <a:lnTo>
                  <a:pt x="34676" y="24590"/>
                </a:lnTo>
                <a:lnTo>
                  <a:pt x="33307" y="25081"/>
                </a:lnTo>
                <a:lnTo>
                  <a:pt x="31939" y="25819"/>
                </a:lnTo>
                <a:lnTo>
                  <a:pt x="30570" y="26803"/>
                </a:lnTo>
                <a:lnTo>
                  <a:pt x="29657" y="28032"/>
                </a:lnTo>
                <a:lnTo>
                  <a:pt x="28517" y="29262"/>
                </a:lnTo>
                <a:lnTo>
                  <a:pt x="27604" y="30737"/>
                </a:lnTo>
                <a:lnTo>
                  <a:pt x="27148" y="32704"/>
                </a:lnTo>
                <a:lnTo>
                  <a:pt x="27148" y="32704"/>
                </a:lnTo>
                <a:lnTo>
                  <a:pt x="26235" y="32459"/>
                </a:lnTo>
                <a:lnTo>
                  <a:pt x="24638" y="32213"/>
                </a:lnTo>
                <a:lnTo>
                  <a:pt x="22129" y="31967"/>
                </a:lnTo>
                <a:lnTo>
                  <a:pt x="7984" y="31967"/>
                </a:lnTo>
                <a:lnTo>
                  <a:pt x="7984" y="31967"/>
                </a:lnTo>
                <a:lnTo>
                  <a:pt x="6615" y="32213"/>
                </a:lnTo>
                <a:lnTo>
                  <a:pt x="4790" y="32704"/>
                </a:lnTo>
                <a:lnTo>
                  <a:pt x="3650" y="33688"/>
                </a:lnTo>
                <a:lnTo>
                  <a:pt x="2509" y="34672"/>
                </a:lnTo>
                <a:lnTo>
                  <a:pt x="1368" y="36393"/>
                </a:lnTo>
                <a:lnTo>
                  <a:pt x="684" y="38114"/>
                </a:lnTo>
                <a:lnTo>
                  <a:pt x="228" y="39836"/>
                </a:lnTo>
                <a:lnTo>
                  <a:pt x="0" y="42049"/>
                </a:lnTo>
                <a:lnTo>
                  <a:pt x="0" y="66639"/>
                </a:lnTo>
                <a:lnTo>
                  <a:pt x="0" y="66639"/>
                </a:lnTo>
                <a:lnTo>
                  <a:pt x="0" y="68114"/>
                </a:lnTo>
                <a:lnTo>
                  <a:pt x="456" y="69590"/>
                </a:lnTo>
                <a:lnTo>
                  <a:pt x="912" y="69836"/>
                </a:lnTo>
                <a:lnTo>
                  <a:pt x="1368" y="70327"/>
                </a:lnTo>
                <a:lnTo>
                  <a:pt x="1825" y="70573"/>
                </a:lnTo>
                <a:lnTo>
                  <a:pt x="2737" y="70573"/>
                </a:lnTo>
                <a:lnTo>
                  <a:pt x="2737" y="70573"/>
                </a:lnTo>
                <a:lnTo>
                  <a:pt x="3650" y="70573"/>
                </a:lnTo>
                <a:lnTo>
                  <a:pt x="4106" y="70327"/>
                </a:lnTo>
                <a:lnTo>
                  <a:pt x="4562" y="69836"/>
                </a:lnTo>
                <a:lnTo>
                  <a:pt x="4790" y="69098"/>
                </a:lnTo>
                <a:lnTo>
                  <a:pt x="5247" y="68114"/>
                </a:lnTo>
                <a:lnTo>
                  <a:pt x="5475" y="66639"/>
                </a:lnTo>
                <a:lnTo>
                  <a:pt x="5475" y="66639"/>
                </a:lnTo>
                <a:lnTo>
                  <a:pt x="5475" y="40327"/>
                </a:lnTo>
                <a:lnTo>
                  <a:pt x="8897" y="40327"/>
                </a:lnTo>
                <a:lnTo>
                  <a:pt x="8897" y="40327"/>
                </a:lnTo>
                <a:lnTo>
                  <a:pt x="8669" y="104508"/>
                </a:lnTo>
                <a:lnTo>
                  <a:pt x="8669" y="104508"/>
                </a:lnTo>
                <a:lnTo>
                  <a:pt x="8897" y="106475"/>
                </a:lnTo>
                <a:lnTo>
                  <a:pt x="9353" y="108196"/>
                </a:lnTo>
                <a:lnTo>
                  <a:pt x="10266" y="109426"/>
                </a:lnTo>
                <a:lnTo>
                  <a:pt x="10950" y="110163"/>
                </a:lnTo>
                <a:lnTo>
                  <a:pt x="11863" y="110655"/>
                </a:lnTo>
                <a:lnTo>
                  <a:pt x="12547" y="111147"/>
                </a:lnTo>
                <a:lnTo>
                  <a:pt x="14372" y="111147"/>
                </a:lnTo>
                <a:lnTo>
                  <a:pt x="18022" y="111147"/>
                </a:lnTo>
                <a:lnTo>
                  <a:pt x="18022" y="111147"/>
                </a:lnTo>
                <a:lnTo>
                  <a:pt x="19619" y="111147"/>
                </a:lnTo>
                <a:lnTo>
                  <a:pt x="20304" y="110409"/>
                </a:lnTo>
                <a:lnTo>
                  <a:pt x="21216" y="109918"/>
                </a:lnTo>
                <a:lnTo>
                  <a:pt x="22129" y="109180"/>
                </a:lnTo>
                <a:lnTo>
                  <a:pt x="22585" y="107704"/>
                </a:lnTo>
                <a:lnTo>
                  <a:pt x="23041" y="105737"/>
                </a:lnTo>
                <a:lnTo>
                  <a:pt x="23269" y="103524"/>
                </a:lnTo>
                <a:lnTo>
                  <a:pt x="23269" y="103524"/>
                </a:lnTo>
                <a:lnTo>
                  <a:pt x="23269" y="70573"/>
                </a:lnTo>
                <a:lnTo>
                  <a:pt x="23269" y="40327"/>
                </a:lnTo>
                <a:lnTo>
                  <a:pt x="26692" y="40327"/>
                </a:lnTo>
                <a:lnTo>
                  <a:pt x="26692" y="67377"/>
                </a:lnTo>
                <a:lnTo>
                  <a:pt x="26692" y="67377"/>
                </a:lnTo>
                <a:lnTo>
                  <a:pt x="26920" y="68852"/>
                </a:lnTo>
                <a:lnTo>
                  <a:pt x="27376" y="70081"/>
                </a:lnTo>
                <a:lnTo>
                  <a:pt x="28060" y="70573"/>
                </a:lnTo>
                <a:lnTo>
                  <a:pt x="29429" y="70573"/>
                </a:lnTo>
                <a:lnTo>
                  <a:pt x="29429" y="70573"/>
                </a:lnTo>
                <a:lnTo>
                  <a:pt x="30570" y="70573"/>
                </a:lnTo>
                <a:lnTo>
                  <a:pt x="31254" y="69836"/>
                </a:lnTo>
                <a:lnTo>
                  <a:pt x="31711" y="68606"/>
                </a:lnTo>
                <a:lnTo>
                  <a:pt x="31939" y="67131"/>
                </a:lnTo>
                <a:lnTo>
                  <a:pt x="31939" y="67131"/>
                </a:lnTo>
                <a:lnTo>
                  <a:pt x="31939" y="35655"/>
                </a:lnTo>
                <a:lnTo>
                  <a:pt x="35133" y="35655"/>
                </a:lnTo>
                <a:lnTo>
                  <a:pt x="35133" y="35655"/>
                </a:lnTo>
                <a:lnTo>
                  <a:pt x="35133" y="110655"/>
                </a:lnTo>
                <a:lnTo>
                  <a:pt x="35133" y="110655"/>
                </a:lnTo>
                <a:lnTo>
                  <a:pt x="35361" y="113360"/>
                </a:lnTo>
                <a:lnTo>
                  <a:pt x="35817" y="115573"/>
                </a:lnTo>
                <a:lnTo>
                  <a:pt x="36501" y="117049"/>
                </a:lnTo>
                <a:lnTo>
                  <a:pt x="37642" y="118032"/>
                </a:lnTo>
                <a:lnTo>
                  <a:pt x="38555" y="119016"/>
                </a:lnTo>
                <a:lnTo>
                  <a:pt x="39695" y="119754"/>
                </a:lnTo>
                <a:lnTo>
                  <a:pt x="40608" y="120000"/>
                </a:lnTo>
                <a:lnTo>
                  <a:pt x="41749" y="120000"/>
                </a:lnTo>
                <a:lnTo>
                  <a:pt x="48136" y="120000"/>
                </a:lnTo>
                <a:lnTo>
                  <a:pt x="48136" y="120000"/>
                </a:lnTo>
                <a:lnTo>
                  <a:pt x="49277" y="120000"/>
                </a:lnTo>
                <a:lnTo>
                  <a:pt x="50190" y="119754"/>
                </a:lnTo>
                <a:lnTo>
                  <a:pt x="51102" y="118770"/>
                </a:lnTo>
                <a:lnTo>
                  <a:pt x="51787" y="118032"/>
                </a:lnTo>
                <a:lnTo>
                  <a:pt x="52927" y="116803"/>
                </a:lnTo>
                <a:lnTo>
                  <a:pt x="53384" y="114836"/>
                </a:lnTo>
                <a:lnTo>
                  <a:pt x="53840" y="112377"/>
                </a:lnTo>
                <a:lnTo>
                  <a:pt x="54068" y="109426"/>
                </a:lnTo>
                <a:lnTo>
                  <a:pt x="54068" y="109426"/>
                </a:lnTo>
                <a:lnTo>
                  <a:pt x="54068" y="71311"/>
                </a:lnTo>
                <a:lnTo>
                  <a:pt x="54068" y="35655"/>
                </a:lnTo>
                <a:lnTo>
                  <a:pt x="57490" y="35655"/>
                </a:lnTo>
                <a:lnTo>
                  <a:pt x="57490" y="35655"/>
                </a:lnTo>
                <a:lnTo>
                  <a:pt x="57490" y="66393"/>
                </a:lnTo>
                <a:lnTo>
                  <a:pt x="57490" y="66393"/>
                </a:lnTo>
                <a:lnTo>
                  <a:pt x="57490" y="68114"/>
                </a:lnTo>
                <a:lnTo>
                  <a:pt x="57946" y="69590"/>
                </a:lnTo>
                <a:lnTo>
                  <a:pt x="58174" y="70081"/>
                </a:lnTo>
                <a:lnTo>
                  <a:pt x="58631" y="70327"/>
                </a:lnTo>
                <a:lnTo>
                  <a:pt x="60228" y="70573"/>
                </a:lnTo>
                <a:lnTo>
                  <a:pt x="60228" y="70573"/>
                </a:lnTo>
                <a:lnTo>
                  <a:pt x="60684" y="70573"/>
                </a:lnTo>
                <a:lnTo>
                  <a:pt x="61140" y="70327"/>
                </a:lnTo>
                <a:lnTo>
                  <a:pt x="61596" y="70081"/>
                </a:lnTo>
                <a:lnTo>
                  <a:pt x="61825" y="69590"/>
                </a:lnTo>
                <a:lnTo>
                  <a:pt x="62053" y="68114"/>
                </a:lnTo>
                <a:lnTo>
                  <a:pt x="62281" y="66393"/>
                </a:lnTo>
                <a:lnTo>
                  <a:pt x="62281" y="66393"/>
                </a:lnTo>
                <a:lnTo>
                  <a:pt x="62281" y="37377"/>
                </a:lnTo>
                <a:lnTo>
                  <a:pt x="65475" y="37377"/>
                </a:lnTo>
                <a:lnTo>
                  <a:pt x="65475" y="37377"/>
                </a:lnTo>
                <a:lnTo>
                  <a:pt x="65703" y="109672"/>
                </a:lnTo>
                <a:lnTo>
                  <a:pt x="65703" y="109672"/>
                </a:lnTo>
                <a:lnTo>
                  <a:pt x="65931" y="112377"/>
                </a:lnTo>
                <a:lnTo>
                  <a:pt x="66387" y="114344"/>
                </a:lnTo>
                <a:lnTo>
                  <a:pt x="67300" y="116311"/>
                </a:lnTo>
                <a:lnTo>
                  <a:pt x="68441" y="117295"/>
                </a:lnTo>
                <a:lnTo>
                  <a:pt x="69353" y="118032"/>
                </a:lnTo>
                <a:lnTo>
                  <a:pt x="70494" y="118524"/>
                </a:lnTo>
                <a:lnTo>
                  <a:pt x="71406" y="119016"/>
                </a:lnTo>
                <a:lnTo>
                  <a:pt x="72547" y="119016"/>
                </a:lnTo>
                <a:lnTo>
                  <a:pt x="78935" y="119016"/>
                </a:lnTo>
                <a:lnTo>
                  <a:pt x="78935" y="119016"/>
                </a:lnTo>
                <a:lnTo>
                  <a:pt x="80076" y="119016"/>
                </a:lnTo>
                <a:lnTo>
                  <a:pt x="80988" y="118524"/>
                </a:lnTo>
                <a:lnTo>
                  <a:pt x="81901" y="118032"/>
                </a:lnTo>
                <a:lnTo>
                  <a:pt x="82585" y="117295"/>
                </a:lnTo>
                <a:lnTo>
                  <a:pt x="83726" y="115819"/>
                </a:lnTo>
                <a:lnTo>
                  <a:pt x="84410" y="113852"/>
                </a:lnTo>
                <a:lnTo>
                  <a:pt x="84866" y="111639"/>
                </a:lnTo>
                <a:lnTo>
                  <a:pt x="85095" y="108688"/>
                </a:lnTo>
                <a:lnTo>
                  <a:pt x="85095" y="108688"/>
                </a:lnTo>
                <a:lnTo>
                  <a:pt x="85095" y="71311"/>
                </a:lnTo>
                <a:lnTo>
                  <a:pt x="85095" y="37377"/>
                </a:lnTo>
                <a:lnTo>
                  <a:pt x="88517" y="37377"/>
                </a:lnTo>
                <a:lnTo>
                  <a:pt x="88517" y="37377"/>
                </a:lnTo>
                <a:lnTo>
                  <a:pt x="88517" y="66393"/>
                </a:lnTo>
                <a:lnTo>
                  <a:pt x="88517" y="66393"/>
                </a:lnTo>
                <a:lnTo>
                  <a:pt x="88517" y="68114"/>
                </a:lnTo>
                <a:lnTo>
                  <a:pt x="88973" y="69590"/>
                </a:lnTo>
                <a:lnTo>
                  <a:pt x="89201" y="70081"/>
                </a:lnTo>
                <a:lnTo>
                  <a:pt x="89657" y="70327"/>
                </a:lnTo>
                <a:lnTo>
                  <a:pt x="90114" y="70573"/>
                </a:lnTo>
                <a:lnTo>
                  <a:pt x="90570" y="70573"/>
                </a:lnTo>
                <a:lnTo>
                  <a:pt x="90570" y="70573"/>
                </a:lnTo>
                <a:lnTo>
                  <a:pt x="91939" y="70573"/>
                </a:lnTo>
                <a:lnTo>
                  <a:pt x="92851" y="70081"/>
                </a:lnTo>
                <a:lnTo>
                  <a:pt x="93307" y="68852"/>
                </a:lnTo>
                <a:lnTo>
                  <a:pt x="93536" y="67622"/>
                </a:lnTo>
                <a:lnTo>
                  <a:pt x="93536" y="67622"/>
                </a:lnTo>
                <a:lnTo>
                  <a:pt x="93536" y="55327"/>
                </a:lnTo>
                <a:lnTo>
                  <a:pt x="93536" y="40327"/>
                </a:lnTo>
                <a:lnTo>
                  <a:pt x="96958" y="40327"/>
                </a:lnTo>
                <a:lnTo>
                  <a:pt x="96958" y="40327"/>
                </a:lnTo>
                <a:lnTo>
                  <a:pt x="96958" y="101065"/>
                </a:lnTo>
                <a:lnTo>
                  <a:pt x="96958" y="101065"/>
                </a:lnTo>
                <a:lnTo>
                  <a:pt x="96958" y="103524"/>
                </a:lnTo>
                <a:lnTo>
                  <a:pt x="97414" y="105000"/>
                </a:lnTo>
                <a:lnTo>
                  <a:pt x="97642" y="106229"/>
                </a:lnTo>
                <a:lnTo>
                  <a:pt x="98098" y="107459"/>
                </a:lnTo>
                <a:lnTo>
                  <a:pt x="99011" y="108196"/>
                </a:lnTo>
                <a:lnTo>
                  <a:pt x="99695" y="108688"/>
                </a:lnTo>
                <a:lnTo>
                  <a:pt x="100380" y="108934"/>
                </a:lnTo>
                <a:lnTo>
                  <a:pt x="101064" y="108934"/>
                </a:lnTo>
                <a:lnTo>
                  <a:pt x="107224" y="108934"/>
                </a:lnTo>
                <a:lnTo>
                  <a:pt x="107224" y="108934"/>
                </a:lnTo>
                <a:lnTo>
                  <a:pt x="107908" y="108934"/>
                </a:lnTo>
                <a:lnTo>
                  <a:pt x="108593" y="108688"/>
                </a:lnTo>
                <a:lnTo>
                  <a:pt x="109277" y="108196"/>
                </a:lnTo>
                <a:lnTo>
                  <a:pt x="109961" y="107459"/>
                </a:lnTo>
                <a:lnTo>
                  <a:pt x="110646" y="106229"/>
                </a:lnTo>
                <a:lnTo>
                  <a:pt x="111102" y="104754"/>
                </a:lnTo>
                <a:lnTo>
                  <a:pt x="111330" y="102786"/>
                </a:lnTo>
                <a:lnTo>
                  <a:pt x="111558" y="100081"/>
                </a:lnTo>
                <a:lnTo>
                  <a:pt x="111558" y="100081"/>
                </a:lnTo>
                <a:lnTo>
                  <a:pt x="111558" y="68606"/>
                </a:lnTo>
                <a:lnTo>
                  <a:pt x="111558" y="40327"/>
                </a:lnTo>
                <a:lnTo>
                  <a:pt x="114980" y="40327"/>
                </a:lnTo>
                <a:lnTo>
                  <a:pt x="114980" y="40327"/>
                </a:lnTo>
                <a:lnTo>
                  <a:pt x="114980" y="67377"/>
                </a:lnTo>
                <a:lnTo>
                  <a:pt x="114980" y="67377"/>
                </a:lnTo>
                <a:lnTo>
                  <a:pt x="114980" y="68606"/>
                </a:lnTo>
                <a:lnTo>
                  <a:pt x="115665" y="69836"/>
                </a:lnTo>
                <a:lnTo>
                  <a:pt x="116349" y="70327"/>
                </a:lnTo>
                <a:lnTo>
                  <a:pt x="117490" y="70573"/>
                </a:lnTo>
                <a:lnTo>
                  <a:pt x="117490" y="70573"/>
                </a:lnTo>
                <a:lnTo>
                  <a:pt x="118631" y="70327"/>
                </a:lnTo>
                <a:lnTo>
                  <a:pt x="119315" y="69836"/>
                </a:lnTo>
                <a:lnTo>
                  <a:pt x="119771" y="68606"/>
                </a:lnTo>
                <a:lnTo>
                  <a:pt x="120000" y="67377"/>
                </a:lnTo>
                <a:lnTo>
                  <a:pt x="120000" y="41311"/>
                </a:lnTo>
                <a:lnTo>
                  <a:pt x="120000" y="41311"/>
                </a:lnTo>
                <a:lnTo>
                  <a:pt x="119771" y="39098"/>
                </a:lnTo>
                <a:lnTo>
                  <a:pt x="119315" y="37131"/>
                </a:lnTo>
                <a:lnTo>
                  <a:pt x="118631" y="34918"/>
                </a:lnTo>
                <a:lnTo>
                  <a:pt x="117490" y="33442"/>
                </a:lnTo>
                <a:lnTo>
                  <a:pt x="116349" y="31967"/>
                </a:lnTo>
                <a:lnTo>
                  <a:pt x="114980" y="30491"/>
                </a:lnTo>
                <a:lnTo>
                  <a:pt x="113384" y="29754"/>
                </a:lnTo>
                <a:lnTo>
                  <a:pt x="111787" y="29508"/>
                </a:lnTo>
                <a:lnTo>
                  <a:pt x="111787" y="29508"/>
                </a:lnTo>
                <a:close/>
              </a:path>
            </a:pathLst>
          </a:custGeom>
          <a:solidFill>
            <a:schemeClr val="accent2"/>
          </a:solidFill>
          <a:ln>
            <a:noFill/>
          </a:ln>
        </p:spPr>
        <p:txBody>
          <a:bodyPr lIns="149754" tIns="74857" rIns="149754" bIns="74857" anchor="t" anchorCtr="0">
            <a:noAutofit/>
          </a:bodyPr>
          <a:lstStyle/>
          <a:p>
            <a:pPr>
              <a:buClr>
                <a:srgbClr val="000000"/>
              </a:buClr>
            </a:pPr>
            <a:endParaRPr sz="2300">
              <a:solidFill>
                <a:srgbClr val="000000"/>
              </a:solidFill>
              <a:ea typeface="Arial"/>
              <a:cs typeface="Arial"/>
              <a:sym typeface="Arial"/>
            </a:endParaRPr>
          </a:p>
        </p:txBody>
      </p:sp>
      <p:sp>
        <p:nvSpPr>
          <p:cNvPr id="352" name="Shape 352"/>
          <p:cNvSpPr/>
          <p:nvPr/>
        </p:nvSpPr>
        <p:spPr>
          <a:xfrm>
            <a:off x="5184676" y="6167005"/>
            <a:ext cx="288034" cy="320038"/>
          </a:xfrm>
          <a:custGeom>
            <a:avLst/>
            <a:gdLst/>
            <a:ahLst/>
            <a:cxnLst/>
            <a:rect l="0" t="0" r="0" b="0"/>
            <a:pathLst>
              <a:path w="120000" h="120000" extrusionOk="0">
                <a:moveTo>
                  <a:pt x="120000" y="60116"/>
                </a:moveTo>
                <a:lnTo>
                  <a:pt x="120000" y="60116"/>
                </a:lnTo>
                <a:lnTo>
                  <a:pt x="119766" y="58011"/>
                </a:lnTo>
                <a:lnTo>
                  <a:pt x="119064" y="56374"/>
                </a:lnTo>
                <a:lnTo>
                  <a:pt x="117894" y="54736"/>
                </a:lnTo>
                <a:lnTo>
                  <a:pt x="116023" y="52865"/>
                </a:lnTo>
                <a:lnTo>
                  <a:pt x="113918" y="51461"/>
                </a:lnTo>
                <a:lnTo>
                  <a:pt x="111111" y="50058"/>
                </a:lnTo>
                <a:lnTo>
                  <a:pt x="108304" y="48888"/>
                </a:lnTo>
                <a:lnTo>
                  <a:pt x="105029" y="47953"/>
                </a:lnTo>
                <a:lnTo>
                  <a:pt x="105029" y="47953"/>
                </a:lnTo>
                <a:lnTo>
                  <a:pt x="107368" y="45380"/>
                </a:lnTo>
                <a:lnTo>
                  <a:pt x="109239" y="43040"/>
                </a:lnTo>
                <a:lnTo>
                  <a:pt x="110877" y="40467"/>
                </a:lnTo>
                <a:lnTo>
                  <a:pt x="112046" y="38128"/>
                </a:lnTo>
                <a:lnTo>
                  <a:pt x="112748" y="35789"/>
                </a:lnTo>
                <a:lnTo>
                  <a:pt x="112982" y="33684"/>
                </a:lnTo>
                <a:lnTo>
                  <a:pt x="112748" y="31812"/>
                </a:lnTo>
                <a:lnTo>
                  <a:pt x="112046" y="29941"/>
                </a:lnTo>
                <a:lnTo>
                  <a:pt x="112046" y="29941"/>
                </a:lnTo>
                <a:lnTo>
                  <a:pt x="110877" y="28538"/>
                </a:lnTo>
                <a:lnTo>
                  <a:pt x="109239" y="27368"/>
                </a:lnTo>
                <a:lnTo>
                  <a:pt x="107368" y="26198"/>
                </a:lnTo>
                <a:lnTo>
                  <a:pt x="104795" y="25730"/>
                </a:lnTo>
                <a:lnTo>
                  <a:pt x="102456" y="25730"/>
                </a:lnTo>
                <a:lnTo>
                  <a:pt x="99415" y="25730"/>
                </a:lnTo>
                <a:lnTo>
                  <a:pt x="96140" y="26198"/>
                </a:lnTo>
                <a:lnTo>
                  <a:pt x="92865" y="27134"/>
                </a:lnTo>
                <a:lnTo>
                  <a:pt x="92865" y="27134"/>
                </a:lnTo>
                <a:lnTo>
                  <a:pt x="93567" y="23859"/>
                </a:lnTo>
                <a:lnTo>
                  <a:pt x="94269" y="20584"/>
                </a:lnTo>
                <a:lnTo>
                  <a:pt x="94269" y="17543"/>
                </a:lnTo>
                <a:lnTo>
                  <a:pt x="94269" y="15204"/>
                </a:lnTo>
                <a:lnTo>
                  <a:pt x="93567" y="12631"/>
                </a:lnTo>
                <a:lnTo>
                  <a:pt x="92631" y="10526"/>
                </a:lnTo>
                <a:lnTo>
                  <a:pt x="91695" y="9122"/>
                </a:lnTo>
                <a:lnTo>
                  <a:pt x="90292" y="7953"/>
                </a:lnTo>
                <a:lnTo>
                  <a:pt x="90292" y="7953"/>
                </a:lnTo>
                <a:lnTo>
                  <a:pt x="88187" y="7251"/>
                </a:lnTo>
                <a:lnTo>
                  <a:pt x="86315" y="7017"/>
                </a:lnTo>
                <a:lnTo>
                  <a:pt x="84210" y="7485"/>
                </a:lnTo>
                <a:lnTo>
                  <a:pt x="81871" y="7953"/>
                </a:lnTo>
                <a:lnTo>
                  <a:pt x="79532" y="9122"/>
                </a:lnTo>
                <a:lnTo>
                  <a:pt x="76959" y="10526"/>
                </a:lnTo>
                <a:lnTo>
                  <a:pt x="74619" y="12631"/>
                </a:lnTo>
                <a:lnTo>
                  <a:pt x="72046" y="15204"/>
                </a:lnTo>
                <a:lnTo>
                  <a:pt x="72046" y="15204"/>
                </a:lnTo>
                <a:lnTo>
                  <a:pt x="71111" y="11695"/>
                </a:lnTo>
                <a:lnTo>
                  <a:pt x="69707" y="8888"/>
                </a:lnTo>
                <a:lnTo>
                  <a:pt x="68538" y="6081"/>
                </a:lnTo>
                <a:lnTo>
                  <a:pt x="67134" y="3976"/>
                </a:lnTo>
                <a:lnTo>
                  <a:pt x="65497" y="2105"/>
                </a:lnTo>
                <a:lnTo>
                  <a:pt x="63859" y="935"/>
                </a:lnTo>
                <a:lnTo>
                  <a:pt x="61754" y="233"/>
                </a:lnTo>
                <a:lnTo>
                  <a:pt x="60116" y="0"/>
                </a:lnTo>
                <a:lnTo>
                  <a:pt x="60116" y="0"/>
                </a:lnTo>
                <a:lnTo>
                  <a:pt x="58011" y="233"/>
                </a:lnTo>
                <a:lnTo>
                  <a:pt x="56374" y="935"/>
                </a:lnTo>
                <a:lnTo>
                  <a:pt x="54736" y="2105"/>
                </a:lnTo>
                <a:lnTo>
                  <a:pt x="52865" y="3976"/>
                </a:lnTo>
                <a:lnTo>
                  <a:pt x="51461" y="6081"/>
                </a:lnTo>
                <a:lnTo>
                  <a:pt x="50058" y="8888"/>
                </a:lnTo>
                <a:lnTo>
                  <a:pt x="48888" y="11695"/>
                </a:lnTo>
                <a:lnTo>
                  <a:pt x="47953" y="14970"/>
                </a:lnTo>
                <a:lnTo>
                  <a:pt x="47953" y="14970"/>
                </a:lnTo>
                <a:lnTo>
                  <a:pt x="45380" y="12631"/>
                </a:lnTo>
                <a:lnTo>
                  <a:pt x="43040" y="10526"/>
                </a:lnTo>
                <a:lnTo>
                  <a:pt x="40467" y="9122"/>
                </a:lnTo>
                <a:lnTo>
                  <a:pt x="38128" y="7953"/>
                </a:lnTo>
                <a:lnTo>
                  <a:pt x="36023" y="7251"/>
                </a:lnTo>
                <a:lnTo>
                  <a:pt x="33684" y="7017"/>
                </a:lnTo>
                <a:lnTo>
                  <a:pt x="31812" y="7251"/>
                </a:lnTo>
                <a:lnTo>
                  <a:pt x="29941" y="7953"/>
                </a:lnTo>
                <a:lnTo>
                  <a:pt x="29941" y="7953"/>
                </a:lnTo>
                <a:lnTo>
                  <a:pt x="28538" y="9122"/>
                </a:lnTo>
                <a:lnTo>
                  <a:pt x="27368" y="10526"/>
                </a:lnTo>
                <a:lnTo>
                  <a:pt x="26432" y="12631"/>
                </a:lnTo>
                <a:lnTo>
                  <a:pt x="25964" y="15204"/>
                </a:lnTo>
                <a:lnTo>
                  <a:pt x="25730" y="17543"/>
                </a:lnTo>
                <a:lnTo>
                  <a:pt x="25730" y="20584"/>
                </a:lnTo>
                <a:lnTo>
                  <a:pt x="26198" y="23859"/>
                </a:lnTo>
                <a:lnTo>
                  <a:pt x="27134" y="27134"/>
                </a:lnTo>
                <a:lnTo>
                  <a:pt x="27134" y="27134"/>
                </a:lnTo>
                <a:lnTo>
                  <a:pt x="23859" y="26198"/>
                </a:lnTo>
                <a:lnTo>
                  <a:pt x="20584" y="25730"/>
                </a:lnTo>
                <a:lnTo>
                  <a:pt x="17777" y="25730"/>
                </a:lnTo>
                <a:lnTo>
                  <a:pt x="15204" y="25730"/>
                </a:lnTo>
                <a:lnTo>
                  <a:pt x="12865" y="26198"/>
                </a:lnTo>
                <a:lnTo>
                  <a:pt x="10760" y="27368"/>
                </a:lnTo>
                <a:lnTo>
                  <a:pt x="9122" y="28304"/>
                </a:lnTo>
                <a:lnTo>
                  <a:pt x="7953" y="29707"/>
                </a:lnTo>
                <a:lnTo>
                  <a:pt x="7953" y="29707"/>
                </a:lnTo>
                <a:lnTo>
                  <a:pt x="7251" y="31812"/>
                </a:lnTo>
                <a:lnTo>
                  <a:pt x="7251" y="33684"/>
                </a:lnTo>
                <a:lnTo>
                  <a:pt x="7485" y="35789"/>
                </a:lnTo>
                <a:lnTo>
                  <a:pt x="8187" y="37894"/>
                </a:lnTo>
                <a:lnTo>
                  <a:pt x="9122" y="40467"/>
                </a:lnTo>
                <a:lnTo>
                  <a:pt x="10760" y="43040"/>
                </a:lnTo>
                <a:lnTo>
                  <a:pt x="12631" y="45380"/>
                </a:lnTo>
                <a:lnTo>
                  <a:pt x="15204" y="47953"/>
                </a:lnTo>
                <a:lnTo>
                  <a:pt x="15204" y="47953"/>
                </a:lnTo>
                <a:lnTo>
                  <a:pt x="11929" y="48888"/>
                </a:lnTo>
                <a:lnTo>
                  <a:pt x="8888" y="50058"/>
                </a:lnTo>
                <a:lnTo>
                  <a:pt x="6081" y="51461"/>
                </a:lnTo>
                <a:lnTo>
                  <a:pt x="4210" y="52865"/>
                </a:lnTo>
                <a:lnTo>
                  <a:pt x="2105" y="54502"/>
                </a:lnTo>
                <a:lnTo>
                  <a:pt x="935" y="56140"/>
                </a:lnTo>
                <a:lnTo>
                  <a:pt x="233" y="58011"/>
                </a:lnTo>
                <a:lnTo>
                  <a:pt x="0" y="59883"/>
                </a:lnTo>
                <a:lnTo>
                  <a:pt x="0" y="59883"/>
                </a:lnTo>
                <a:lnTo>
                  <a:pt x="233" y="61754"/>
                </a:lnTo>
                <a:lnTo>
                  <a:pt x="935" y="63625"/>
                </a:lnTo>
                <a:lnTo>
                  <a:pt x="2105" y="65263"/>
                </a:lnTo>
                <a:lnTo>
                  <a:pt x="4210" y="67134"/>
                </a:lnTo>
                <a:lnTo>
                  <a:pt x="6081" y="68538"/>
                </a:lnTo>
                <a:lnTo>
                  <a:pt x="8888" y="69707"/>
                </a:lnTo>
                <a:lnTo>
                  <a:pt x="11929" y="71111"/>
                </a:lnTo>
                <a:lnTo>
                  <a:pt x="15204" y="72046"/>
                </a:lnTo>
                <a:lnTo>
                  <a:pt x="15204" y="72046"/>
                </a:lnTo>
                <a:lnTo>
                  <a:pt x="12631" y="74619"/>
                </a:lnTo>
                <a:lnTo>
                  <a:pt x="10526" y="76959"/>
                </a:lnTo>
                <a:lnTo>
                  <a:pt x="9122" y="79532"/>
                </a:lnTo>
                <a:lnTo>
                  <a:pt x="7953" y="81637"/>
                </a:lnTo>
                <a:lnTo>
                  <a:pt x="7485" y="83976"/>
                </a:lnTo>
                <a:lnTo>
                  <a:pt x="6783" y="86315"/>
                </a:lnTo>
                <a:lnTo>
                  <a:pt x="7251" y="88187"/>
                </a:lnTo>
                <a:lnTo>
                  <a:pt x="7953" y="89824"/>
                </a:lnTo>
                <a:lnTo>
                  <a:pt x="7953" y="89824"/>
                </a:lnTo>
                <a:lnTo>
                  <a:pt x="9122" y="91461"/>
                </a:lnTo>
                <a:lnTo>
                  <a:pt x="10526" y="92631"/>
                </a:lnTo>
                <a:lnTo>
                  <a:pt x="12631" y="93333"/>
                </a:lnTo>
                <a:lnTo>
                  <a:pt x="15204" y="94035"/>
                </a:lnTo>
                <a:lnTo>
                  <a:pt x="17543" y="94269"/>
                </a:lnTo>
                <a:lnTo>
                  <a:pt x="20584" y="94269"/>
                </a:lnTo>
                <a:lnTo>
                  <a:pt x="23859" y="93567"/>
                </a:lnTo>
                <a:lnTo>
                  <a:pt x="27134" y="92865"/>
                </a:lnTo>
                <a:lnTo>
                  <a:pt x="27134" y="92865"/>
                </a:lnTo>
                <a:lnTo>
                  <a:pt x="26198" y="96140"/>
                </a:lnTo>
                <a:lnTo>
                  <a:pt x="25730" y="99415"/>
                </a:lnTo>
                <a:lnTo>
                  <a:pt x="25730" y="102222"/>
                </a:lnTo>
                <a:lnTo>
                  <a:pt x="25730" y="104795"/>
                </a:lnTo>
                <a:lnTo>
                  <a:pt x="26198" y="107134"/>
                </a:lnTo>
                <a:lnTo>
                  <a:pt x="27368" y="109239"/>
                </a:lnTo>
                <a:lnTo>
                  <a:pt x="28538" y="110877"/>
                </a:lnTo>
                <a:lnTo>
                  <a:pt x="29941" y="112046"/>
                </a:lnTo>
                <a:lnTo>
                  <a:pt x="29941" y="112046"/>
                </a:lnTo>
                <a:lnTo>
                  <a:pt x="31812" y="112748"/>
                </a:lnTo>
                <a:lnTo>
                  <a:pt x="33684" y="112748"/>
                </a:lnTo>
                <a:lnTo>
                  <a:pt x="35789" y="112514"/>
                </a:lnTo>
                <a:lnTo>
                  <a:pt x="38128" y="111812"/>
                </a:lnTo>
                <a:lnTo>
                  <a:pt x="40467" y="110877"/>
                </a:lnTo>
                <a:lnTo>
                  <a:pt x="43040" y="109005"/>
                </a:lnTo>
                <a:lnTo>
                  <a:pt x="45380" y="107368"/>
                </a:lnTo>
                <a:lnTo>
                  <a:pt x="47953" y="104795"/>
                </a:lnTo>
                <a:lnTo>
                  <a:pt x="47953" y="104795"/>
                </a:lnTo>
                <a:lnTo>
                  <a:pt x="48888" y="108070"/>
                </a:lnTo>
                <a:lnTo>
                  <a:pt x="50058" y="111111"/>
                </a:lnTo>
                <a:lnTo>
                  <a:pt x="51461" y="113918"/>
                </a:lnTo>
                <a:lnTo>
                  <a:pt x="52865" y="115789"/>
                </a:lnTo>
                <a:lnTo>
                  <a:pt x="54736" y="117894"/>
                </a:lnTo>
                <a:lnTo>
                  <a:pt x="56140" y="119064"/>
                </a:lnTo>
                <a:lnTo>
                  <a:pt x="58011" y="119766"/>
                </a:lnTo>
                <a:lnTo>
                  <a:pt x="59883" y="120000"/>
                </a:lnTo>
                <a:lnTo>
                  <a:pt x="59883" y="120000"/>
                </a:lnTo>
                <a:lnTo>
                  <a:pt x="61754" y="119766"/>
                </a:lnTo>
                <a:lnTo>
                  <a:pt x="63625" y="119064"/>
                </a:lnTo>
                <a:lnTo>
                  <a:pt x="65263" y="117894"/>
                </a:lnTo>
                <a:lnTo>
                  <a:pt x="67134" y="115789"/>
                </a:lnTo>
                <a:lnTo>
                  <a:pt x="68538" y="113918"/>
                </a:lnTo>
                <a:lnTo>
                  <a:pt x="69707" y="111111"/>
                </a:lnTo>
                <a:lnTo>
                  <a:pt x="71111" y="108070"/>
                </a:lnTo>
                <a:lnTo>
                  <a:pt x="72046" y="104795"/>
                </a:lnTo>
                <a:lnTo>
                  <a:pt x="72046" y="104795"/>
                </a:lnTo>
                <a:lnTo>
                  <a:pt x="74619" y="107368"/>
                </a:lnTo>
                <a:lnTo>
                  <a:pt x="76959" y="109239"/>
                </a:lnTo>
                <a:lnTo>
                  <a:pt x="79532" y="110877"/>
                </a:lnTo>
                <a:lnTo>
                  <a:pt x="81637" y="112046"/>
                </a:lnTo>
                <a:lnTo>
                  <a:pt x="84210" y="112514"/>
                </a:lnTo>
                <a:lnTo>
                  <a:pt x="86315" y="112982"/>
                </a:lnTo>
                <a:lnTo>
                  <a:pt x="88187" y="112748"/>
                </a:lnTo>
                <a:lnTo>
                  <a:pt x="89824" y="112046"/>
                </a:lnTo>
                <a:lnTo>
                  <a:pt x="89824" y="112046"/>
                </a:lnTo>
                <a:lnTo>
                  <a:pt x="91461" y="110877"/>
                </a:lnTo>
                <a:lnTo>
                  <a:pt x="92631" y="109239"/>
                </a:lnTo>
                <a:lnTo>
                  <a:pt x="93567" y="107368"/>
                </a:lnTo>
                <a:lnTo>
                  <a:pt x="94269" y="104795"/>
                </a:lnTo>
                <a:lnTo>
                  <a:pt x="94269" y="102456"/>
                </a:lnTo>
                <a:lnTo>
                  <a:pt x="94269" y="99415"/>
                </a:lnTo>
                <a:lnTo>
                  <a:pt x="93567" y="96140"/>
                </a:lnTo>
                <a:lnTo>
                  <a:pt x="92865" y="92865"/>
                </a:lnTo>
                <a:lnTo>
                  <a:pt x="92865" y="92865"/>
                </a:lnTo>
                <a:lnTo>
                  <a:pt x="96140" y="93567"/>
                </a:lnTo>
                <a:lnTo>
                  <a:pt x="99415" y="94269"/>
                </a:lnTo>
                <a:lnTo>
                  <a:pt x="102222" y="94269"/>
                </a:lnTo>
                <a:lnTo>
                  <a:pt x="104795" y="94269"/>
                </a:lnTo>
                <a:lnTo>
                  <a:pt x="107368" y="93567"/>
                </a:lnTo>
                <a:lnTo>
                  <a:pt x="109239" y="92631"/>
                </a:lnTo>
                <a:lnTo>
                  <a:pt x="110877" y="91461"/>
                </a:lnTo>
                <a:lnTo>
                  <a:pt x="112046" y="89824"/>
                </a:lnTo>
                <a:lnTo>
                  <a:pt x="112046" y="89824"/>
                </a:lnTo>
                <a:lnTo>
                  <a:pt x="112748" y="88187"/>
                </a:lnTo>
                <a:lnTo>
                  <a:pt x="112982" y="86315"/>
                </a:lnTo>
                <a:lnTo>
                  <a:pt x="112514" y="84210"/>
                </a:lnTo>
                <a:lnTo>
                  <a:pt x="112046" y="81637"/>
                </a:lnTo>
                <a:lnTo>
                  <a:pt x="110877" y="79532"/>
                </a:lnTo>
                <a:lnTo>
                  <a:pt x="109239" y="76959"/>
                </a:lnTo>
                <a:lnTo>
                  <a:pt x="107368" y="74619"/>
                </a:lnTo>
                <a:lnTo>
                  <a:pt x="104795" y="72046"/>
                </a:lnTo>
                <a:lnTo>
                  <a:pt x="104795" y="72046"/>
                </a:lnTo>
                <a:lnTo>
                  <a:pt x="108070" y="71111"/>
                </a:lnTo>
                <a:lnTo>
                  <a:pt x="111111" y="69707"/>
                </a:lnTo>
                <a:lnTo>
                  <a:pt x="113918" y="68538"/>
                </a:lnTo>
                <a:lnTo>
                  <a:pt x="116023" y="67134"/>
                </a:lnTo>
                <a:lnTo>
                  <a:pt x="117894" y="65263"/>
                </a:lnTo>
                <a:lnTo>
                  <a:pt x="119064" y="63859"/>
                </a:lnTo>
                <a:lnTo>
                  <a:pt x="119766" y="61754"/>
                </a:lnTo>
                <a:lnTo>
                  <a:pt x="120000" y="60116"/>
                </a:lnTo>
                <a:lnTo>
                  <a:pt x="120000" y="60116"/>
                </a:lnTo>
                <a:close/>
                <a:moveTo>
                  <a:pt x="60116" y="71812"/>
                </a:moveTo>
                <a:lnTo>
                  <a:pt x="60116" y="71812"/>
                </a:lnTo>
                <a:lnTo>
                  <a:pt x="57543" y="71578"/>
                </a:lnTo>
                <a:lnTo>
                  <a:pt x="55438" y="70877"/>
                </a:lnTo>
                <a:lnTo>
                  <a:pt x="53333" y="69707"/>
                </a:lnTo>
                <a:lnTo>
                  <a:pt x="51695" y="68304"/>
                </a:lnTo>
                <a:lnTo>
                  <a:pt x="50058" y="66666"/>
                </a:lnTo>
                <a:lnTo>
                  <a:pt x="49122" y="64561"/>
                </a:lnTo>
                <a:lnTo>
                  <a:pt x="48421" y="62456"/>
                </a:lnTo>
                <a:lnTo>
                  <a:pt x="48187" y="59883"/>
                </a:lnTo>
                <a:lnTo>
                  <a:pt x="48187" y="59883"/>
                </a:lnTo>
                <a:lnTo>
                  <a:pt x="48421" y="57543"/>
                </a:lnTo>
                <a:lnTo>
                  <a:pt x="49122" y="55438"/>
                </a:lnTo>
                <a:lnTo>
                  <a:pt x="50058" y="53333"/>
                </a:lnTo>
                <a:lnTo>
                  <a:pt x="51695" y="51695"/>
                </a:lnTo>
                <a:lnTo>
                  <a:pt x="53333" y="50058"/>
                </a:lnTo>
                <a:lnTo>
                  <a:pt x="55438" y="49122"/>
                </a:lnTo>
                <a:lnTo>
                  <a:pt x="57543" y="48421"/>
                </a:lnTo>
                <a:lnTo>
                  <a:pt x="60116" y="48187"/>
                </a:lnTo>
                <a:lnTo>
                  <a:pt x="60116" y="48187"/>
                </a:lnTo>
                <a:lnTo>
                  <a:pt x="62456" y="48421"/>
                </a:lnTo>
                <a:lnTo>
                  <a:pt x="64561" y="49122"/>
                </a:lnTo>
                <a:lnTo>
                  <a:pt x="66666" y="50058"/>
                </a:lnTo>
                <a:lnTo>
                  <a:pt x="68304" y="51695"/>
                </a:lnTo>
                <a:lnTo>
                  <a:pt x="69707" y="53333"/>
                </a:lnTo>
                <a:lnTo>
                  <a:pt x="70877" y="55438"/>
                </a:lnTo>
                <a:lnTo>
                  <a:pt x="71578" y="57543"/>
                </a:lnTo>
                <a:lnTo>
                  <a:pt x="71812" y="59883"/>
                </a:lnTo>
                <a:lnTo>
                  <a:pt x="71812" y="59883"/>
                </a:lnTo>
                <a:lnTo>
                  <a:pt x="71578" y="62456"/>
                </a:lnTo>
                <a:lnTo>
                  <a:pt x="70877" y="64561"/>
                </a:lnTo>
                <a:lnTo>
                  <a:pt x="69707" y="66666"/>
                </a:lnTo>
                <a:lnTo>
                  <a:pt x="68304" y="68304"/>
                </a:lnTo>
                <a:lnTo>
                  <a:pt x="66666" y="69707"/>
                </a:lnTo>
                <a:lnTo>
                  <a:pt x="64561" y="70877"/>
                </a:lnTo>
                <a:lnTo>
                  <a:pt x="62456" y="71578"/>
                </a:lnTo>
                <a:lnTo>
                  <a:pt x="60116" y="71812"/>
                </a:lnTo>
                <a:lnTo>
                  <a:pt x="60116" y="71812"/>
                </a:lnTo>
                <a:close/>
              </a:path>
            </a:pathLst>
          </a:custGeom>
          <a:solidFill>
            <a:schemeClr val="accent2"/>
          </a:solidFill>
          <a:ln>
            <a:noFill/>
          </a:ln>
        </p:spPr>
        <p:txBody>
          <a:bodyPr lIns="149754" tIns="74857" rIns="149754" bIns="74857" anchor="t" anchorCtr="0">
            <a:noAutofit/>
          </a:bodyPr>
          <a:lstStyle/>
          <a:p>
            <a:pPr>
              <a:buClr>
                <a:srgbClr val="000000"/>
              </a:buClr>
            </a:pPr>
            <a:endParaRPr sz="2300">
              <a:solidFill>
                <a:srgbClr val="000000"/>
              </a:solidFill>
              <a:ea typeface="Arial"/>
              <a:cs typeface="Arial"/>
              <a:sym typeface="Arial"/>
            </a:endParaRPr>
          </a:p>
        </p:txBody>
      </p:sp>
      <p:sp>
        <p:nvSpPr>
          <p:cNvPr id="353" name="Shape 353"/>
          <p:cNvSpPr/>
          <p:nvPr/>
        </p:nvSpPr>
        <p:spPr>
          <a:xfrm>
            <a:off x="5187369" y="4892382"/>
            <a:ext cx="576070" cy="544283"/>
          </a:xfrm>
          <a:custGeom>
            <a:avLst/>
            <a:gdLst/>
            <a:ahLst/>
            <a:cxnLst/>
            <a:rect l="0" t="0" r="0" b="0"/>
            <a:pathLst>
              <a:path w="120000" h="120000" extrusionOk="0">
                <a:moveTo>
                  <a:pt x="120000" y="60116"/>
                </a:moveTo>
                <a:lnTo>
                  <a:pt x="120000" y="60116"/>
                </a:lnTo>
                <a:lnTo>
                  <a:pt x="119766" y="58011"/>
                </a:lnTo>
                <a:lnTo>
                  <a:pt x="119064" y="56374"/>
                </a:lnTo>
                <a:lnTo>
                  <a:pt x="117894" y="54736"/>
                </a:lnTo>
                <a:lnTo>
                  <a:pt x="116023" y="52865"/>
                </a:lnTo>
                <a:lnTo>
                  <a:pt x="113918" y="51461"/>
                </a:lnTo>
                <a:lnTo>
                  <a:pt x="111111" y="50058"/>
                </a:lnTo>
                <a:lnTo>
                  <a:pt x="108304" y="48888"/>
                </a:lnTo>
                <a:lnTo>
                  <a:pt x="105029" y="47953"/>
                </a:lnTo>
                <a:lnTo>
                  <a:pt x="105029" y="47953"/>
                </a:lnTo>
                <a:lnTo>
                  <a:pt x="107368" y="45380"/>
                </a:lnTo>
                <a:lnTo>
                  <a:pt x="109239" y="43040"/>
                </a:lnTo>
                <a:lnTo>
                  <a:pt x="110877" y="40467"/>
                </a:lnTo>
                <a:lnTo>
                  <a:pt x="112046" y="38128"/>
                </a:lnTo>
                <a:lnTo>
                  <a:pt x="112748" y="35789"/>
                </a:lnTo>
                <a:lnTo>
                  <a:pt x="112982" y="33684"/>
                </a:lnTo>
                <a:lnTo>
                  <a:pt x="112748" y="31812"/>
                </a:lnTo>
                <a:lnTo>
                  <a:pt x="112046" y="29941"/>
                </a:lnTo>
                <a:lnTo>
                  <a:pt x="112046" y="29941"/>
                </a:lnTo>
                <a:lnTo>
                  <a:pt x="110877" y="28538"/>
                </a:lnTo>
                <a:lnTo>
                  <a:pt x="109239" y="27368"/>
                </a:lnTo>
                <a:lnTo>
                  <a:pt x="107368" y="26198"/>
                </a:lnTo>
                <a:lnTo>
                  <a:pt x="104795" y="25730"/>
                </a:lnTo>
                <a:lnTo>
                  <a:pt x="102456" y="25730"/>
                </a:lnTo>
                <a:lnTo>
                  <a:pt x="99415" y="25730"/>
                </a:lnTo>
                <a:lnTo>
                  <a:pt x="96140" y="26198"/>
                </a:lnTo>
                <a:lnTo>
                  <a:pt x="92865" y="27134"/>
                </a:lnTo>
                <a:lnTo>
                  <a:pt x="92865" y="27134"/>
                </a:lnTo>
                <a:lnTo>
                  <a:pt x="93567" y="23859"/>
                </a:lnTo>
                <a:lnTo>
                  <a:pt x="94269" y="20584"/>
                </a:lnTo>
                <a:lnTo>
                  <a:pt x="94269" y="17543"/>
                </a:lnTo>
                <a:lnTo>
                  <a:pt x="94269" y="15204"/>
                </a:lnTo>
                <a:lnTo>
                  <a:pt x="93567" y="12631"/>
                </a:lnTo>
                <a:lnTo>
                  <a:pt x="92631" y="10526"/>
                </a:lnTo>
                <a:lnTo>
                  <a:pt x="91695" y="9122"/>
                </a:lnTo>
                <a:lnTo>
                  <a:pt x="90292" y="7953"/>
                </a:lnTo>
                <a:lnTo>
                  <a:pt x="90292" y="7953"/>
                </a:lnTo>
                <a:lnTo>
                  <a:pt x="88187" y="7251"/>
                </a:lnTo>
                <a:lnTo>
                  <a:pt x="86315" y="7017"/>
                </a:lnTo>
                <a:lnTo>
                  <a:pt x="84210" y="7485"/>
                </a:lnTo>
                <a:lnTo>
                  <a:pt x="81871" y="7953"/>
                </a:lnTo>
                <a:lnTo>
                  <a:pt x="79532" y="9122"/>
                </a:lnTo>
                <a:lnTo>
                  <a:pt x="76959" y="10526"/>
                </a:lnTo>
                <a:lnTo>
                  <a:pt x="74619" y="12631"/>
                </a:lnTo>
                <a:lnTo>
                  <a:pt x="72046" y="15204"/>
                </a:lnTo>
                <a:lnTo>
                  <a:pt x="72046" y="15204"/>
                </a:lnTo>
                <a:lnTo>
                  <a:pt x="71111" y="11695"/>
                </a:lnTo>
                <a:lnTo>
                  <a:pt x="69707" y="8888"/>
                </a:lnTo>
                <a:lnTo>
                  <a:pt x="68538" y="6081"/>
                </a:lnTo>
                <a:lnTo>
                  <a:pt x="67134" y="3976"/>
                </a:lnTo>
                <a:lnTo>
                  <a:pt x="65497" y="2105"/>
                </a:lnTo>
                <a:lnTo>
                  <a:pt x="63859" y="935"/>
                </a:lnTo>
                <a:lnTo>
                  <a:pt x="61754" y="233"/>
                </a:lnTo>
                <a:lnTo>
                  <a:pt x="60116" y="0"/>
                </a:lnTo>
                <a:lnTo>
                  <a:pt x="60116" y="0"/>
                </a:lnTo>
                <a:lnTo>
                  <a:pt x="58011" y="233"/>
                </a:lnTo>
                <a:lnTo>
                  <a:pt x="56374" y="935"/>
                </a:lnTo>
                <a:lnTo>
                  <a:pt x="54736" y="2105"/>
                </a:lnTo>
                <a:lnTo>
                  <a:pt x="52865" y="3976"/>
                </a:lnTo>
                <a:lnTo>
                  <a:pt x="51461" y="6081"/>
                </a:lnTo>
                <a:lnTo>
                  <a:pt x="50058" y="8888"/>
                </a:lnTo>
                <a:lnTo>
                  <a:pt x="48888" y="11695"/>
                </a:lnTo>
                <a:lnTo>
                  <a:pt x="47953" y="14970"/>
                </a:lnTo>
                <a:lnTo>
                  <a:pt x="47953" y="14970"/>
                </a:lnTo>
                <a:lnTo>
                  <a:pt x="45380" y="12631"/>
                </a:lnTo>
                <a:lnTo>
                  <a:pt x="43040" y="10526"/>
                </a:lnTo>
                <a:lnTo>
                  <a:pt x="40467" y="9122"/>
                </a:lnTo>
                <a:lnTo>
                  <a:pt x="38128" y="7953"/>
                </a:lnTo>
                <a:lnTo>
                  <a:pt x="36023" y="7251"/>
                </a:lnTo>
                <a:lnTo>
                  <a:pt x="33684" y="7017"/>
                </a:lnTo>
                <a:lnTo>
                  <a:pt x="31812" y="7251"/>
                </a:lnTo>
                <a:lnTo>
                  <a:pt x="29941" y="7953"/>
                </a:lnTo>
                <a:lnTo>
                  <a:pt x="29941" y="7953"/>
                </a:lnTo>
                <a:lnTo>
                  <a:pt x="28538" y="9122"/>
                </a:lnTo>
                <a:lnTo>
                  <a:pt x="27368" y="10526"/>
                </a:lnTo>
                <a:lnTo>
                  <a:pt x="26432" y="12631"/>
                </a:lnTo>
                <a:lnTo>
                  <a:pt x="25964" y="15204"/>
                </a:lnTo>
                <a:lnTo>
                  <a:pt x="25730" y="17543"/>
                </a:lnTo>
                <a:lnTo>
                  <a:pt x="25730" y="20584"/>
                </a:lnTo>
                <a:lnTo>
                  <a:pt x="26198" y="23859"/>
                </a:lnTo>
                <a:lnTo>
                  <a:pt x="27134" y="27134"/>
                </a:lnTo>
                <a:lnTo>
                  <a:pt x="27134" y="27134"/>
                </a:lnTo>
                <a:lnTo>
                  <a:pt x="23859" y="26198"/>
                </a:lnTo>
                <a:lnTo>
                  <a:pt x="20584" y="25730"/>
                </a:lnTo>
                <a:lnTo>
                  <a:pt x="17777" y="25730"/>
                </a:lnTo>
                <a:lnTo>
                  <a:pt x="15204" y="25730"/>
                </a:lnTo>
                <a:lnTo>
                  <a:pt x="12865" y="26198"/>
                </a:lnTo>
                <a:lnTo>
                  <a:pt x="10760" y="27368"/>
                </a:lnTo>
                <a:lnTo>
                  <a:pt x="9122" y="28304"/>
                </a:lnTo>
                <a:lnTo>
                  <a:pt x="7953" y="29707"/>
                </a:lnTo>
                <a:lnTo>
                  <a:pt x="7953" y="29707"/>
                </a:lnTo>
                <a:lnTo>
                  <a:pt x="7251" y="31812"/>
                </a:lnTo>
                <a:lnTo>
                  <a:pt x="7251" y="33684"/>
                </a:lnTo>
                <a:lnTo>
                  <a:pt x="7485" y="35789"/>
                </a:lnTo>
                <a:lnTo>
                  <a:pt x="8187" y="37894"/>
                </a:lnTo>
                <a:lnTo>
                  <a:pt x="9122" y="40467"/>
                </a:lnTo>
                <a:lnTo>
                  <a:pt x="10760" y="43040"/>
                </a:lnTo>
                <a:lnTo>
                  <a:pt x="12631" y="45380"/>
                </a:lnTo>
                <a:lnTo>
                  <a:pt x="15204" y="47953"/>
                </a:lnTo>
                <a:lnTo>
                  <a:pt x="15204" y="47953"/>
                </a:lnTo>
                <a:lnTo>
                  <a:pt x="11929" y="48888"/>
                </a:lnTo>
                <a:lnTo>
                  <a:pt x="8888" y="50058"/>
                </a:lnTo>
                <a:lnTo>
                  <a:pt x="6081" y="51461"/>
                </a:lnTo>
                <a:lnTo>
                  <a:pt x="4210" y="52865"/>
                </a:lnTo>
                <a:lnTo>
                  <a:pt x="2105" y="54502"/>
                </a:lnTo>
                <a:lnTo>
                  <a:pt x="935" y="56140"/>
                </a:lnTo>
                <a:lnTo>
                  <a:pt x="233" y="58011"/>
                </a:lnTo>
                <a:lnTo>
                  <a:pt x="0" y="59883"/>
                </a:lnTo>
                <a:lnTo>
                  <a:pt x="0" y="59883"/>
                </a:lnTo>
                <a:lnTo>
                  <a:pt x="233" y="61754"/>
                </a:lnTo>
                <a:lnTo>
                  <a:pt x="935" y="63625"/>
                </a:lnTo>
                <a:lnTo>
                  <a:pt x="2105" y="65263"/>
                </a:lnTo>
                <a:lnTo>
                  <a:pt x="4210" y="67134"/>
                </a:lnTo>
                <a:lnTo>
                  <a:pt x="6081" y="68538"/>
                </a:lnTo>
                <a:lnTo>
                  <a:pt x="8888" y="69707"/>
                </a:lnTo>
                <a:lnTo>
                  <a:pt x="11929" y="71111"/>
                </a:lnTo>
                <a:lnTo>
                  <a:pt x="15204" y="72046"/>
                </a:lnTo>
                <a:lnTo>
                  <a:pt x="15204" y="72046"/>
                </a:lnTo>
                <a:lnTo>
                  <a:pt x="12631" y="74619"/>
                </a:lnTo>
                <a:lnTo>
                  <a:pt x="10526" y="76959"/>
                </a:lnTo>
                <a:lnTo>
                  <a:pt x="9122" y="79532"/>
                </a:lnTo>
                <a:lnTo>
                  <a:pt x="7953" y="81637"/>
                </a:lnTo>
                <a:lnTo>
                  <a:pt x="7485" y="83976"/>
                </a:lnTo>
                <a:lnTo>
                  <a:pt x="6783" y="86315"/>
                </a:lnTo>
                <a:lnTo>
                  <a:pt x="7251" y="88187"/>
                </a:lnTo>
                <a:lnTo>
                  <a:pt x="7953" y="89824"/>
                </a:lnTo>
                <a:lnTo>
                  <a:pt x="7953" y="89824"/>
                </a:lnTo>
                <a:lnTo>
                  <a:pt x="9122" y="91461"/>
                </a:lnTo>
                <a:lnTo>
                  <a:pt x="10526" y="92631"/>
                </a:lnTo>
                <a:lnTo>
                  <a:pt x="12631" y="93333"/>
                </a:lnTo>
                <a:lnTo>
                  <a:pt x="15204" y="94035"/>
                </a:lnTo>
                <a:lnTo>
                  <a:pt x="17543" y="94269"/>
                </a:lnTo>
                <a:lnTo>
                  <a:pt x="20584" y="94269"/>
                </a:lnTo>
                <a:lnTo>
                  <a:pt x="23859" y="93567"/>
                </a:lnTo>
                <a:lnTo>
                  <a:pt x="27134" y="92865"/>
                </a:lnTo>
                <a:lnTo>
                  <a:pt x="27134" y="92865"/>
                </a:lnTo>
                <a:lnTo>
                  <a:pt x="26198" y="96140"/>
                </a:lnTo>
                <a:lnTo>
                  <a:pt x="25730" y="99415"/>
                </a:lnTo>
                <a:lnTo>
                  <a:pt x="25730" y="102222"/>
                </a:lnTo>
                <a:lnTo>
                  <a:pt x="25730" y="104795"/>
                </a:lnTo>
                <a:lnTo>
                  <a:pt x="26198" y="107134"/>
                </a:lnTo>
                <a:lnTo>
                  <a:pt x="27368" y="109239"/>
                </a:lnTo>
                <a:lnTo>
                  <a:pt x="28538" y="110877"/>
                </a:lnTo>
                <a:lnTo>
                  <a:pt x="29941" y="112046"/>
                </a:lnTo>
                <a:lnTo>
                  <a:pt x="29941" y="112046"/>
                </a:lnTo>
                <a:lnTo>
                  <a:pt x="31812" y="112748"/>
                </a:lnTo>
                <a:lnTo>
                  <a:pt x="33684" y="112748"/>
                </a:lnTo>
                <a:lnTo>
                  <a:pt x="35789" y="112514"/>
                </a:lnTo>
                <a:lnTo>
                  <a:pt x="38128" y="111812"/>
                </a:lnTo>
                <a:lnTo>
                  <a:pt x="40467" y="110877"/>
                </a:lnTo>
                <a:lnTo>
                  <a:pt x="43040" y="109005"/>
                </a:lnTo>
                <a:lnTo>
                  <a:pt x="45380" y="107368"/>
                </a:lnTo>
                <a:lnTo>
                  <a:pt x="47953" y="104795"/>
                </a:lnTo>
                <a:lnTo>
                  <a:pt x="47953" y="104795"/>
                </a:lnTo>
                <a:lnTo>
                  <a:pt x="48888" y="108070"/>
                </a:lnTo>
                <a:lnTo>
                  <a:pt x="50058" y="111111"/>
                </a:lnTo>
                <a:lnTo>
                  <a:pt x="51461" y="113918"/>
                </a:lnTo>
                <a:lnTo>
                  <a:pt x="52865" y="115789"/>
                </a:lnTo>
                <a:lnTo>
                  <a:pt x="54736" y="117894"/>
                </a:lnTo>
                <a:lnTo>
                  <a:pt x="56140" y="119064"/>
                </a:lnTo>
                <a:lnTo>
                  <a:pt x="58011" y="119766"/>
                </a:lnTo>
                <a:lnTo>
                  <a:pt x="59883" y="120000"/>
                </a:lnTo>
                <a:lnTo>
                  <a:pt x="59883" y="120000"/>
                </a:lnTo>
                <a:lnTo>
                  <a:pt x="61754" y="119766"/>
                </a:lnTo>
                <a:lnTo>
                  <a:pt x="63625" y="119064"/>
                </a:lnTo>
                <a:lnTo>
                  <a:pt x="65263" y="117894"/>
                </a:lnTo>
                <a:lnTo>
                  <a:pt x="67134" y="115789"/>
                </a:lnTo>
                <a:lnTo>
                  <a:pt x="68538" y="113918"/>
                </a:lnTo>
                <a:lnTo>
                  <a:pt x="69707" y="111111"/>
                </a:lnTo>
                <a:lnTo>
                  <a:pt x="71111" y="108070"/>
                </a:lnTo>
                <a:lnTo>
                  <a:pt x="72046" y="104795"/>
                </a:lnTo>
                <a:lnTo>
                  <a:pt x="72046" y="104795"/>
                </a:lnTo>
                <a:lnTo>
                  <a:pt x="74619" y="107368"/>
                </a:lnTo>
                <a:lnTo>
                  <a:pt x="76959" y="109239"/>
                </a:lnTo>
                <a:lnTo>
                  <a:pt x="79532" y="110877"/>
                </a:lnTo>
                <a:lnTo>
                  <a:pt x="81637" y="112046"/>
                </a:lnTo>
                <a:lnTo>
                  <a:pt x="84210" y="112514"/>
                </a:lnTo>
                <a:lnTo>
                  <a:pt x="86315" y="112982"/>
                </a:lnTo>
                <a:lnTo>
                  <a:pt x="88187" y="112748"/>
                </a:lnTo>
                <a:lnTo>
                  <a:pt x="89824" y="112046"/>
                </a:lnTo>
                <a:lnTo>
                  <a:pt x="89824" y="112046"/>
                </a:lnTo>
                <a:lnTo>
                  <a:pt x="91461" y="110877"/>
                </a:lnTo>
                <a:lnTo>
                  <a:pt x="92631" y="109239"/>
                </a:lnTo>
                <a:lnTo>
                  <a:pt x="93567" y="107368"/>
                </a:lnTo>
                <a:lnTo>
                  <a:pt x="94269" y="104795"/>
                </a:lnTo>
                <a:lnTo>
                  <a:pt x="94269" y="102456"/>
                </a:lnTo>
                <a:lnTo>
                  <a:pt x="94269" y="99415"/>
                </a:lnTo>
                <a:lnTo>
                  <a:pt x="93567" y="96140"/>
                </a:lnTo>
                <a:lnTo>
                  <a:pt x="92865" y="92865"/>
                </a:lnTo>
                <a:lnTo>
                  <a:pt x="92865" y="92865"/>
                </a:lnTo>
                <a:lnTo>
                  <a:pt x="96140" y="93567"/>
                </a:lnTo>
                <a:lnTo>
                  <a:pt x="99415" y="94269"/>
                </a:lnTo>
                <a:lnTo>
                  <a:pt x="102222" y="94269"/>
                </a:lnTo>
                <a:lnTo>
                  <a:pt x="104795" y="94269"/>
                </a:lnTo>
                <a:lnTo>
                  <a:pt x="107368" y="93567"/>
                </a:lnTo>
                <a:lnTo>
                  <a:pt x="109239" y="92631"/>
                </a:lnTo>
                <a:lnTo>
                  <a:pt x="110877" y="91461"/>
                </a:lnTo>
                <a:lnTo>
                  <a:pt x="112046" y="89824"/>
                </a:lnTo>
                <a:lnTo>
                  <a:pt x="112046" y="89824"/>
                </a:lnTo>
                <a:lnTo>
                  <a:pt x="112748" y="88187"/>
                </a:lnTo>
                <a:lnTo>
                  <a:pt x="112982" y="86315"/>
                </a:lnTo>
                <a:lnTo>
                  <a:pt x="112514" y="84210"/>
                </a:lnTo>
                <a:lnTo>
                  <a:pt x="112046" y="81637"/>
                </a:lnTo>
                <a:lnTo>
                  <a:pt x="110877" y="79532"/>
                </a:lnTo>
                <a:lnTo>
                  <a:pt x="109239" y="76959"/>
                </a:lnTo>
                <a:lnTo>
                  <a:pt x="107368" y="74619"/>
                </a:lnTo>
                <a:lnTo>
                  <a:pt x="104795" y="72046"/>
                </a:lnTo>
                <a:lnTo>
                  <a:pt x="104795" y="72046"/>
                </a:lnTo>
                <a:lnTo>
                  <a:pt x="108070" y="71111"/>
                </a:lnTo>
                <a:lnTo>
                  <a:pt x="111111" y="69707"/>
                </a:lnTo>
                <a:lnTo>
                  <a:pt x="113918" y="68538"/>
                </a:lnTo>
                <a:lnTo>
                  <a:pt x="116023" y="67134"/>
                </a:lnTo>
                <a:lnTo>
                  <a:pt x="117894" y="65263"/>
                </a:lnTo>
                <a:lnTo>
                  <a:pt x="119064" y="63859"/>
                </a:lnTo>
                <a:lnTo>
                  <a:pt x="119766" y="61754"/>
                </a:lnTo>
                <a:lnTo>
                  <a:pt x="120000" y="60116"/>
                </a:lnTo>
                <a:lnTo>
                  <a:pt x="120000" y="60116"/>
                </a:lnTo>
                <a:close/>
                <a:moveTo>
                  <a:pt x="60116" y="71812"/>
                </a:moveTo>
                <a:lnTo>
                  <a:pt x="60116" y="71812"/>
                </a:lnTo>
                <a:lnTo>
                  <a:pt x="57543" y="71578"/>
                </a:lnTo>
                <a:lnTo>
                  <a:pt x="55438" y="70877"/>
                </a:lnTo>
                <a:lnTo>
                  <a:pt x="53333" y="69707"/>
                </a:lnTo>
                <a:lnTo>
                  <a:pt x="51695" y="68304"/>
                </a:lnTo>
                <a:lnTo>
                  <a:pt x="50058" y="66666"/>
                </a:lnTo>
                <a:lnTo>
                  <a:pt x="49122" y="64561"/>
                </a:lnTo>
                <a:lnTo>
                  <a:pt x="48421" y="62456"/>
                </a:lnTo>
                <a:lnTo>
                  <a:pt x="48187" y="59883"/>
                </a:lnTo>
                <a:lnTo>
                  <a:pt x="48187" y="59883"/>
                </a:lnTo>
                <a:lnTo>
                  <a:pt x="48421" y="57543"/>
                </a:lnTo>
                <a:lnTo>
                  <a:pt x="49122" y="55438"/>
                </a:lnTo>
                <a:lnTo>
                  <a:pt x="50058" y="53333"/>
                </a:lnTo>
                <a:lnTo>
                  <a:pt x="51695" y="51695"/>
                </a:lnTo>
                <a:lnTo>
                  <a:pt x="53333" y="50058"/>
                </a:lnTo>
                <a:lnTo>
                  <a:pt x="55438" y="49122"/>
                </a:lnTo>
                <a:lnTo>
                  <a:pt x="57543" y="48421"/>
                </a:lnTo>
                <a:lnTo>
                  <a:pt x="60116" y="48187"/>
                </a:lnTo>
                <a:lnTo>
                  <a:pt x="60116" y="48187"/>
                </a:lnTo>
                <a:lnTo>
                  <a:pt x="62456" y="48421"/>
                </a:lnTo>
                <a:lnTo>
                  <a:pt x="64561" y="49122"/>
                </a:lnTo>
                <a:lnTo>
                  <a:pt x="66666" y="50058"/>
                </a:lnTo>
                <a:lnTo>
                  <a:pt x="68304" y="51695"/>
                </a:lnTo>
                <a:lnTo>
                  <a:pt x="69707" y="53333"/>
                </a:lnTo>
                <a:lnTo>
                  <a:pt x="70877" y="55438"/>
                </a:lnTo>
                <a:lnTo>
                  <a:pt x="71578" y="57543"/>
                </a:lnTo>
                <a:lnTo>
                  <a:pt x="71812" y="59883"/>
                </a:lnTo>
                <a:lnTo>
                  <a:pt x="71812" y="59883"/>
                </a:lnTo>
                <a:lnTo>
                  <a:pt x="71578" y="62456"/>
                </a:lnTo>
                <a:lnTo>
                  <a:pt x="70877" y="64561"/>
                </a:lnTo>
                <a:lnTo>
                  <a:pt x="69707" y="66666"/>
                </a:lnTo>
                <a:lnTo>
                  <a:pt x="68304" y="68304"/>
                </a:lnTo>
                <a:lnTo>
                  <a:pt x="66666" y="69707"/>
                </a:lnTo>
                <a:lnTo>
                  <a:pt x="64561" y="70877"/>
                </a:lnTo>
                <a:lnTo>
                  <a:pt x="62456" y="71578"/>
                </a:lnTo>
                <a:lnTo>
                  <a:pt x="60116" y="71812"/>
                </a:lnTo>
                <a:lnTo>
                  <a:pt x="60116" y="71812"/>
                </a:lnTo>
                <a:close/>
              </a:path>
            </a:pathLst>
          </a:custGeom>
          <a:solidFill>
            <a:schemeClr val="accent2"/>
          </a:solidFill>
          <a:ln>
            <a:noFill/>
          </a:ln>
        </p:spPr>
        <p:txBody>
          <a:bodyPr lIns="149754" tIns="74857" rIns="149754" bIns="74857" anchor="t" anchorCtr="0">
            <a:noAutofit/>
          </a:bodyPr>
          <a:lstStyle/>
          <a:p>
            <a:pPr>
              <a:buClr>
                <a:srgbClr val="000000"/>
              </a:buClr>
            </a:pPr>
            <a:endParaRPr sz="2300">
              <a:solidFill>
                <a:schemeClr val="accent2"/>
              </a:solidFill>
              <a:ea typeface="Arial"/>
              <a:cs typeface="Arial"/>
              <a:sym typeface="Arial"/>
            </a:endParaRPr>
          </a:p>
        </p:txBody>
      </p:sp>
      <p:sp>
        <p:nvSpPr>
          <p:cNvPr id="354" name="Shape 354"/>
          <p:cNvSpPr txBox="1">
            <a:spLocks noGrp="1"/>
          </p:cNvSpPr>
          <p:nvPr>
            <p:ph type="title"/>
          </p:nvPr>
        </p:nvSpPr>
        <p:spPr>
          <a:xfrm>
            <a:off x="720090" y="480090"/>
            <a:ext cx="12961620" cy="1500450"/>
          </a:xfrm>
          <a:prstGeom prst="rect">
            <a:avLst/>
          </a:prstGeom>
          <a:noFill/>
          <a:ln>
            <a:noFill/>
          </a:ln>
        </p:spPr>
        <p:txBody>
          <a:bodyPr lIns="149754" tIns="149754" rIns="149754" bIns="149754" anchor="ctr" anchorCtr="0">
            <a:noAutofit/>
          </a:bodyPr>
          <a:lstStyle/>
          <a:p>
            <a:pPr>
              <a:spcBef>
                <a:spcPts val="0"/>
              </a:spcBef>
              <a:buClr>
                <a:schemeClr val="dk1"/>
              </a:buClr>
              <a:buSzPct val="25000"/>
            </a:pPr>
            <a:r>
              <a:rPr lang="en-CA" sz="4100" dirty="0">
                <a:solidFill>
                  <a:srgbClr val="000000"/>
                </a:solidFill>
                <a:latin typeface="Arial"/>
                <a:ea typeface="Arial"/>
                <a:cs typeface="Arial"/>
                <a:sym typeface="Arial"/>
              </a:rPr>
              <a:t>Milestones and schedule </a:t>
            </a:r>
          </a:p>
        </p:txBody>
      </p:sp>
    </p:spTree>
    <p:extLst>
      <p:ext uri="{BB962C8B-B14F-4D97-AF65-F5344CB8AC3E}">
        <p14:creationId xmlns:p14="http://schemas.microsoft.com/office/powerpoint/2010/main" val="156878946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720090" y="480090"/>
            <a:ext cx="12961620" cy="1500450"/>
          </a:xfrm>
          <a:prstGeom prst="rect">
            <a:avLst/>
          </a:prstGeom>
          <a:noFill/>
          <a:ln>
            <a:noFill/>
          </a:ln>
        </p:spPr>
        <p:txBody>
          <a:bodyPr lIns="149754" tIns="149754" rIns="149754" bIns="149754" anchor="t" anchorCtr="0">
            <a:noAutofit/>
          </a:bodyPr>
          <a:lstStyle/>
          <a:p>
            <a:pPr>
              <a:spcBef>
                <a:spcPts val="0"/>
              </a:spcBef>
              <a:buClr>
                <a:schemeClr val="dk1"/>
              </a:buClr>
              <a:buSzPct val="25000"/>
            </a:pPr>
            <a:r>
              <a:rPr lang="en-CA" sz="4100">
                <a:solidFill>
                  <a:schemeClr val="dk1"/>
                </a:solidFill>
                <a:ea typeface="Arial"/>
                <a:cs typeface="Arial"/>
                <a:sym typeface="Arial"/>
              </a:rPr>
              <a:t>Natural Capital Innovators</a:t>
            </a:r>
          </a:p>
        </p:txBody>
      </p:sp>
      <p:sp>
        <p:nvSpPr>
          <p:cNvPr id="245" name="Shape 245"/>
          <p:cNvSpPr txBox="1"/>
          <p:nvPr/>
        </p:nvSpPr>
        <p:spPr>
          <a:xfrm>
            <a:off x="740282" y="1440578"/>
            <a:ext cx="12437282" cy="1079923"/>
          </a:xfrm>
          <a:prstGeom prst="rect">
            <a:avLst/>
          </a:prstGeom>
          <a:noFill/>
          <a:ln>
            <a:noFill/>
          </a:ln>
        </p:spPr>
        <p:txBody>
          <a:bodyPr lIns="134439" tIns="67199" rIns="134439" bIns="67199" anchor="t" anchorCtr="0">
            <a:noAutofit/>
          </a:bodyPr>
          <a:lstStyle/>
          <a:p>
            <a:pPr>
              <a:buClr>
                <a:schemeClr val="dk1"/>
              </a:buClr>
              <a:buSzPct val="25000"/>
            </a:pPr>
            <a:r>
              <a:rPr lang="en-CA" sz="1800" dirty="0">
                <a:solidFill>
                  <a:schemeClr val="accent4"/>
                </a:solidFill>
                <a:ea typeface="Arial"/>
                <a:cs typeface="Arial"/>
                <a:sym typeface="Arial"/>
              </a:rPr>
              <a:t>The participants – Natural Capital Innovators – will co-create and prototype programs and projects that support the transition to a future where Canadian businesses and governments account for natural capital in decision making</a:t>
            </a:r>
            <a:r>
              <a:rPr lang="en-CA" sz="1800" dirty="0" smtClean="0">
                <a:solidFill>
                  <a:schemeClr val="accent4"/>
                </a:solidFill>
                <a:ea typeface="Arial"/>
                <a:cs typeface="Arial"/>
                <a:sym typeface="Arial"/>
              </a:rPr>
              <a:t>. </a:t>
            </a:r>
          </a:p>
          <a:p>
            <a:pPr>
              <a:buClr>
                <a:schemeClr val="dk1"/>
              </a:buClr>
              <a:buSzPct val="25000"/>
            </a:pPr>
            <a:endParaRPr lang="en-CA" sz="1800" dirty="0">
              <a:solidFill>
                <a:schemeClr val="accent4"/>
              </a:solidFill>
              <a:ea typeface="Arial"/>
              <a:cs typeface="Arial"/>
              <a:sym typeface="Arial"/>
            </a:endParaRPr>
          </a:p>
          <a:p>
            <a:pPr>
              <a:buClr>
                <a:schemeClr val="dk1"/>
              </a:buClr>
              <a:buSzPct val="25000"/>
            </a:pPr>
            <a:r>
              <a:rPr lang="en-CA" sz="1800" dirty="0">
                <a:solidFill>
                  <a:schemeClr val="accent4"/>
                </a:solidFill>
                <a:ea typeface="Arial"/>
                <a:cs typeface="Arial"/>
                <a:sym typeface="Arial"/>
              </a:rPr>
              <a:t>Through a series of high-caliber workshops and learning journeys built upon best-practices in social innovation and collaboration, Natural Capital Innovators will:</a:t>
            </a:r>
          </a:p>
          <a:p>
            <a:pPr>
              <a:buClr>
                <a:schemeClr val="dk1"/>
              </a:buClr>
              <a:buSzPct val="25000"/>
            </a:pPr>
            <a:endParaRPr lang="en-CA" sz="2000" dirty="0">
              <a:solidFill>
                <a:schemeClr val="accent3"/>
              </a:solidFill>
              <a:ea typeface="Arial"/>
              <a:cs typeface="Arial"/>
              <a:sym typeface="Arial"/>
            </a:endParaRPr>
          </a:p>
        </p:txBody>
      </p:sp>
      <p:sp>
        <p:nvSpPr>
          <p:cNvPr id="246" name="Shape 246"/>
          <p:cNvSpPr/>
          <p:nvPr/>
        </p:nvSpPr>
        <p:spPr>
          <a:xfrm>
            <a:off x="18898" y="6672194"/>
            <a:ext cx="12030371" cy="1976506"/>
          </a:xfrm>
          <a:custGeom>
            <a:avLst/>
            <a:gdLst/>
            <a:ahLst/>
            <a:cxnLst/>
            <a:rect l="0" t="0" r="0" b="0"/>
            <a:pathLst>
              <a:path w="120000" h="120000" extrusionOk="0">
                <a:moveTo>
                  <a:pt x="27" y="13205"/>
                </a:moveTo>
                <a:lnTo>
                  <a:pt x="27" y="13205"/>
                </a:lnTo>
                <a:lnTo>
                  <a:pt x="15296" y="0"/>
                </a:lnTo>
                <a:lnTo>
                  <a:pt x="120000" y="0"/>
                </a:lnTo>
                <a:lnTo>
                  <a:pt x="113456" y="46483"/>
                </a:lnTo>
                <a:lnTo>
                  <a:pt x="15296" y="45955"/>
                </a:lnTo>
                <a:lnTo>
                  <a:pt x="0" y="120000"/>
                </a:lnTo>
                <a:lnTo>
                  <a:pt x="27" y="13205"/>
                </a:lnTo>
                <a:close/>
              </a:path>
            </a:pathLst>
          </a:custGeom>
          <a:solidFill>
            <a:schemeClr val="bg2"/>
          </a:solidFill>
          <a:ln>
            <a:noFill/>
          </a:ln>
        </p:spPr>
        <p:txBody>
          <a:bodyPr lIns="149754" tIns="74857" rIns="149754" bIns="74857" anchor="ctr" anchorCtr="0">
            <a:noAutofit/>
          </a:bodyPr>
          <a:lstStyle/>
          <a:p>
            <a:pPr algn="ctr">
              <a:buClr>
                <a:srgbClr val="000000"/>
              </a:buClr>
            </a:pPr>
            <a:endParaRPr>
              <a:solidFill>
                <a:schemeClr val="lt1"/>
              </a:solidFill>
              <a:latin typeface="Arial"/>
              <a:ea typeface="Arial"/>
              <a:cs typeface="Arial"/>
              <a:sym typeface="Arial"/>
            </a:endParaRPr>
          </a:p>
        </p:txBody>
      </p:sp>
      <p:sp>
        <p:nvSpPr>
          <p:cNvPr id="247" name="Shape 247"/>
          <p:cNvSpPr/>
          <p:nvPr/>
        </p:nvSpPr>
        <p:spPr>
          <a:xfrm>
            <a:off x="6009" y="2382720"/>
            <a:ext cx="12027637" cy="1957585"/>
          </a:xfrm>
          <a:custGeom>
            <a:avLst/>
            <a:gdLst/>
            <a:ahLst/>
            <a:cxnLst/>
            <a:rect l="0" t="0" r="0" b="0"/>
            <a:pathLst>
              <a:path w="120000" h="120000" extrusionOk="0">
                <a:moveTo>
                  <a:pt x="15428" y="73600"/>
                </a:moveTo>
                <a:lnTo>
                  <a:pt x="119999" y="73066"/>
                </a:lnTo>
                <a:lnTo>
                  <a:pt x="114389" y="120000"/>
                </a:lnTo>
                <a:lnTo>
                  <a:pt x="15428" y="120000"/>
                </a:lnTo>
                <a:lnTo>
                  <a:pt x="146" y="87404"/>
                </a:lnTo>
                <a:lnTo>
                  <a:pt x="0" y="0"/>
                </a:lnTo>
              </a:path>
            </a:pathLst>
          </a:custGeom>
          <a:solidFill>
            <a:schemeClr val="accent2"/>
          </a:solidFill>
          <a:ln>
            <a:noFill/>
          </a:ln>
        </p:spPr>
        <p:txBody>
          <a:bodyPr lIns="149754" tIns="74857" rIns="149754" bIns="74857" anchor="ctr" anchorCtr="0">
            <a:noAutofit/>
          </a:bodyPr>
          <a:lstStyle/>
          <a:p>
            <a:pPr algn="ctr">
              <a:buClr>
                <a:srgbClr val="000000"/>
              </a:buClr>
            </a:pPr>
            <a:endParaRPr sz="1800">
              <a:solidFill>
                <a:schemeClr val="lt1"/>
              </a:solidFill>
              <a:latin typeface="Arial"/>
              <a:ea typeface="Arial"/>
              <a:cs typeface="Arial"/>
              <a:sym typeface="Arial"/>
            </a:endParaRPr>
          </a:p>
        </p:txBody>
      </p:sp>
      <p:sp>
        <p:nvSpPr>
          <p:cNvPr id="248" name="Shape 248"/>
          <p:cNvSpPr/>
          <p:nvPr/>
        </p:nvSpPr>
        <p:spPr>
          <a:xfrm>
            <a:off x="6009" y="3801068"/>
            <a:ext cx="12043256" cy="1322459"/>
          </a:xfrm>
          <a:custGeom>
            <a:avLst/>
            <a:gdLst/>
            <a:ahLst/>
            <a:cxnLst/>
            <a:rect l="0" t="0" r="0" b="0"/>
            <a:pathLst>
              <a:path w="120000" h="120000" extrusionOk="0">
                <a:moveTo>
                  <a:pt x="155" y="0"/>
                </a:moveTo>
                <a:lnTo>
                  <a:pt x="15408" y="50526"/>
                </a:lnTo>
                <a:lnTo>
                  <a:pt x="119999" y="51315"/>
                </a:lnTo>
                <a:lnTo>
                  <a:pt x="114085" y="120000"/>
                </a:lnTo>
                <a:lnTo>
                  <a:pt x="15408" y="120000"/>
                </a:lnTo>
                <a:lnTo>
                  <a:pt x="0" y="91578"/>
                </a:lnTo>
                <a:cubicBezTo>
                  <a:pt x="51" y="61052"/>
                  <a:pt x="103" y="30526"/>
                  <a:pt x="155" y="0"/>
                </a:cubicBezTo>
                <a:close/>
              </a:path>
            </a:pathLst>
          </a:custGeom>
          <a:solidFill>
            <a:schemeClr val="accent4"/>
          </a:solidFill>
          <a:ln>
            <a:noFill/>
          </a:ln>
        </p:spPr>
        <p:txBody>
          <a:bodyPr lIns="149754" tIns="74857" rIns="149754" bIns="74857" anchor="ctr" anchorCtr="0">
            <a:noAutofit/>
          </a:bodyPr>
          <a:lstStyle/>
          <a:p>
            <a:pPr algn="ctr">
              <a:buClr>
                <a:srgbClr val="000000"/>
              </a:buClr>
            </a:pPr>
            <a:endParaRPr>
              <a:solidFill>
                <a:schemeClr val="lt1"/>
              </a:solidFill>
              <a:latin typeface="Arial"/>
              <a:ea typeface="Arial"/>
              <a:cs typeface="Arial"/>
              <a:sym typeface="Arial"/>
            </a:endParaRPr>
          </a:p>
        </p:txBody>
      </p:sp>
      <p:sp>
        <p:nvSpPr>
          <p:cNvPr id="249" name="Shape 249"/>
          <p:cNvSpPr/>
          <p:nvPr/>
        </p:nvSpPr>
        <p:spPr>
          <a:xfrm>
            <a:off x="2070" y="4777032"/>
            <a:ext cx="12047202" cy="1120824"/>
          </a:xfrm>
          <a:custGeom>
            <a:avLst/>
            <a:gdLst/>
            <a:ahLst/>
            <a:cxnLst/>
            <a:rect l="0" t="0" r="0" b="0"/>
            <a:pathLst>
              <a:path w="120000" h="120000" extrusionOk="0">
                <a:moveTo>
                  <a:pt x="167" y="0"/>
                </a:moveTo>
                <a:lnTo>
                  <a:pt x="15442" y="38028"/>
                </a:lnTo>
                <a:lnTo>
                  <a:pt x="120000" y="38028"/>
                </a:lnTo>
                <a:lnTo>
                  <a:pt x="113776" y="120000"/>
                </a:lnTo>
                <a:lnTo>
                  <a:pt x="15753" y="120000"/>
                </a:lnTo>
                <a:lnTo>
                  <a:pt x="39" y="104164"/>
                </a:lnTo>
                <a:cubicBezTo>
                  <a:pt x="91" y="70630"/>
                  <a:pt x="-150" y="2010"/>
                  <a:pt x="167" y="0"/>
                </a:cubicBezTo>
                <a:close/>
              </a:path>
            </a:pathLst>
          </a:custGeom>
          <a:solidFill>
            <a:schemeClr val="accent1"/>
          </a:solidFill>
          <a:ln>
            <a:noFill/>
          </a:ln>
        </p:spPr>
        <p:txBody>
          <a:bodyPr lIns="149754" tIns="74857" rIns="149754" bIns="74857" anchor="ctr" anchorCtr="0">
            <a:noAutofit/>
          </a:bodyPr>
          <a:lstStyle/>
          <a:p>
            <a:pPr algn="ctr">
              <a:buClr>
                <a:srgbClr val="000000"/>
              </a:buClr>
            </a:pPr>
            <a:endParaRPr>
              <a:solidFill>
                <a:schemeClr val="lt1"/>
              </a:solidFill>
              <a:latin typeface="Arial"/>
              <a:ea typeface="Arial"/>
              <a:cs typeface="Arial"/>
              <a:sym typeface="Arial"/>
            </a:endParaRPr>
          </a:p>
        </p:txBody>
      </p:sp>
      <p:sp>
        <p:nvSpPr>
          <p:cNvPr id="250" name="Shape 250"/>
          <p:cNvSpPr/>
          <p:nvPr/>
        </p:nvSpPr>
        <p:spPr>
          <a:xfrm>
            <a:off x="0" y="5749953"/>
            <a:ext cx="12064891" cy="1131051"/>
          </a:xfrm>
          <a:custGeom>
            <a:avLst/>
            <a:gdLst/>
            <a:ahLst/>
            <a:cxnLst/>
            <a:rect l="0" t="0" r="0" b="0"/>
            <a:pathLst>
              <a:path w="120000" h="120000" extrusionOk="0">
                <a:moveTo>
                  <a:pt x="59" y="0"/>
                </a:moveTo>
                <a:lnTo>
                  <a:pt x="15285" y="14769"/>
                </a:lnTo>
                <a:lnTo>
                  <a:pt x="120000" y="15692"/>
                </a:lnTo>
                <a:lnTo>
                  <a:pt x="113474" y="97846"/>
                </a:lnTo>
                <a:lnTo>
                  <a:pt x="14974" y="96923"/>
                </a:lnTo>
                <a:lnTo>
                  <a:pt x="59" y="120000"/>
                </a:lnTo>
                <a:cubicBezTo>
                  <a:pt x="8" y="80000"/>
                  <a:pt x="-43" y="40000"/>
                  <a:pt x="59" y="0"/>
                </a:cubicBezTo>
                <a:close/>
              </a:path>
            </a:pathLst>
          </a:custGeom>
          <a:solidFill>
            <a:schemeClr val="accent2"/>
          </a:solidFill>
          <a:ln>
            <a:noFill/>
          </a:ln>
        </p:spPr>
        <p:txBody>
          <a:bodyPr lIns="149754" tIns="74857" rIns="149754" bIns="74857" anchor="ctr" anchorCtr="0">
            <a:noAutofit/>
          </a:bodyPr>
          <a:lstStyle/>
          <a:p>
            <a:pPr algn="ctr">
              <a:buClr>
                <a:srgbClr val="000000"/>
              </a:buClr>
            </a:pPr>
            <a:endParaRPr>
              <a:solidFill>
                <a:schemeClr val="bg2"/>
              </a:solidFill>
              <a:latin typeface="Arial"/>
              <a:ea typeface="Arial"/>
              <a:cs typeface="Arial"/>
              <a:sym typeface="Arial"/>
            </a:endParaRPr>
          </a:p>
        </p:txBody>
      </p:sp>
      <p:sp>
        <p:nvSpPr>
          <p:cNvPr id="251" name="Shape 251"/>
          <p:cNvSpPr/>
          <p:nvPr/>
        </p:nvSpPr>
        <p:spPr>
          <a:xfrm>
            <a:off x="2162262" y="4372567"/>
            <a:ext cx="8135650" cy="754051"/>
          </a:xfrm>
          <a:prstGeom prst="rect">
            <a:avLst/>
          </a:prstGeom>
          <a:noFill/>
          <a:ln>
            <a:noFill/>
          </a:ln>
        </p:spPr>
        <p:txBody>
          <a:bodyPr lIns="149754" tIns="74857" rIns="149754" bIns="74857" anchor="t" anchorCtr="0">
            <a:noAutofit/>
          </a:bodyPr>
          <a:lstStyle/>
          <a:p>
            <a:pPr marL="280835" indent="-280835">
              <a:buClr>
                <a:schemeClr val="lt1"/>
              </a:buClr>
              <a:buSzPct val="100000"/>
              <a:buFont typeface="Arial"/>
              <a:buChar char="•"/>
            </a:pPr>
            <a:r>
              <a:rPr lang="en-CA" sz="1800">
                <a:solidFill>
                  <a:schemeClr val="lt1"/>
                </a:solidFill>
                <a:ea typeface="Arial"/>
                <a:cs typeface="Arial"/>
                <a:sym typeface="Arial"/>
              </a:rPr>
              <a:t>Glean strategic intelligence and insights about the natural capital space from peers and system-sensing research.</a:t>
            </a:r>
          </a:p>
        </p:txBody>
      </p:sp>
      <p:sp>
        <p:nvSpPr>
          <p:cNvPr id="252" name="Shape 252"/>
          <p:cNvSpPr/>
          <p:nvPr/>
        </p:nvSpPr>
        <p:spPr>
          <a:xfrm>
            <a:off x="2162263" y="5143425"/>
            <a:ext cx="8270563" cy="754051"/>
          </a:xfrm>
          <a:prstGeom prst="rect">
            <a:avLst/>
          </a:prstGeom>
          <a:noFill/>
          <a:ln>
            <a:noFill/>
          </a:ln>
        </p:spPr>
        <p:txBody>
          <a:bodyPr lIns="149754" tIns="74857" rIns="149754" bIns="74857" anchor="t" anchorCtr="0">
            <a:noAutofit/>
          </a:bodyPr>
          <a:lstStyle/>
          <a:p>
            <a:pPr marL="280835" indent="-280835">
              <a:buClr>
                <a:schemeClr val="lt1"/>
              </a:buClr>
              <a:buSzPct val="100000"/>
              <a:buFont typeface="Arial"/>
              <a:buChar char="•"/>
            </a:pPr>
            <a:r>
              <a:rPr lang="en-CA" sz="1800" dirty="0">
                <a:solidFill>
                  <a:schemeClr val="lt1"/>
                </a:solidFill>
                <a:ea typeface="Arial"/>
                <a:cs typeface="Arial"/>
                <a:sym typeface="Arial"/>
              </a:rPr>
              <a:t>Build a strategic and systems-level understanding of natural capital accounting, its players and inter-relationships.</a:t>
            </a:r>
          </a:p>
        </p:txBody>
      </p:sp>
      <p:sp>
        <p:nvSpPr>
          <p:cNvPr id="253" name="Shape 253"/>
          <p:cNvSpPr/>
          <p:nvPr/>
        </p:nvSpPr>
        <p:spPr>
          <a:xfrm>
            <a:off x="2162263" y="5901227"/>
            <a:ext cx="8245445" cy="1050284"/>
          </a:xfrm>
          <a:prstGeom prst="rect">
            <a:avLst/>
          </a:prstGeom>
          <a:noFill/>
          <a:ln>
            <a:noFill/>
          </a:ln>
        </p:spPr>
        <p:txBody>
          <a:bodyPr lIns="149754" tIns="74857" rIns="149754" bIns="74857" anchor="t" anchorCtr="0">
            <a:noAutofit/>
          </a:bodyPr>
          <a:lstStyle/>
          <a:p>
            <a:pPr marL="280835" indent="-280835">
              <a:buClr>
                <a:schemeClr val="lt1"/>
              </a:buClr>
              <a:buSzPct val="100000"/>
              <a:buFont typeface="Arial"/>
              <a:buChar char="•"/>
            </a:pPr>
            <a:r>
              <a:rPr lang="en-CA" sz="1800">
                <a:solidFill>
                  <a:schemeClr val="lt1"/>
                </a:solidFill>
                <a:ea typeface="Arial"/>
                <a:cs typeface="Arial"/>
                <a:sym typeface="Arial"/>
              </a:rPr>
              <a:t>Develop an influential and supportive network of dynamic change-makers committed to creating positive impact and tangible outcomes.</a:t>
            </a:r>
          </a:p>
          <a:p>
            <a:pPr>
              <a:buClr>
                <a:srgbClr val="000000"/>
              </a:buClr>
            </a:pPr>
            <a:endParaRPr sz="1800">
              <a:solidFill>
                <a:schemeClr val="lt1"/>
              </a:solidFill>
              <a:ea typeface="Arial"/>
              <a:cs typeface="Arial"/>
              <a:sym typeface="Arial"/>
            </a:endParaRPr>
          </a:p>
        </p:txBody>
      </p:sp>
      <p:sp>
        <p:nvSpPr>
          <p:cNvPr id="254" name="Shape 254"/>
          <p:cNvSpPr/>
          <p:nvPr/>
        </p:nvSpPr>
        <p:spPr>
          <a:xfrm>
            <a:off x="2162263" y="6689492"/>
            <a:ext cx="8245445" cy="754051"/>
          </a:xfrm>
          <a:prstGeom prst="rect">
            <a:avLst/>
          </a:prstGeom>
          <a:noFill/>
          <a:ln>
            <a:noFill/>
          </a:ln>
        </p:spPr>
        <p:txBody>
          <a:bodyPr lIns="149754" tIns="74857" rIns="149754" bIns="74857" anchor="t" anchorCtr="0">
            <a:noAutofit/>
          </a:bodyPr>
          <a:lstStyle/>
          <a:p>
            <a:pPr marL="280835" indent="-280835">
              <a:buClr>
                <a:schemeClr val="lt1"/>
              </a:buClr>
              <a:buSzPct val="100000"/>
              <a:buFont typeface="Arial"/>
              <a:buChar char="•"/>
            </a:pPr>
            <a:r>
              <a:rPr lang="en-CA" sz="1800" dirty="0">
                <a:solidFill>
                  <a:schemeClr val="dk1"/>
                </a:solidFill>
                <a:ea typeface="Arial"/>
                <a:cs typeface="Arial"/>
                <a:sym typeface="Arial"/>
              </a:rPr>
              <a:t>Play a critical role in a high profile initiative that will help protect and enhance Canada’s Natural Capital.</a:t>
            </a:r>
          </a:p>
        </p:txBody>
      </p:sp>
      <p:sp>
        <p:nvSpPr>
          <p:cNvPr id="255" name="Shape 255"/>
          <p:cNvSpPr/>
          <p:nvPr/>
        </p:nvSpPr>
        <p:spPr>
          <a:xfrm>
            <a:off x="2162263" y="3636540"/>
            <a:ext cx="8307471" cy="754051"/>
          </a:xfrm>
          <a:prstGeom prst="rect">
            <a:avLst/>
          </a:prstGeom>
          <a:noFill/>
          <a:ln>
            <a:noFill/>
          </a:ln>
        </p:spPr>
        <p:txBody>
          <a:bodyPr lIns="149754" tIns="74857" rIns="149754" bIns="74857" anchor="t" anchorCtr="0">
            <a:noAutofit/>
          </a:bodyPr>
          <a:lstStyle/>
          <a:p>
            <a:pPr marL="280835" indent="-280835">
              <a:buClr>
                <a:schemeClr val="lt1"/>
              </a:buClr>
              <a:buSzPct val="100000"/>
              <a:buFont typeface="Arial"/>
              <a:buChar char="•"/>
            </a:pPr>
            <a:r>
              <a:rPr lang="en-CA" sz="1800" dirty="0">
                <a:solidFill>
                  <a:schemeClr val="lt1"/>
                </a:solidFill>
                <a:ea typeface="Arial"/>
                <a:cs typeface="Arial"/>
                <a:sym typeface="Arial"/>
              </a:rPr>
              <a:t>Develop leading-edge knowledge and skills to collaborate, lead, and manage in an increasingly dynamic and complex environment.</a:t>
            </a:r>
          </a:p>
        </p:txBody>
      </p:sp>
      <p:sp>
        <p:nvSpPr>
          <p:cNvPr id="256" name="Shape 256"/>
          <p:cNvSpPr/>
          <p:nvPr/>
        </p:nvSpPr>
        <p:spPr>
          <a:xfrm>
            <a:off x="12033650" y="3695476"/>
            <a:ext cx="639857" cy="640078"/>
          </a:xfrm>
          <a:prstGeom prst="ellipse">
            <a:avLst/>
          </a:prstGeom>
          <a:solidFill>
            <a:schemeClr val="accent2"/>
          </a:solidFill>
          <a:ln>
            <a:noFill/>
          </a:ln>
        </p:spPr>
        <p:txBody>
          <a:bodyPr lIns="58968" tIns="58968" rIns="58968" bIns="58968" anchor="ctr" anchorCtr="0">
            <a:noAutofit/>
          </a:bodyPr>
          <a:lstStyle/>
          <a:p>
            <a:pPr algn="ctr">
              <a:buClr>
                <a:srgbClr val="000000"/>
              </a:buClr>
            </a:pPr>
            <a:endParaRPr sz="1800">
              <a:solidFill>
                <a:schemeClr val="lt2"/>
              </a:solidFill>
              <a:latin typeface="Arial"/>
              <a:ea typeface="Arial"/>
              <a:cs typeface="Arial"/>
              <a:sym typeface="Arial"/>
            </a:endParaRPr>
          </a:p>
        </p:txBody>
      </p:sp>
      <p:sp>
        <p:nvSpPr>
          <p:cNvPr id="257" name="Shape 257"/>
          <p:cNvSpPr/>
          <p:nvPr/>
        </p:nvSpPr>
        <p:spPr>
          <a:xfrm>
            <a:off x="12033650" y="4475621"/>
            <a:ext cx="639857" cy="640078"/>
          </a:xfrm>
          <a:prstGeom prst="ellipse">
            <a:avLst/>
          </a:prstGeom>
          <a:solidFill>
            <a:schemeClr val="accent4"/>
          </a:solidFill>
          <a:ln>
            <a:noFill/>
          </a:ln>
        </p:spPr>
        <p:txBody>
          <a:bodyPr lIns="58968" tIns="58968" rIns="58968" bIns="58968" anchor="ctr" anchorCtr="0">
            <a:noAutofit/>
          </a:bodyPr>
          <a:lstStyle/>
          <a:p>
            <a:pPr algn="ctr">
              <a:buClr>
                <a:srgbClr val="000000"/>
              </a:buClr>
            </a:pPr>
            <a:endParaRPr sz="1800">
              <a:solidFill>
                <a:schemeClr val="lt2"/>
              </a:solidFill>
              <a:latin typeface="Arial"/>
              <a:ea typeface="Arial"/>
              <a:cs typeface="Arial"/>
              <a:sym typeface="Arial"/>
            </a:endParaRPr>
          </a:p>
        </p:txBody>
      </p:sp>
      <p:sp>
        <p:nvSpPr>
          <p:cNvPr id="258" name="Shape 258"/>
          <p:cNvSpPr/>
          <p:nvPr/>
        </p:nvSpPr>
        <p:spPr>
          <a:xfrm>
            <a:off x="12033650" y="5252554"/>
            <a:ext cx="639857" cy="640078"/>
          </a:xfrm>
          <a:prstGeom prst="ellipse">
            <a:avLst/>
          </a:prstGeom>
          <a:solidFill>
            <a:schemeClr val="accent1"/>
          </a:solidFill>
          <a:ln>
            <a:noFill/>
          </a:ln>
        </p:spPr>
        <p:txBody>
          <a:bodyPr lIns="58968" tIns="58968" rIns="58968" bIns="58968" anchor="ctr" anchorCtr="0">
            <a:noAutofit/>
          </a:bodyPr>
          <a:lstStyle/>
          <a:p>
            <a:pPr algn="ctr">
              <a:buClr>
                <a:srgbClr val="000000"/>
              </a:buClr>
            </a:pPr>
            <a:endParaRPr sz="1800">
              <a:solidFill>
                <a:schemeClr val="lt2"/>
              </a:solidFill>
              <a:latin typeface="Arial"/>
              <a:ea typeface="Arial"/>
              <a:cs typeface="Arial"/>
              <a:sym typeface="Arial"/>
            </a:endParaRPr>
          </a:p>
        </p:txBody>
      </p:sp>
      <p:sp>
        <p:nvSpPr>
          <p:cNvPr id="259" name="Shape 259"/>
          <p:cNvSpPr/>
          <p:nvPr/>
        </p:nvSpPr>
        <p:spPr>
          <a:xfrm>
            <a:off x="12033650" y="6025416"/>
            <a:ext cx="639857" cy="640078"/>
          </a:xfrm>
          <a:prstGeom prst="ellipse">
            <a:avLst/>
          </a:prstGeom>
          <a:solidFill>
            <a:srgbClr val="8C8C8C"/>
          </a:solidFill>
          <a:ln>
            <a:noFill/>
          </a:ln>
        </p:spPr>
        <p:txBody>
          <a:bodyPr lIns="58968" tIns="58968" rIns="58968" bIns="58968" anchor="ctr" anchorCtr="0">
            <a:noAutofit/>
          </a:bodyPr>
          <a:lstStyle/>
          <a:p>
            <a:pPr algn="ctr">
              <a:buClr>
                <a:srgbClr val="000000"/>
              </a:buClr>
            </a:pPr>
            <a:endParaRPr sz="1800">
              <a:solidFill>
                <a:schemeClr val="lt2"/>
              </a:solidFill>
              <a:latin typeface="Arial"/>
              <a:ea typeface="Arial"/>
              <a:cs typeface="Arial"/>
              <a:sym typeface="Arial"/>
            </a:endParaRPr>
          </a:p>
        </p:txBody>
      </p:sp>
      <p:sp>
        <p:nvSpPr>
          <p:cNvPr id="260" name="Shape 260"/>
          <p:cNvSpPr/>
          <p:nvPr/>
        </p:nvSpPr>
        <p:spPr>
          <a:xfrm>
            <a:off x="12033650" y="6812076"/>
            <a:ext cx="639857" cy="640078"/>
          </a:xfrm>
          <a:prstGeom prst="ellipse">
            <a:avLst/>
          </a:prstGeom>
          <a:solidFill>
            <a:schemeClr val="bg2"/>
          </a:solidFill>
          <a:ln>
            <a:noFill/>
          </a:ln>
        </p:spPr>
        <p:txBody>
          <a:bodyPr lIns="58968" tIns="58968" rIns="58968" bIns="58968" anchor="ctr" anchorCtr="0">
            <a:noAutofit/>
          </a:bodyPr>
          <a:lstStyle/>
          <a:p>
            <a:pPr algn="ctr">
              <a:buClr>
                <a:srgbClr val="000000"/>
              </a:buClr>
            </a:pPr>
            <a:endParaRPr sz="1800">
              <a:solidFill>
                <a:schemeClr val="lt2"/>
              </a:solidFill>
              <a:latin typeface="Arial"/>
              <a:ea typeface="Arial"/>
              <a:cs typeface="Arial"/>
              <a:sym typeface="Arial"/>
            </a:endParaRPr>
          </a:p>
        </p:txBody>
      </p:sp>
      <p:sp>
        <p:nvSpPr>
          <p:cNvPr id="262" name="Shape 262"/>
          <p:cNvSpPr/>
          <p:nvPr/>
        </p:nvSpPr>
        <p:spPr>
          <a:xfrm>
            <a:off x="12151593" y="6192728"/>
            <a:ext cx="377899" cy="324058"/>
          </a:xfrm>
          <a:custGeom>
            <a:avLst/>
            <a:gdLst/>
            <a:ahLst/>
            <a:cxnLst/>
            <a:rect l="0" t="0" r="0" b="0"/>
            <a:pathLst>
              <a:path w="120000" h="120000" extrusionOk="0">
                <a:moveTo>
                  <a:pt x="120000" y="120000"/>
                </a:moveTo>
                <a:lnTo>
                  <a:pt x="120000" y="120000"/>
                </a:lnTo>
                <a:lnTo>
                  <a:pt x="119715" y="107096"/>
                </a:lnTo>
                <a:lnTo>
                  <a:pt x="119431" y="97419"/>
                </a:lnTo>
                <a:lnTo>
                  <a:pt x="119146" y="93548"/>
                </a:lnTo>
                <a:lnTo>
                  <a:pt x="118578" y="91612"/>
                </a:lnTo>
                <a:lnTo>
                  <a:pt x="118578" y="91612"/>
                </a:lnTo>
                <a:lnTo>
                  <a:pt x="117725" y="90322"/>
                </a:lnTo>
                <a:lnTo>
                  <a:pt x="116587" y="88709"/>
                </a:lnTo>
                <a:lnTo>
                  <a:pt x="114881" y="87419"/>
                </a:lnTo>
                <a:lnTo>
                  <a:pt x="113175" y="86451"/>
                </a:lnTo>
                <a:lnTo>
                  <a:pt x="108625" y="83870"/>
                </a:lnTo>
                <a:lnTo>
                  <a:pt x="102938" y="80645"/>
                </a:lnTo>
                <a:lnTo>
                  <a:pt x="102938" y="80645"/>
                </a:lnTo>
                <a:lnTo>
                  <a:pt x="99526" y="79354"/>
                </a:lnTo>
                <a:lnTo>
                  <a:pt x="97251" y="77419"/>
                </a:lnTo>
                <a:lnTo>
                  <a:pt x="94976" y="75806"/>
                </a:lnTo>
                <a:lnTo>
                  <a:pt x="93554" y="74193"/>
                </a:lnTo>
                <a:lnTo>
                  <a:pt x="92417" y="72258"/>
                </a:lnTo>
                <a:lnTo>
                  <a:pt x="91563" y="70322"/>
                </a:lnTo>
                <a:lnTo>
                  <a:pt x="90995" y="68064"/>
                </a:lnTo>
                <a:lnTo>
                  <a:pt x="90995" y="65161"/>
                </a:lnTo>
                <a:lnTo>
                  <a:pt x="90995" y="65161"/>
                </a:lnTo>
                <a:lnTo>
                  <a:pt x="90995" y="63870"/>
                </a:lnTo>
                <a:lnTo>
                  <a:pt x="91279" y="62903"/>
                </a:lnTo>
                <a:lnTo>
                  <a:pt x="92701" y="60967"/>
                </a:lnTo>
                <a:lnTo>
                  <a:pt x="93270" y="60000"/>
                </a:lnTo>
                <a:lnTo>
                  <a:pt x="93838" y="58387"/>
                </a:lnTo>
                <a:lnTo>
                  <a:pt x="94407" y="56774"/>
                </a:lnTo>
                <a:lnTo>
                  <a:pt x="94976" y="53870"/>
                </a:lnTo>
                <a:lnTo>
                  <a:pt x="94976" y="53870"/>
                </a:lnTo>
                <a:lnTo>
                  <a:pt x="95260" y="52903"/>
                </a:lnTo>
                <a:lnTo>
                  <a:pt x="95545" y="52258"/>
                </a:lnTo>
                <a:lnTo>
                  <a:pt x="96398" y="51612"/>
                </a:lnTo>
                <a:lnTo>
                  <a:pt x="97251" y="50967"/>
                </a:lnTo>
                <a:lnTo>
                  <a:pt x="97819" y="49677"/>
                </a:lnTo>
                <a:lnTo>
                  <a:pt x="98104" y="48387"/>
                </a:lnTo>
                <a:lnTo>
                  <a:pt x="98388" y="45806"/>
                </a:lnTo>
                <a:lnTo>
                  <a:pt x="98388" y="45806"/>
                </a:lnTo>
                <a:lnTo>
                  <a:pt x="98104" y="43870"/>
                </a:lnTo>
                <a:lnTo>
                  <a:pt x="97819" y="42580"/>
                </a:lnTo>
                <a:lnTo>
                  <a:pt x="96966" y="41935"/>
                </a:lnTo>
                <a:lnTo>
                  <a:pt x="96966" y="41935"/>
                </a:lnTo>
                <a:lnTo>
                  <a:pt x="97535" y="39032"/>
                </a:lnTo>
                <a:lnTo>
                  <a:pt x="98104" y="33548"/>
                </a:lnTo>
                <a:lnTo>
                  <a:pt x="98104" y="33548"/>
                </a:lnTo>
                <a:lnTo>
                  <a:pt x="97819" y="31612"/>
                </a:lnTo>
                <a:lnTo>
                  <a:pt x="97535" y="29354"/>
                </a:lnTo>
                <a:lnTo>
                  <a:pt x="96966" y="26451"/>
                </a:lnTo>
                <a:lnTo>
                  <a:pt x="95545" y="23870"/>
                </a:lnTo>
                <a:lnTo>
                  <a:pt x="93554" y="21290"/>
                </a:lnTo>
                <a:lnTo>
                  <a:pt x="92417" y="20322"/>
                </a:lnTo>
                <a:lnTo>
                  <a:pt x="90995" y="19354"/>
                </a:lnTo>
                <a:lnTo>
                  <a:pt x="89573" y="18709"/>
                </a:lnTo>
                <a:lnTo>
                  <a:pt x="87867" y="18064"/>
                </a:lnTo>
                <a:lnTo>
                  <a:pt x="85592" y="17419"/>
                </a:lnTo>
                <a:lnTo>
                  <a:pt x="83601" y="17419"/>
                </a:lnTo>
                <a:lnTo>
                  <a:pt x="83601" y="17419"/>
                </a:lnTo>
                <a:lnTo>
                  <a:pt x="81327" y="17419"/>
                </a:lnTo>
                <a:lnTo>
                  <a:pt x="79336" y="18064"/>
                </a:lnTo>
                <a:lnTo>
                  <a:pt x="77630" y="18709"/>
                </a:lnTo>
                <a:lnTo>
                  <a:pt x="75924" y="19354"/>
                </a:lnTo>
                <a:lnTo>
                  <a:pt x="74786" y="20322"/>
                </a:lnTo>
                <a:lnTo>
                  <a:pt x="73649" y="21290"/>
                </a:lnTo>
                <a:lnTo>
                  <a:pt x="71374" y="23870"/>
                </a:lnTo>
                <a:lnTo>
                  <a:pt x="70236" y="26451"/>
                </a:lnTo>
                <a:lnTo>
                  <a:pt x="69668" y="29354"/>
                </a:lnTo>
                <a:lnTo>
                  <a:pt x="69099" y="31612"/>
                </a:lnTo>
                <a:lnTo>
                  <a:pt x="69099" y="33548"/>
                </a:lnTo>
                <a:lnTo>
                  <a:pt x="69099" y="33548"/>
                </a:lnTo>
                <a:lnTo>
                  <a:pt x="69668" y="39032"/>
                </a:lnTo>
                <a:lnTo>
                  <a:pt x="69952" y="41935"/>
                </a:lnTo>
                <a:lnTo>
                  <a:pt x="69952" y="41935"/>
                </a:lnTo>
                <a:lnTo>
                  <a:pt x="69383" y="42580"/>
                </a:lnTo>
                <a:lnTo>
                  <a:pt x="69099" y="43870"/>
                </a:lnTo>
                <a:lnTo>
                  <a:pt x="68815" y="45806"/>
                </a:lnTo>
                <a:lnTo>
                  <a:pt x="68815" y="45806"/>
                </a:lnTo>
                <a:lnTo>
                  <a:pt x="69099" y="48387"/>
                </a:lnTo>
                <a:lnTo>
                  <a:pt x="69383" y="49677"/>
                </a:lnTo>
                <a:lnTo>
                  <a:pt x="69952" y="50967"/>
                </a:lnTo>
                <a:lnTo>
                  <a:pt x="70521" y="51612"/>
                </a:lnTo>
                <a:lnTo>
                  <a:pt x="71374" y="52258"/>
                </a:lnTo>
                <a:lnTo>
                  <a:pt x="71658" y="52903"/>
                </a:lnTo>
                <a:lnTo>
                  <a:pt x="71943" y="53870"/>
                </a:lnTo>
                <a:lnTo>
                  <a:pt x="71943" y="53870"/>
                </a:lnTo>
                <a:lnTo>
                  <a:pt x="72796" y="56774"/>
                </a:lnTo>
                <a:lnTo>
                  <a:pt x="73364" y="58387"/>
                </a:lnTo>
                <a:lnTo>
                  <a:pt x="73933" y="60000"/>
                </a:lnTo>
                <a:lnTo>
                  <a:pt x="74502" y="60967"/>
                </a:lnTo>
                <a:lnTo>
                  <a:pt x="75639" y="62903"/>
                </a:lnTo>
                <a:lnTo>
                  <a:pt x="75924" y="63870"/>
                </a:lnTo>
                <a:lnTo>
                  <a:pt x="75924" y="65161"/>
                </a:lnTo>
                <a:lnTo>
                  <a:pt x="75924" y="65161"/>
                </a:lnTo>
                <a:lnTo>
                  <a:pt x="75639" y="69032"/>
                </a:lnTo>
                <a:lnTo>
                  <a:pt x="75355" y="70322"/>
                </a:lnTo>
                <a:lnTo>
                  <a:pt x="75071" y="71612"/>
                </a:lnTo>
                <a:lnTo>
                  <a:pt x="74218" y="73225"/>
                </a:lnTo>
                <a:lnTo>
                  <a:pt x="73364" y="74516"/>
                </a:lnTo>
                <a:lnTo>
                  <a:pt x="71090" y="76774"/>
                </a:lnTo>
                <a:lnTo>
                  <a:pt x="71090" y="76774"/>
                </a:lnTo>
                <a:lnTo>
                  <a:pt x="77630" y="80645"/>
                </a:lnTo>
                <a:lnTo>
                  <a:pt x="82748" y="83870"/>
                </a:lnTo>
                <a:lnTo>
                  <a:pt x="86445" y="86451"/>
                </a:lnTo>
                <a:lnTo>
                  <a:pt x="89289" y="88709"/>
                </a:lnTo>
                <a:lnTo>
                  <a:pt x="91279" y="91290"/>
                </a:lnTo>
                <a:lnTo>
                  <a:pt x="92701" y="93548"/>
                </a:lnTo>
                <a:lnTo>
                  <a:pt x="92985" y="96451"/>
                </a:lnTo>
                <a:lnTo>
                  <a:pt x="93270" y="100000"/>
                </a:lnTo>
                <a:lnTo>
                  <a:pt x="93270" y="120000"/>
                </a:lnTo>
                <a:lnTo>
                  <a:pt x="120000" y="120000"/>
                </a:lnTo>
                <a:close/>
                <a:moveTo>
                  <a:pt x="61421" y="84516"/>
                </a:moveTo>
                <a:lnTo>
                  <a:pt x="61421" y="84516"/>
                </a:lnTo>
                <a:lnTo>
                  <a:pt x="57156" y="82258"/>
                </a:lnTo>
                <a:lnTo>
                  <a:pt x="54028" y="80322"/>
                </a:lnTo>
                <a:lnTo>
                  <a:pt x="51184" y="78387"/>
                </a:lnTo>
                <a:lnTo>
                  <a:pt x="49194" y="75806"/>
                </a:lnTo>
                <a:lnTo>
                  <a:pt x="47488" y="73548"/>
                </a:lnTo>
                <a:lnTo>
                  <a:pt x="46635" y="70645"/>
                </a:lnTo>
                <a:lnTo>
                  <a:pt x="46066" y="67741"/>
                </a:lnTo>
                <a:lnTo>
                  <a:pt x="45781" y="63870"/>
                </a:lnTo>
                <a:lnTo>
                  <a:pt x="45781" y="63870"/>
                </a:lnTo>
                <a:lnTo>
                  <a:pt x="46066" y="62258"/>
                </a:lnTo>
                <a:lnTo>
                  <a:pt x="46350" y="60645"/>
                </a:lnTo>
                <a:lnTo>
                  <a:pt x="46919" y="59354"/>
                </a:lnTo>
                <a:lnTo>
                  <a:pt x="47772" y="58387"/>
                </a:lnTo>
                <a:lnTo>
                  <a:pt x="48909" y="57096"/>
                </a:lnTo>
                <a:lnTo>
                  <a:pt x="49478" y="54838"/>
                </a:lnTo>
                <a:lnTo>
                  <a:pt x="50331" y="52258"/>
                </a:lnTo>
                <a:lnTo>
                  <a:pt x="50900" y="48709"/>
                </a:lnTo>
                <a:lnTo>
                  <a:pt x="50900" y="48709"/>
                </a:lnTo>
                <a:lnTo>
                  <a:pt x="51469" y="47419"/>
                </a:lnTo>
                <a:lnTo>
                  <a:pt x="51753" y="46774"/>
                </a:lnTo>
                <a:lnTo>
                  <a:pt x="53175" y="45806"/>
                </a:lnTo>
                <a:lnTo>
                  <a:pt x="54028" y="44838"/>
                </a:lnTo>
                <a:lnTo>
                  <a:pt x="54597" y="43548"/>
                </a:lnTo>
                <a:lnTo>
                  <a:pt x="55165" y="41290"/>
                </a:lnTo>
                <a:lnTo>
                  <a:pt x="55450" y="38064"/>
                </a:lnTo>
                <a:lnTo>
                  <a:pt x="55450" y="38064"/>
                </a:lnTo>
                <a:lnTo>
                  <a:pt x="55165" y="35483"/>
                </a:lnTo>
                <a:lnTo>
                  <a:pt x="54597" y="33548"/>
                </a:lnTo>
                <a:lnTo>
                  <a:pt x="54028" y="32903"/>
                </a:lnTo>
                <a:lnTo>
                  <a:pt x="53744" y="32580"/>
                </a:lnTo>
                <a:lnTo>
                  <a:pt x="53744" y="32580"/>
                </a:lnTo>
                <a:lnTo>
                  <a:pt x="54312" y="29032"/>
                </a:lnTo>
                <a:lnTo>
                  <a:pt x="54881" y="21612"/>
                </a:lnTo>
                <a:lnTo>
                  <a:pt x="54881" y="21612"/>
                </a:lnTo>
                <a:lnTo>
                  <a:pt x="54881" y="19032"/>
                </a:lnTo>
                <a:lnTo>
                  <a:pt x="54597" y="15806"/>
                </a:lnTo>
                <a:lnTo>
                  <a:pt x="53175" y="12258"/>
                </a:lnTo>
                <a:lnTo>
                  <a:pt x="52606" y="10322"/>
                </a:lnTo>
                <a:lnTo>
                  <a:pt x="51753" y="8709"/>
                </a:lnTo>
                <a:lnTo>
                  <a:pt x="50616" y="6774"/>
                </a:lnTo>
                <a:lnTo>
                  <a:pt x="49478" y="5483"/>
                </a:lnTo>
                <a:lnTo>
                  <a:pt x="47488" y="3870"/>
                </a:lnTo>
                <a:lnTo>
                  <a:pt x="45781" y="2903"/>
                </a:lnTo>
                <a:lnTo>
                  <a:pt x="43507" y="1935"/>
                </a:lnTo>
                <a:lnTo>
                  <a:pt x="41516" y="645"/>
                </a:lnTo>
                <a:lnTo>
                  <a:pt x="38672" y="322"/>
                </a:lnTo>
                <a:lnTo>
                  <a:pt x="35829" y="0"/>
                </a:lnTo>
                <a:lnTo>
                  <a:pt x="35829" y="0"/>
                </a:lnTo>
                <a:lnTo>
                  <a:pt x="32701" y="322"/>
                </a:lnTo>
                <a:lnTo>
                  <a:pt x="30426" y="645"/>
                </a:lnTo>
                <a:lnTo>
                  <a:pt x="27867" y="1935"/>
                </a:lnTo>
                <a:lnTo>
                  <a:pt x="25876" y="2903"/>
                </a:lnTo>
                <a:lnTo>
                  <a:pt x="23886" y="3870"/>
                </a:lnTo>
                <a:lnTo>
                  <a:pt x="22464" y="5483"/>
                </a:lnTo>
                <a:lnTo>
                  <a:pt x="21042" y="6774"/>
                </a:lnTo>
                <a:lnTo>
                  <a:pt x="19905" y="8709"/>
                </a:lnTo>
                <a:lnTo>
                  <a:pt x="18767" y="10322"/>
                </a:lnTo>
                <a:lnTo>
                  <a:pt x="18199" y="12258"/>
                </a:lnTo>
                <a:lnTo>
                  <a:pt x="17061" y="15806"/>
                </a:lnTo>
                <a:lnTo>
                  <a:pt x="16777" y="19032"/>
                </a:lnTo>
                <a:lnTo>
                  <a:pt x="16777" y="21612"/>
                </a:lnTo>
                <a:lnTo>
                  <a:pt x="16777" y="21612"/>
                </a:lnTo>
                <a:lnTo>
                  <a:pt x="17345" y="29032"/>
                </a:lnTo>
                <a:lnTo>
                  <a:pt x="17914" y="32580"/>
                </a:lnTo>
                <a:lnTo>
                  <a:pt x="17914" y="32580"/>
                </a:lnTo>
                <a:lnTo>
                  <a:pt x="17630" y="32903"/>
                </a:lnTo>
                <a:lnTo>
                  <a:pt x="17061" y="33548"/>
                </a:lnTo>
                <a:lnTo>
                  <a:pt x="16492" y="35483"/>
                </a:lnTo>
                <a:lnTo>
                  <a:pt x="16208" y="38064"/>
                </a:lnTo>
                <a:lnTo>
                  <a:pt x="16208" y="38064"/>
                </a:lnTo>
                <a:lnTo>
                  <a:pt x="16492" y="41290"/>
                </a:lnTo>
                <a:lnTo>
                  <a:pt x="17061" y="43548"/>
                </a:lnTo>
                <a:lnTo>
                  <a:pt x="17630" y="44838"/>
                </a:lnTo>
                <a:lnTo>
                  <a:pt x="18199" y="45806"/>
                </a:lnTo>
                <a:lnTo>
                  <a:pt x="19905" y="46774"/>
                </a:lnTo>
                <a:lnTo>
                  <a:pt x="20473" y="47419"/>
                </a:lnTo>
                <a:lnTo>
                  <a:pt x="20758" y="48709"/>
                </a:lnTo>
                <a:lnTo>
                  <a:pt x="20758" y="48709"/>
                </a:lnTo>
                <a:lnTo>
                  <a:pt x="21327" y="52258"/>
                </a:lnTo>
                <a:lnTo>
                  <a:pt x="22180" y="54838"/>
                </a:lnTo>
                <a:lnTo>
                  <a:pt x="23033" y="57096"/>
                </a:lnTo>
                <a:lnTo>
                  <a:pt x="23601" y="58387"/>
                </a:lnTo>
                <a:lnTo>
                  <a:pt x="24739" y="59354"/>
                </a:lnTo>
                <a:lnTo>
                  <a:pt x="25308" y="60645"/>
                </a:lnTo>
                <a:lnTo>
                  <a:pt x="25876" y="62258"/>
                </a:lnTo>
                <a:lnTo>
                  <a:pt x="25876" y="63870"/>
                </a:lnTo>
                <a:lnTo>
                  <a:pt x="25876" y="63870"/>
                </a:lnTo>
                <a:lnTo>
                  <a:pt x="25592" y="67741"/>
                </a:lnTo>
                <a:lnTo>
                  <a:pt x="25308" y="70645"/>
                </a:lnTo>
                <a:lnTo>
                  <a:pt x="23886" y="73548"/>
                </a:lnTo>
                <a:lnTo>
                  <a:pt x="22464" y="75806"/>
                </a:lnTo>
                <a:lnTo>
                  <a:pt x="20473" y="78387"/>
                </a:lnTo>
                <a:lnTo>
                  <a:pt x="17630" y="80322"/>
                </a:lnTo>
                <a:lnTo>
                  <a:pt x="14218" y="82258"/>
                </a:lnTo>
                <a:lnTo>
                  <a:pt x="10236" y="84516"/>
                </a:lnTo>
                <a:lnTo>
                  <a:pt x="10236" y="84516"/>
                </a:lnTo>
                <a:lnTo>
                  <a:pt x="7109" y="86129"/>
                </a:lnTo>
                <a:lnTo>
                  <a:pt x="5118" y="87096"/>
                </a:lnTo>
                <a:lnTo>
                  <a:pt x="3696" y="88064"/>
                </a:lnTo>
                <a:lnTo>
                  <a:pt x="2274" y="89677"/>
                </a:lnTo>
                <a:lnTo>
                  <a:pt x="1137" y="91290"/>
                </a:lnTo>
                <a:lnTo>
                  <a:pt x="284" y="92903"/>
                </a:lnTo>
                <a:lnTo>
                  <a:pt x="0" y="95483"/>
                </a:lnTo>
                <a:lnTo>
                  <a:pt x="0" y="120000"/>
                </a:lnTo>
                <a:lnTo>
                  <a:pt x="83601" y="120000"/>
                </a:lnTo>
                <a:lnTo>
                  <a:pt x="83601" y="120000"/>
                </a:lnTo>
                <a:lnTo>
                  <a:pt x="83601" y="101612"/>
                </a:lnTo>
                <a:lnTo>
                  <a:pt x="83601" y="101612"/>
                </a:lnTo>
                <a:lnTo>
                  <a:pt x="83601" y="100645"/>
                </a:lnTo>
                <a:lnTo>
                  <a:pt x="83033" y="99354"/>
                </a:lnTo>
                <a:lnTo>
                  <a:pt x="81611" y="97096"/>
                </a:lnTo>
                <a:lnTo>
                  <a:pt x="79620" y="95161"/>
                </a:lnTo>
                <a:lnTo>
                  <a:pt x="76777" y="92903"/>
                </a:lnTo>
                <a:lnTo>
                  <a:pt x="73649" y="90967"/>
                </a:lnTo>
                <a:lnTo>
                  <a:pt x="69952" y="88709"/>
                </a:lnTo>
                <a:lnTo>
                  <a:pt x="61421" y="84516"/>
                </a:lnTo>
                <a:lnTo>
                  <a:pt x="61421" y="84516"/>
                </a:lnTo>
                <a:close/>
              </a:path>
            </a:pathLst>
          </a:custGeom>
          <a:solidFill>
            <a:schemeClr val="lt1"/>
          </a:solidFill>
          <a:ln>
            <a:noFill/>
          </a:ln>
        </p:spPr>
        <p:txBody>
          <a:bodyPr lIns="149754" tIns="74857" rIns="149754" bIns="74857" anchor="t" anchorCtr="0">
            <a:noAutofit/>
          </a:bodyPr>
          <a:lstStyle/>
          <a:p>
            <a:pPr>
              <a:buClr>
                <a:srgbClr val="000000"/>
              </a:buClr>
            </a:pPr>
            <a:endParaRPr sz="2300">
              <a:solidFill>
                <a:srgbClr val="000000"/>
              </a:solidFill>
              <a:latin typeface="Arial"/>
              <a:ea typeface="Arial"/>
              <a:cs typeface="Arial"/>
              <a:sym typeface="Arial"/>
            </a:endParaRPr>
          </a:p>
        </p:txBody>
      </p:sp>
      <p:sp>
        <p:nvSpPr>
          <p:cNvPr id="263" name="Shape 263"/>
          <p:cNvSpPr/>
          <p:nvPr/>
        </p:nvSpPr>
        <p:spPr>
          <a:xfrm>
            <a:off x="12248073" y="6934056"/>
            <a:ext cx="281419" cy="446826"/>
          </a:xfrm>
          <a:custGeom>
            <a:avLst/>
            <a:gdLst/>
            <a:ahLst/>
            <a:cxnLst/>
            <a:rect l="0" t="0" r="0" b="0"/>
            <a:pathLst>
              <a:path w="120000" h="120000" extrusionOk="0">
                <a:moveTo>
                  <a:pt x="95515" y="0"/>
                </a:moveTo>
                <a:lnTo>
                  <a:pt x="95515" y="0"/>
                </a:lnTo>
                <a:lnTo>
                  <a:pt x="90134" y="0"/>
                </a:lnTo>
                <a:lnTo>
                  <a:pt x="85560" y="394"/>
                </a:lnTo>
                <a:lnTo>
                  <a:pt x="80986" y="788"/>
                </a:lnTo>
                <a:lnTo>
                  <a:pt x="77219" y="1182"/>
                </a:lnTo>
                <a:lnTo>
                  <a:pt x="73721" y="2167"/>
                </a:lnTo>
                <a:lnTo>
                  <a:pt x="70224" y="2955"/>
                </a:lnTo>
                <a:lnTo>
                  <a:pt x="66995" y="3940"/>
                </a:lnTo>
                <a:lnTo>
                  <a:pt x="64573" y="4926"/>
                </a:lnTo>
                <a:lnTo>
                  <a:pt x="61883" y="6305"/>
                </a:lnTo>
                <a:lnTo>
                  <a:pt x="59999" y="7684"/>
                </a:lnTo>
                <a:lnTo>
                  <a:pt x="57847" y="9261"/>
                </a:lnTo>
                <a:lnTo>
                  <a:pt x="56502" y="10640"/>
                </a:lnTo>
                <a:lnTo>
                  <a:pt x="55156" y="12610"/>
                </a:lnTo>
                <a:lnTo>
                  <a:pt x="53811" y="14187"/>
                </a:lnTo>
                <a:lnTo>
                  <a:pt x="53004" y="16157"/>
                </a:lnTo>
                <a:lnTo>
                  <a:pt x="52197" y="18128"/>
                </a:lnTo>
                <a:lnTo>
                  <a:pt x="52197" y="18128"/>
                </a:lnTo>
                <a:lnTo>
                  <a:pt x="51928" y="17536"/>
                </a:lnTo>
                <a:lnTo>
                  <a:pt x="50582" y="15763"/>
                </a:lnTo>
                <a:lnTo>
                  <a:pt x="48161" y="13004"/>
                </a:lnTo>
                <a:lnTo>
                  <a:pt x="46816" y="11428"/>
                </a:lnTo>
                <a:lnTo>
                  <a:pt x="44932" y="9852"/>
                </a:lnTo>
                <a:lnTo>
                  <a:pt x="43049" y="8078"/>
                </a:lnTo>
                <a:lnTo>
                  <a:pt x="40896" y="6699"/>
                </a:lnTo>
                <a:lnTo>
                  <a:pt x="38206" y="4926"/>
                </a:lnTo>
                <a:lnTo>
                  <a:pt x="34977" y="3546"/>
                </a:lnTo>
                <a:lnTo>
                  <a:pt x="32017" y="2561"/>
                </a:lnTo>
                <a:lnTo>
                  <a:pt x="28251" y="1379"/>
                </a:lnTo>
                <a:lnTo>
                  <a:pt x="24484" y="591"/>
                </a:lnTo>
                <a:lnTo>
                  <a:pt x="20179" y="0"/>
                </a:lnTo>
                <a:lnTo>
                  <a:pt x="20179" y="0"/>
                </a:lnTo>
                <a:lnTo>
                  <a:pt x="15067" y="0"/>
                </a:lnTo>
                <a:lnTo>
                  <a:pt x="9686" y="0"/>
                </a:lnTo>
                <a:lnTo>
                  <a:pt x="4573" y="591"/>
                </a:lnTo>
                <a:lnTo>
                  <a:pt x="0" y="1379"/>
                </a:lnTo>
                <a:lnTo>
                  <a:pt x="0" y="1379"/>
                </a:lnTo>
                <a:lnTo>
                  <a:pt x="1883" y="7881"/>
                </a:lnTo>
                <a:lnTo>
                  <a:pt x="4573" y="13793"/>
                </a:lnTo>
                <a:lnTo>
                  <a:pt x="6995" y="18719"/>
                </a:lnTo>
                <a:lnTo>
                  <a:pt x="9955" y="22857"/>
                </a:lnTo>
                <a:lnTo>
                  <a:pt x="12914" y="26206"/>
                </a:lnTo>
                <a:lnTo>
                  <a:pt x="16143" y="28768"/>
                </a:lnTo>
                <a:lnTo>
                  <a:pt x="19372" y="30738"/>
                </a:lnTo>
                <a:lnTo>
                  <a:pt x="22869" y="32512"/>
                </a:lnTo>
                <a:lnTo>
                  <a:pt x="26098" y="33497"/>
                </a:lnTo>
                <a:lnTo>
                  <a:pt x="29327" y="33891"/>
                </a:lnTo>
                <a:lnTo>
                  <a:pt x="32556" y="34088"/>
                </a:lnTo>
                <a:lnTo>
                  <a:pt x="35515" y="34088"/>
                </a:lnTo>
                <a:lnTo>
                  <a:pt x="38744" y="33891"/>
                </a:lnTo>
                <a:lnTo>
                  <a:pt x="41434" y="33300"/>
                </a:lnTo>
                <a:lnTo>
                  <a:pt x="43856" y="32709"/>
                </a:lnTo>
                <a:lnTo>
                  <a:pt x="46008" y="32118"/>
                </a:lnTo>
                <a:lnTo>
                  <a:pt x="46008" y="120000"/>
                </a:lnTo>
                <a:lnTo>
                  <a:pt x="57309" y="120000"/>
                </a:lnTo>
                <a:lnTo>
                  <a:pt x="57309" y="36453"/>
                </a:lnTo>
                <a:lnTo>
                  <a:pt x="57309" y="36453"/>
                </a:lnTo>
                <a:lnTo>
                  <a:pt x="59999" y="37438"/>
                </a:lnTo>
                <a:lnTo>
                  <a:pt x="62690" y="38620"/>
                </a:lnTo>
                <a:lnTo>
                  <a:pt x="65919" y="39605"/>
                </a:lnTo>
                <a:lnTo>
                  <a:pt x="69417" y="40394"/>
                </a:lnTo>
                <a:lnTo>
                  <a:pt x="73452" y="40788"/>
                </a:lnTo>
                <a:lnTo>
                  <a:pt x="77488" y="40985"/>
                </a:lnTo>
                <a:lnTo>
                  <a:pt x="81793" y="40591"/>
                </a:lnTo>
                <a:lnTo>
                  <a:pt x="83677" y="40197"/>
                </a:lnTo>
                <a:lnTo>
                  <a:pt x="85829" y="39802"/>
                </a:lnTo>
                <a:lnTo>
                  <a:pt x="88251" y="39211"/>
                </a:lnTo>
                <a:lnTo>
                  <a:pt x="90403" y="38226"/>
                </a:lnTo>
                <a:lnTo>
                  <a:pt x="92825" y="37241"/>
                </a:lnTo>
                <a:lnTo>
                  <a:pt x="94977" y="36256"/>
                </a:lnTo>
                <a:lnTo>
                  <a:pt x="97130" y="34679"/>
                </a:lnTo>
                <a:lnTo>
                  <a:pt x="99282" y="33103"/>
                </a:lnTo>
                <a:lnTo>
                  <a:pt x="101704" y="31330"/>
                </a:lnTo>
                <a:lnTo>
                  <a:pt x="103856" y="29359"/>
                </a:lnTo>
                <a:lnTo>
                  <a:pt x="106008" y="26995"/>
                </a:lnTo>
                <a:lnTo>
                  <a:pt x="108161" y="24433"/>
                </a:lnTo>
                <a:lnTo>
                  <a:pt x="110313" y="21477"/>
                </a:lnTo>
                <a:lnTo>
                  <a:pt x="112466" y="18325"/>
                </a:lnTo>
                <a:lnTo>
                  <a:pt x="114618" y="14975"/>
                </a:lnTo>
                <a:lnTo>
                  <a:pt x="116233" y="11428"/>
                </a:lnTo>
                <a:lnTo>
                  <a:pt x="118385" y="7487"/>
                </a:lnTo>
                <a:lnTo>
                  <a:pt x="119999" y="3152"/>
                </a:lnTo>
                <a:lnTo>
                  <a:pt x="119999" y="3152"/>
                </a:lnTo>
                <a:lnTo>
                  <a:pt x="114618" y="1970"/>
                </a:lnTo>
                <a:lnTo>
                  <a:pt x="108161" y="788"/>
                </a:lnTo>
                <a:lnTo>
                  <a:pt x="101973" y="197"/>
                </a:lnTo>
                <a:lnTo>
                  <a:pt x="95515" y="0"/>
                </a:lnTo>
                <a:lnTo>
                  <a:pt x="95515" y="0"/>
                </a:lnTo>
                <a:close/>
                <a:moveTo>
                  <a:pt x="14529" y="7290"/>
                </a:moveTo>
                <a:lnTo>
                  <a:pt x="14529" y="7290"/>
                </a:lnTo>
                <a:lnTo>
                  <a:pt x="18834" y="8078"/>
                </a:lnTo>
                <a:lnTo>
                  <a:pt x="23139" y="9261"/>
                </a:lnTo>
                <a:lnTo>
                  <a:pt x="27174" y="10246"/>
                </a:lnTo>
                <a:lnTo>
                  <a:pt x="30672" y="11428"/>
                </a:lnTo>
                <a:lnTo>
                  <a:pt x="33901" y="12807"/>
                </a:lnTo>
                <a:lnTo>
                  <a:pt x="37130" y="14187"/>
                </a:lnTo>
                <a:lnTo>
                  <a:pt x="42511" y="16945"/>
                </a:lnTo>
                <a:lnTo>
                  <a:pt x="46816" y="19507"/>
                </a:lnTo>
                <a:lnTo>
                  <a:pt x="49506" y="21674"/>
                </a:lnTo>
                <a:lnTo>
                  <a:pt x="52197" y="23645"/>
                </a:lnTo>
                <a:lnTo>
                  <a:pt x="52197" y="23645"/>
                </a:lnTo>
                <a:lnTo>
                  <a:pt x="52735" y="23251"/>
                </a:lnTo>
                <a:lnTo>
                  <a:pt x="54618" y="21477"/>
                </a:lnTo>
                <a:lnTo>
                  <a:pt x="57847" y="19310"/>
                </a:lnTo>
                <a:lnTo>
                  <a:pt x="59999" y="17931"/>
                </a:lnTo>
                <a:lnTo>
                  <a:pt x="62421" y="16748"/>
                </a:lnTo>
                <a:lnTo>
                  <a:pt x="65650" y="15369"/>
                </a:lnTo>
                <a:lnTo>
                  <a:pt x="68878" y="13990"/>
                </a:lnTo>
                <a:lnTo>
                  <a:pt x="72914" y="13004"/>
                </a:lnTo>
                <a:lnTo>
                  <a:pt x="76681" y="12019"/>
                </a:lnTo>
                <a:lnTo>
                  <a:pt x="81793" y="11034"/>
                </a:lnTo>
                <a:lnTo>
                  <a:pt x="86905" y="10640"/>
                </a:lnTo>
                <a:lnTo>
                  <a:pt x="92286" y="10246"/>
                </a:lnTo>
                <a:lnTo>
                  <a:pt x="98475" y="10246"/>
                </a:lnTo>
                <a:lnTo>
                  <a:pt x="98475" y="10246"/>
                </a:lnTo>
                <a:lnTo>
                  <a:pt x="92286" y="12019"/>
                </a:lnTo>
                <a:lnTo>
                  <a:pt x="85560" y="13990"/>
                </a:lnTo>
                <a:lnTo>
                  <a:pt x="78295" y="16551"/>
                </a:lnTo>
                <a:lnTo>
                  <a:pt x="74260" y="17931"/>
                </a:lnTo>
                <a:lnTo>
                  <a:pt x="70224" y="19704"/>
                </a:lnTo>
                <a:lnTo>
                  <a:pt x="66188" y="21477"/>
                </a:lnTo>
                <a:lnTo>
                  <a:pt x="62421" y="23448"/>
                </a:lnTo>
                <a:lnTo>
                  <a:pt x="59461" y="25418"/>
                </a:lnTo>
                <a:lnTo>
                  <a:pt x="56233" y="27586"/>
                </a:lnTo>
                <a:lnTo>
                  <a:pt x="53811" y="29753"/>
                </a:lnTo>
                <a:lnTo>
                  <a:pt x="52197" y="32118"/>
                </a:lnTo>
                <a:lnTo>
                  <a:pt x="52197" y="32118"/>
                </a:lnTo>
                <a:lnTo>
                  <a:pt x="51659" y="30541"/>
                </a:lnTo>
                <a:lnTo>
                  <a:pt x="50582" y="29359"/>
                </a:lnTo>
                <a:lnTo>
                  <a:pt x="49237" y="27980"/>
                </a:lnTo>
                <a:lnTo>
                  <a:pt x="47892" y="26798"/>
                </a:lnTo>
                <a:lnTo>
                  <a:pt x="44125" y="24039"/>
                </a:lnTo>
                <a:lnTo>
                  <a:pt x="39820" y="21280"/>
                </a:lnTo>
                <a:lnTo>
                  <a:pt x="34439" y="18325"/>
                </a:lnTo>
                <a:lnTo>
                  <a:pt x="28520" y="14975"/>
                </a:lnTo>
                <a:lnTo>
                  <a:pt x="14529" y="7290"/>
                </a:lnTo>
                <a:lnTo>
                  <a:pt x="14529" y="7290"/>
                </a:lnTo>
                <a:close/>
              </a:path>
            </a:pathLst>
          </a:custGeom>
          <a:solidFill>
            <a:schemeClr val="dk1"/>
          </a:solidFill>
          <a:ln>
            <a:noFill/>
          </a:ln>
        </p:spPr>
        <p:txBody>
          <a:bodyPr lIns="149754" tIns="74857" rIns="149754" bIns="74857" anchor="t" anchorCtr="0">
            <a:noAutofit/>
          </a:bodyPr>
          <a:lstStyle/>
          <a:p>
            <a:pPr>
              <a:buClr>
                <a:srgbClr val="000000"/>
              </a:buClr>
            </a:pPr>
            <a:endParaRPr sz="2300">
              <a:solidFill>
                <a:srgbClr val="000000"/>
              </a:solidFill>
              <a:latin typeface="Arial"/>
              <a:ea typeface="Arial"/>
              <a:cs typeface="Arial"/>
              <a:sym typeface="Arial"/>
            </a:endParaRPr>
          </a:p>
        </p:txBody>
      </p:sp>
      <p:sp>
        <p:nvSpPr>
          <p:cNvPr id="264" name="Shape 264"/>
          <p:cNvSpPr/>
          <p:nvPr/>
        </p:nvSpPr>
        <p:spPr>
          <a:xfrm>
            <a:off x="12147412" y="5381920"/>
            <a:ext cx="335924" cy="384045"/>
          </a:xfrm>
          <a:custGeom>
            <a:avLst/>
            <a:gdLst/>
            <a:ahLst/>
            <a:cxnLst/>
            <a:rect l="0" t="0" r="0" b="0"/>
            <a:pathLst>
              <a:path w="120000" h="120000" extrusionOk="0">
                <a:moveTo>
                  <a:pt x="97699" y="80210"/>
                </a:moveTo>
                <a:lnTo>
                  <a:pt x="97699" y="80210"/>
                </a:lnTo>
                <a:lnTo>
                  <a:pt x="93805" y="80526"/>
                </a:lnTo>
                <a:lnTo>
                  <a:pt x="90619" y="81157"/>
                </a:lnTo>
                <a:lnTo>
                  <a:pt x="87079" y="82421"/>
                </a:lnTo>
                <a:lnTo>
                  <a:pt x="83893" y="84000"/>
                </a:lnTo>
                <a:lnTo>
                  <a:pt x="44955" y="63473"/>
                </a:lnTo>
                <a:lnTo>
                  <a:pt x="44955" y="63473"/>
                </a:lnTo>
                <a:lnTo>
                  <a:pt x="45309" y="60000"/>
                </a:lnTo>
                <a:lnTo>
                  <a:pt x="45309" y="60000"/>
                </a:lnTo>
                <a:lnTo>
                  <a:pt x="44955" y="56842"/>
                </a:lnTo>
                <a:lnTo>
                  <a:pt x="83893" y="35684"/>
                </a:lnTo>
                <a:lnTo>
                  <a:pt x="83893" y="35684"/>
                </a:lnTo>
                <a:lnTo>
                  <a:pt x="87079" y="37894"/>
                </a:lnTo>
                <a:lnTo>
                  <a:pt x="90619" y="38842"/>
                </a:lnTo>
                <a:lnTo>
                  <a:pt x="93805" y="39789"/>
                </a:lnTo>
                <a:lnTo>
                  <a:pt x="97699" y="40105"/>
                </a:lnTo>
                <a:lnTo>
                  <a:pt x="97699" y="40105"/>
                </a:lnTo>
                <a:lnTo>
                  <a:pt x="99823" y="39789"/>
                </a:lnTo>
                <a:lnTo>
                  <a:pt x="101946" y="39789"/>
                </a:lnTo>
                <a:lnTo>
                  <a:pt x="106194" y="38526"/>
                </a:lnTo>
                <a:lnTo>
                  <a:pt x="110088" y="36947"/>
                </a:lnTo>
                <a:lnTo>
                  <a:pt x="113274" y="34105"/>
                </a:lnTo>
                <a:lnTo>
                  <a:pt x="116106" y="31263"/>
                </a:lnTo>
                <a:lnTo>
                  <a:pt x="118230" y="27789"/>
                </a:lnTo>
                <a:lnTo>
                  <a:pt x="119292" y="24000"/>
                </a:lnTo>
                <a:lnTo>
                  <a:pt x="119646" y="22105"/>
                </a:lnTo>
                <a:lnTo>
                  <a:pt x="120000" y="19894"/>
                </a:lnTo>
                <a:lnTo>
                  <a:pt x="120000" y="19894"/>
                </a:lnTo>
                <a:lnTo>
                  <a:pt x="119646" y="18000"/>
                </a:lnTo>
                <a:lnTo>
                  <a:pt x="119292" y="16105"/>
                </a:lnTo>
                <a:lnTo>
                  <a:pt x="118230" y="12315"/>
                </a:lnTo>
                <a:lnTo>
                  <a:pt x="116106" y="8842"/>
                </a:lnTo>
                <a:lnTo>
                  <a:pt x="113274" y="6000"/>
                </a:lnTo>
                <a:lnTo>
                  <a:pt x="110088" y="3473"/>
                </a:lnTo>
                <a:lnTo>
                  <a:pt x="106194" y="1578"/>
                </a:lnTo>
                <a:lnTo>
                  <a:pt x="101946" y="631"/>
                </a:lnTo>
                <a:lnTo>
                  <a:pt x="99823" y="315"/>
                </a:lnTo>
                <a:lnTo>
                  <a:pt x="97699" y="0"/>
                </a:lnTo>
                <a:lnTo>
                  <a:pt x="97699" y="0"/>
                </a:lnTo>
                <a:lnTo>
                  <a:pt x="95221" y="315"/>
                </a:lnTo>
                <a:lnTo>
                  <a:pt x="93097" y="631"/>
                </a:lnTo>
                <a:lnTo>
                  <a:pt x="88849" y="1578"/>
                </a:lnTo>
                <a:lnTo>
                  <a:pt x="85309" y="3473"/>
                </a:lnTo>
                <a:lnTo>
                  <a:pt x="81769" y="6000"/>
                </a:lnTo>
                <a:lnTo>
                  <a:pt x="79292" y="8842"/>
                </a:lnTo>
                <a:lnTo>
                  <a:pt x="76814" y="12315"/>
                </a:lnTo>
                <a:lnTo>
                  <a:pt x="75752" y="16105"/>
                </a:lnTo>
                <a:lnTo>
                  <a:pt x="75398" y="18000"/>
                </a:lnTo>
                <a:lnTo>
                  <a:pt x="75044" y="19894"/>
                </a:lnTo>
                <a:lnTo>
                  <a:pt x="75044" y="19894"/>
                </a:lnTo>
                <a:lnTo>
                  <a:pt x="75398" y="23368"/>
                </a:lnTo>
                <a:lnTo>
                  <a:pt x="36106" y="44210"/>
                </a:lnTo>
                <a:lnTo>
                  <a:pt x="36106" y="44210"/>
                </a:lnTo>
                <a:lnTo>
                  <a:pt x="33274" y="42631"/>
                </a:lnTo>
                <a:lnTo>
                  <a:pt x="30088" y="41052"/>
                </a:lnTo>
                <a:lnTo>
                  <a:pt x="26548" y="40421"/>
                </a:lnTo>
                <a:lnTo>
                  <a:pt x="22654" y="40105"/>
                </a:lnTo>
                <a:lnTo>
                  <a:pt x="22654" y="40105"/>
                </a:lnTo>
                <a:lnTo>
                  <a:pt x="20530" y="40105"/>
                </a:lnTo>
                <a:lnTo>
                  <a:pt x="18053" y="40421"/>
                </a:lnTo>
                <a:lnTo>
                  <a:pt x="14159" y="41368"/>
                </a:lnTo>
                <a:lnTo>
                  <a:pt x="10265" y="43578"/>
                </a:lnTo>
                <a:lnTo>
                  <a:pt x="7079" y="45789"/>
                </a:lnTo>
                <a:lnTo>
                  <a:pt x="4247" y="48947"/>
                </a:lnTo>
                <a:lnTo>
                  <a:pt x="2123" y="52105"/>
                </a:lnTo>
                <a:lnTo>
                  <a:pt x="1061" y="55894"/>
                </a:lnTo>
                <a:lnTo>
                  <a:pt x="707" y="58105"/>
                </a:lnTo>
                <a:lnTo>
                  <a:pt x="0" y="60000"/>
                </a:lnTo>
                <a:lnTo>
                  <a:pt x="0" y="60000"/>
                </a:lnTo>
                <a:lnTo>
                  <a:pt x="707" y="62210"/>
                </a:lnTo>
                <a:lnTo>
                  <a:pt x="1061" y="64105"/>
                </a:lnTo>
                <a:lnTo>
                  <a:pt x="2123" y="67894"/>
                </a:lnTo>
                <a:lnTo>
                  <a:pt x="4247" y="71368"/>
                </a:lnTo>
                <a:lnTo>
                  <a:pt x="7079" y="74526"/>
                </a:lnTo>
                <a:lnTo>
                  <a:pt x="10265" y="76736"/>
                </a:lnTo>
                <a:lnTo>
                  <a:pt x="14159" y="78315"/>
                </a:lnTo>
                <a:lnTo>
                  <a:pt x="18053" y="79894"/>
                </a:lnTo>
                <a:lnTo>
                  <a:pt x="20530" y="80210"/>
                </a:lnTo>
                <a:lnTo>
                  <a:pt x="22654" y="80210"/>
                </a:lnTo>
                <a:lnTo>
                  <a:pt x="22654" y="80210"/>
                </a:lnTo>
                <a:lnTo>
                  <a:pt x="26548" y="79894"/>
                </a:lnTo>
                <a:lnTo>
                  <a:pt x="30088" y="78947"/>
                </a:lnTo>
                <a:lnTo>
                  <a:pt x="33274" y="77684"/>
                </a:lnTo>
                <a:lnTo>
                  <a:pt x="36106" y="76105"/>
                </a:lnTo>
                <a:lnTo>
                  <a:pt x="75398" y="96947"/>
                </a:lnTo>
                <a:lnTo>
                  <a:pt x="75398" y="96947"/>
                </a:lnTo>
                <a:lnTo>
                  <a:pt x="75044" y="100105"/>
                </a:lnTo>
                <a:lnTo>
                  <a:pt x="75044" y="100105"/>
                </a:lnTo>
                <a:lnTo>
                  <a:pt x="75398" y="102315"/>
                </a:lnTo>
                <a:lnTo>
                  <a:pt x="75752" y="104210"/>
                </a:lnTo>
                <a:lnTo>
                  <a:pt x="76814" y="108000"/>
                </a:lnTo>
                <a:lnTo>
                  <a:pt x="79292" y="111473"/>
                </a:lnTo>
                <a:lnTo>
                  <a:pt x="81769" y="114315"/>
                </a:lnTo>
                <a:lnTo>
                  <a:pt x="85309" y="116842"/>
                </a:lnTo>
                <a:lnTo>
                  <a:pt x="88849" y="118736"/>
                </a:lnTo>
                <a:lnTo>
                  <a:pt x="93097" y="119684"/>
                </a:lnTo>
                <a:lnTo>
                  <a:pt x="95221" y="120000"/>
                </a:lnTo>
                <a:lnTo>
                  <a:pt x="97699" y="120000"/>
                </a:lnTo>
                <a:lnTo>
                  <a:pt x="97699" y="120000"/>
                </a:lnTo>
                <a:lnTo>
                  <a:pt x="99823" y="120000"/>
                </a:lnTo>
                <a:lnTo>
                  <a:pt x="101946" y="119684"/>
                </a:lnTo>
                <a:lnTo>
                  <a:pt x="106194" y="118736"/>
                </a:lnTo>
                <a:lnTo>
                  <a:pt x="110088" y="116842"/>
                </a:lnTo>
                <a:lnTo>
                  <a:pt x="113274" y="114315"/>
                </a:lnTo>
                <a:lnTo>
                  <a:pt x="116106" y="111473"/>
                </a:lnTo>
                <a:lnTo>
                  <a:pt x="118230" y="108000"/>
                </a:lnTo>
                <a:lnTo>
                  <a:pt x="119292" y="104210"/>
                </a:lnTo>
                <a:lnTo>
                  <a:pt x="119646" y="102315"/>
                </a:lnTo>
                <a:lnTo>
                  <a:pt x="120000" y="100105"/>
                </a:lnTo>
                <a:lnTo>
                  <a:pt x="120000" y="100105"/>
                </a:lnTo>
                <a:lnTo>
                  <a:pt x="119646" y="98210"/>
                </a:lnTo>
                <a:lnTo>
                  <a:pt x="119292" y="96315"/>
                </a:lnTo>
                <a:lnTo>
                  <a:pt x="118230" y="92526"/>
                </a:lnTo>
                <a:lnTo>
                  <a:pt x="116106" y="88736"/>
                </a:lnTo>
                <a:lnTo>
                  <a:pt x="113274" y="86210"/>
                </a:lnTo>
                <a:lnTo>
                  <a:pt x="110088" y="83368"/>
                </a:lnTo>
                <a:lnTo>
                  <a:pt x="106194" y="81789"/>
                </a:lnTo>
                <a:lnTo>
                  <a:pt x="101946" y="80526"/>
                </a:lnTo>
                <a:lnTo>
                  <a:pt x="99823" y="80210"/>
                </a:lnTo>
                <a:lnTo>
                  <a:pt x="97699" y="80210"/>
                </a:lnTo>
                <a:lnTo>
                  <a:pt x="97699" y="80210"/>
                </a:lnTo>
                <a:close/>
              </a:path>
            </a:pathLst>
          </a:custGeom>
          <a:solidFill>
            <a:schemeClr val="lt1"/>
          </a:solidFill>
          <a:ln>
            <a:noFill/>
          </a:ln>
        </p:spPr>
        <p:txBody>
          <a:bodyPr lIns="149754" tIns="74857" rIns="149754" bIns="74857" anchor="t" anchorCtr="0">
            <a:noAutofit/>
          </a:bodyPr>
          <a:lstStyle/>
          <a:p>
            <a:pPr>
              <a:buClr>
                <a:srgbClr val="000000"/>
              </a:buClr>
            </a:pPr>
            <a:endParaRPr sz="2300">
              <a:solidFill>
                <a:srgbClr val="000000"/>
              </a:solidFill>
              <a:latin typeface="Arial"/>
              <a:ea typeface="Arial"/>
              <a:cs typeface="Arial"/>
              <a:sym typeface="Arial"/>
            </a:endParaRPr>
          </a:p>
        </p:txBody>
      </p:sp>
      <p:sp>
        <p:nvSpPr>
          <p:cNvPr id="265" name="Shape 265"/>
          <p:cNvSpPr/>
          <p:nvPr/>
        </p:nvSpPr>
        <p:spPr>
          <a:xfrm>
            <a:off x="12169452" y="3812480"/>
            <a:ext cx="399912" cy="400050"/>
          </a:xfrm>
          <a:custGeom>
            <a:avLst/>
            <a:gdLst/>
            <a:ahLst/>
            <a:cxnLst/>
            <a:rect l="0" t="0" r="0" b="0"/>
            <a:pathLst>
              <a:path w="120000" h="120000" extrusionOk="0">
                <a:moveTo>
                  <a:pt x="28997" y="40102"/>
                </a:moveTo>
                <a:lnTo>
                  <a:pt x="28997" y="40102"/>
                </a:lnTo>
                <a:lnTo>
                  <a:pt x="30848" y="40102"/>
                </a:lnTo>
                <a:lnTo>
                  <a:pt x="32699" y="40719"/>
                </a:lnTo>
                <a:lnTo>
                  <a:pt x="32699" y="40719"/>
                </a:lnTo>
                <a:lnTo>
                  <a:pt x="36092" y="37326"/>
                </a:lnTo>
                <a:lnTo>
                  <a:pt x="39794" y="33624"/>
                </a:lnTo>
                <a:lnTo>
                  <a:pt x="43496" y="30231"/>
                </a:lnTo>
                <a:lnTo>
                  <a:pt x="47814" y="27146"/>
                </a:lnTo>
                <a:lnTo>
                  <a:pt x="47814" y="27146"/>
                </a:lnTo>
                <a:lnTo>
                  <a:pt x="47197" y="24061"/>
                </a:lnTo>
                <a:lnTo>
                  <a:pt x="47197" y="24061"/>
                </a:lnTo>
                <a:lnTo>
                  <a:pt x="47506" y="22210"/>
                </a:lnTo>
                <a:lnTo>
                  <a:pt x="48123" y="20051"/>
                </a:lnTo>
                <a:lnTo>
                  <a:pt x="48123" y="20051"/>
                </a:lnTo>
                <a:lnTo>
                  <a:pt x="43187" y="16966"/>
                </a:lnTo>
                <a:lnTo>
                  <a:pt x="38560" y="13881"/>
                </a:lnTo>
                <a:lnTo>
                  <a:pt x="33316" y="11722"/>
                </a:lnTo>
                <a:lnTo>
                  <a:pt x="28380" y="9254"/>
                </a:lnTo>
                <a:lnTo>
                  <a:pt x="28380" y="9254"/>
                </a:lnTo>
                <a:lnTo>
                  <a:pt x="23444" y="12647"/>
                </a:lnTo>
                <a:lnTo>
                  <a:pt x="19125" y="16041"/>
                </a:lnTo>
                <a:lnTo>
                  <a:pt x="14807" y="20051"/>
                </a:lnTo>
                <a:lnTo>
                  <a:pt x="11413" y="24678"/>
                </a:lnTo>
                <a:lnTo>
                  <a:pt x="11413" y="24678"/>
                </a:lnTo>
                <a:lnTo>
                  <a:pt x="13881" y="29305"/>
                </a:lnTo>
                <a:lnTo>
                  <a:pt x="16966" y="33624"/>
                </a:lnTo>
                <a:lnTo>
                  <a:pt x="20051" y="37634"/>
                </a:lnTo>
                <a:lnTo>
                  <a:pt x="23444" y="41336"/>
                </a:lnTo>
                <a:lnTo>
                  <a:pt x="23444" y="41336"/>
                </a:lnTo>
                <a:lnTo>
                  <a:pt x="26221" y="40411"/>
                </a:lnTo>
                <a:lnTo>
                  <a:pt x="28997" y="40102"/>
                </a:lnTo>
                <a:lnTo>
                  <a:pt x="28997" y="40102"/>
                </a:lnTo>
                <a:close/>
                <a:moveTo>
                  <a:pt x="16349" y="53059"/>
                </a:moveTo>
                <a:lnTo>
                  <a:pt x="16349" y="53059"/>
                </a:lnTo>
                <a:lnTo>
                  <a:pt x="16658" y="50282"/>
                </a:lnTo>
                <a:lnTo>
                  <a:pt x="17275" y="48123"/>
                </a:lnTo>
                <a:lnTo>
                  <a:pt x="17275" y="48123"/>
                </a:lnTo>
                <a:lnTo>
                  <a:pt x="14190" y="44421"/>
                </a:lnTo>
                <a:lnTo>
                  <a:pt x="11413" y="40719"/>
                </a:lnTo>
                <a:lnTo>
                  <a:pt x="8637" y="37326"/>
                </a:lnTo>
                <a:lnTo>
                  <a:pt x="6169" y="33316"/>
                </a:lnTo>
                <a:lnTo>
                  <a:pt x="6169" y="33316"/>
                </a:lnTo>
                <a:lnTo>
                  <a:pt x="3393" y="39485"/>
                </a:lnTo>
                <a:lnTo>
                  <a:pt x="2467" y="42879"/>
                </a:lnTo>
                <a:lnTo>
                  <a:pt x="1542" y="46272"/>
                </a:lnTo>
                <a:lnTo>
                  <a:pt x="925" y="49665"/>
                </a:lnTo>
                <a:lnTo>
                  <a:pt x="308" y="53367"/>
                </a:lnTo>
                <a:lnTo>
                  <a:pt x="0" y="56452"/>
                </a:lnTo>
                <a:lnTo>
                  <a:pt x="0" y="60154"/>
                </a:lnTo>
                <a:lnTo>
                  <a:pt x="0" y="60154"/>
                </a:lnTo>
                <a:lnTo>
                  <a:pt x="0" y="64473"/>
                </a:lnTo>
                <a:lnTo>
                  <a:pt x="308" y="68791"/>
                </a:lnTo>
                <a:lnTo>
                  <a:pt x="1233" y="72493"/>
                </a:lnTo>
                <a:lnTo>
                  <a:pt x="2159" y="76503"/>
                </a:lnTo>
                <a:lnTo>
                  <a:pt x="3084" y="80205"/>
                </a:lnTo>
                <a:lnTo>
                  <a:pt x="4627" y="83907"/>
                </a:lnTo>
                <a:lnTo>
                  <a:pt x="6478" y="87609"/>
                </a:lnTo>
                <a:lnTo>
                  <a:pt x="8020" y="91002"/>
                </a:lnTo>
                <a:lnTo>
                  <a:pt x="8020" y="91002"/>
                </a:lnTo>
                <a:lnTo>
                  <a:pt x="9871" y="82982"/>
                </a:lnTo>
                <a:lnTo>
                  <a:pt x="12339" y="75269"/>
                </a:lnTo>
                <a:lnTo>
                  <a:pt x="15115" y="67557"/>
                </a:lnTo>
                <a:lnTo>
                  <a:pt x="18817" y="60462"/>
                </a:lnTo>
                <a:lnTo>
                  <a:pt x="18817" y="60462"/>
                </a:lnTo>
                <a:lnTo>
                  <a:pt x="17583" y="58920"/>
                </a:lnTo>
                <a:lnTo>
                  <a:pt x="16966" y="57069"/>
                </a:lnTo>
                <a:lnTo>
                  <a:pt x="16349" y="54910"/>
                </a:lnTo>
                <a:lnTo>
                  <a:pt x="16349" y="53059"/>
                </a:lnTo>
                <a:lnTo>
                  <a:pt x="16349" y="53059"/>
                </a:lnTo>
                <a:close/>
                <a:moveTo>
                  <a:pt x="59845" y="11413"/>
                </a:moveTo>
                <a:lnTo>
                  <a:pt x="59845" y="11413"/>
                </a:lnTo>
                <a:lnTo>
                  <a:pt x="62622" y="11722"/>
                </a:lnTo>
                <a:lnTo>
                  <a:pt x="64781" y="12339"/>
                </a:lnTo>
                <a:lnTo>
                  <a:pt x="66632" y="13264"/>
                </a:lnTo>
                <a:lnTo>
                  <a:pt x="68791" y="14807"/>
                </a:lnTo>
                <a:lnTo>
                  <a:pt x="68791" y="14807"/>
                </a:lnTo>
                <a:lnTo>
                  <a:pt x="73727" y="12647"/>
                </a:lnTo>
                <a:lnTo>
                  <a:pt x="78971" y="10796"/>
                </a:lnTo>
                <a:lnTo>
                  <a:pt x="84215" y="9562"/>
                </a:lnTo>
                <a:lnTo>
                  <a:pt x="89768" y="8329"/>
                </a:lnTo>
                <a:lnTo>
                  <a:pt x="89768" y="8329"/>
                </a:lnTo>
                <a:lnTo>
                  <a:pt x="86375" y="6478"/>
                </a:lnTo>
                <a:lnTo>
                  <a:pt x="82673" y="4627"/>
                </a:lnTo>
                <a:lnTo>
                  <a:pt x="79280" y="3393"/>
                </a:lnTo>
                <a:lnTo>
                  <a:pt x="75578" y="2467"/>
                </a:lnTo>
                <a:lnTo>
                  <a:pt x="71568" y="1542"/>
                </a:lnTo>
                <a:lnTo>
                  <a:pt x="67866" y="925"/>
                </a:lnTo>
                <a:lnTo>
                  <a:pt x="63856" y="308"/>
                </a:lnTo>
                <a:lnTo>
                  <a:pt x="59845" y="0"/>
                </a:lnTo>
                <a:lnTo>
                  <a:pt x="59845" y="0"/>
                </a:lnTo>
                <a:lnTo>
                  <a:pt x="54293" y="308"/>
                </a:lnTo>
                <a:lnTo>
                  <a:pt x="49048" y="1233"/>
                </a:lnTo>
                <a:lnTo>
                  <a:pt x="43804" y="2467"/>
                </a:lnTo>
                <a:lnTo>
                  <a:pt x="38560" y="4010"/>
                </a:lnTo>
                <a:lnTo>
                  <a:pt x="38560" y="4010"/>
                </a:lnTo>
                <a:lnTo>
                  <a:pt x="46272" y="8329"/>
                </a:lnTo>
                <a:lnTo>
                  <a:pt x="53676" y="12956"/>
                </a:lnTo>
                <a:lnTo>
                  <a:pt x="53676" y="12956"/>
                </a:lnTo>
                <a:lnTo>
                  <a:pt x="54910" y="12339"/>
                </a:lnTo>
                <a:lnTo>
                  <a:pt x="56452" y="11722"/>
                </a:lnTo>
                <a:lnTo>
                  <a:pt x="58303" y="11413"/>
                </a:lnTo>
                <a:lnTo>
                  <a:pt x="59845" y="11413"/>
                </a:lnTo>
                <a:lnTo>
                  <a:pt x="59845" y="11413"/>
                </a:lnTo>
                <a:close/>
                <a:moveTo>
                  <a:pt x="79280" y="71259"/>
                </a:moveTo>
                <a:lnTo>
                  <a:pt x="79280" y="71259"/>
                </a:lnTo>
                <a:lnTo>
                  <a:pt x="80514" y="69100"/>
                </a:lnTo>
                <a:lnTo>
                  <a:pt x="82365" y="66940"/>
                </a:lnTo>
                <a:lnTo>
                  <a:pt x="82365" y="66940"/>
                </a:lnTo>
                <a:lnTo>
                  <a:pt x="80822" y="62622"/>
                </a:lnTo>
                <a:lnTo>
                  <a:pt x="79280" y="58611"/>
                </a:lnTo>
                <a:lnTo>
                  <a:pt x="77120" y="54601"/>
                </a:lnTo>
                <a:lnTo>
                  <a:pt x="75269" y="50591"/>
                </a:lnTo>
                <a:lnTo>
                  <a:pt x="73110" y="46580"/>
                </a:lnTo>
                <a:lnTo>
                  <a:pt x="70334" y="43187"/>
                </a:lnTo>
                <a:lnTo>
                  <a:pt x="67866" y="39177"/>
                </a:lnTo>
                <a:lnTo>
                  <a:pt x="65089" y="35784"/>
                </a:lnTo>
                <a:lnTo>
                  <a:pt x="65089" y="35784"/>
                </a:lnTo>
                <a:lnTo>
                  <a:pt x="62622" y="36401"/>
                </a:lnTo>
                <a:lnTo>
                  <a:pt x="59845" y="36709"/>
                </a:lnTo>
                <a:lnTo>
                  <a:pt x="59845" y="36709"/>
                </a:lnTo>
                <a:lnTo>
                  <a:pt x="57994" y="36401"/>
                </a:lnTo>
                <a:lnTo>
                  <a:pt x="55835" y="36092"/>
                </a:lnTo>
                <a:lnTo>
                  <a:pt x="54293" y="35475"/>
                </a:lnTo>
                <a:lnTo>
                  <a:pt x="52750" y="34550"/>
                </a:lnTo>
                <a:lnTo>
                  <a:pt x="52750" y="34550"/>
                </a:lnTo>
                <a:lnTo>
                  <a:pt x="49048" y="37326"/>
                </a:lnTo>
                <a:lnTo>
                  <a:pt x="45655" y="40102"/>
                </a:lnTo>
                <a:lnTo>
                  <a:pt x="42879" y="43187"/>
                </a:lnTo>
                <a:lnTo>
                  <a:pt x="39794" y="45964"/>
                </a:lnTo>
                <a:lnTo>
                  <a:pt x="39794" y="45964"/>
                </a:lnTo>
                <a:lnTo>
                  <a:pt x="40411" y="47814"/>
                </a:lnTo>
                <a:lnTo>
                  <a:pt x="41028" y="49357"/>
                </a:lnTo>
                <a:lnTo>
                  <a:pt x="41336" y="50899"/>
                </a:lnTo>
                <a:lnTo>
                  <a:pt x="41953" y="53059"/>
                </a:lnTo>
                <a:lnTo>
                  <a:pt x="41953" y="53059"/>
                </a:lnTo>
                <a:lnTo>
                  <a:pt x="41336" y="54910"/>
                </a:lnTo>
                <a:lnTo>
                  <a:pt x="41028" y="56760"/>
                </a:lnTo>
                <a:lnTo>
                  <a:pt x="41028" y="56760"/>
                </a:lnTo>
                <a:lnTo>
                  <a:pt x="45347" y="59537"/>
                </a:lnTo>
                <a:lnTo>
                  <a:pt x="49665" y="61696"/>
                </a:lnTo>
                <a:lnTo>
                  <a:pt x="54293" y="64164"/>
                </a:lnTo>
                <a:lnTo>
                  <a:pt x="59228" y="66015"/>
                </a:lnTo>
                <a:lnTo>
                  <a:pt x="63856" y="67557"/>
                </a:lnTo>
                <a:lnTo>
                  <a:pt x="68791" y="69408"/>
                </a:lnTo>
                <a:lnTo>
                  <a:pt x="74035" y="70642"/>
                </a:lnTo>
                <a:lnTo>
                  <a:pt x="79280" y="71259"/>
                </a:lnTo>
                <a:lnTo>
                  <a:pt x="79280" y="71259"/>
                </a:lnTo>
                <a:close/>
                <a:moveTo>
                  <a:pt x="95629" y="88534"/>
                </a:moveTo>
                <a:lnTo>
                  <a:pt x="95629" y="88534"/>
                </a:lnTo>
                <a:lnTo>
                  <a:pt x="95938" y="95938"/>
                </a:lnTo>
                <a:lnTo>
                  <a:pt x="95938" y="95938"/>
                </a:lnTo>
                <a:lnTo>
                  <a:pt x="95629" y="102416"/>
                </a:lnTo>
                <a:lnTo>
                  <a:pt x="95321" y="108586"/>
                </a:lnTo>
                <a:lnTo>
                  <a:pt x="95321" y="108586"/>
                </a:lnTo>
                <a:lnTo>
                  <a:pt x="98714" y="105809"/>
                </a:lnTo>
                <a:lnTo>
                  <a:pt x="102107" y="102724"/>
                </a:lnTo>
                <a:lnTo>
                  <a:pt x="105501" y="99023"/>
                </a:lnTo>
                <a:lnTo>
                  <a:pt x="108277" y="95629"/>
                </a:lnTo>
                <a:lnTo>
                  <a:pt x="111053" y="91619"/>
                </a:lnTo>
                <a:lnTo>
                  <a:pt x="113213" y="87300"/>
                </a:lnTo>
                <a:lnTo>
                  <a:pt x="115372" y="82982"/>
                </a:lnTo>
                <a:lnTo>
                  <a:pt x="116915" y="78354"/>
                </a:lnTo>
                <a:lnTo>
                  <a:pt x="116915" y="78354"/>
                </a:lnTo>
                <a:lnTo>
                  <a:pt x="110128" y="79897"/>
                </a:lnTo>
                <a:lnTo>
                  <a:pt x="102724" y="80822"/>
                </a:lnTo>
                <a:lnTo>
                  <a:pt x="102724" y="80822"/>
                </a:lnTo>
                <a:lnTo>
                  <a:pt x="101491" y="83290"/>
                </a:lnTo>
                <a:lnTo>
                  <a:pt x="99948" y="85449"/>
                </a:lnTo>
                <a:lnTo>
                  <a:pt x="97789" y="87300"/>
                </a:lnTo>
                <a:lnTo>
                  <a:pt x="95629" y="88534"/>
                </a:lnTo>
                <a:lnTo>
                  <a:pt x="95629" y="88534"/>
                </a:lnTo>
                <a:close/>
                <a:moveTo>
                  <a:pt x="75886" y="80205"/>
                </a:moveTo>
                <a:lnTo>
                  <a:pt x="75886" y="80205"/>
                </a:lnTo>
                <a:lnTo>
                  <a:pt x="70642" y="78663"/>
                </a:lnTo>
                <a:lnTo>
                  <a:pt x="65089" y="77429"/>
                </a:lnTo>
                <a:lnTo>
                  <a:pt x="59845" y="75886"/>
                </a:lnTo>
                <a:lnTo>
                  <a:pt x="54601" y="74035"/>
                </a:lnTo>
                <a:lnTo>
                  <a:pt x="49665" y="71876"/>
                </a:lnTo>
                <a:lnTo>
                  <a:pt x="44730" y="69408"/>
                </a:lnTo>
                <a:lnTo>
                  <a:pt x="40102" y="66632"/>
                </a:lnTo>
                <a:lnTo>
                  <a:pt x="35475" y="63856"/>
                </a:lnTo>
                <a:lnTo>
                  <a:pt x="35475" y="63856"/>
                </a:lnTo>
                <a:lnTo>
                  <a:pt x="33933" y="64781"/>
                </a:lnTo>
                <a:lnTo>
                  <a:pt x="32390" y="65089"/>
                </a:lnTo>
                <a:lnTo>
                  <a:pt x="30539" y="65706"/>
                </a:lnTo>
                <a:lnTo>
                  <a:pt x="28997" y="65706"/>
                </a:lnTo>
                <a:lnTo>
                  <a:pt x="28997" y="65706"/>
                </a:lnTo>
                <a:lnTo>
                  <a:pt x="26529" y="65398"/>
                </a:lnTo>
                <a:lnTo>
                  <a:pt x="26529" y="65398"/>
                </a:lnTo>
                <a:lnTo>
                  <a:pt x="24370" y="69717"/>
                </a:lnTo>
                <a:lnTo>
                  <a:pt x="22519" y="74035"/>
                </a:lnTo>
                <a:lnTo>
                  <a:pt x="20976" y="78046"/>
                </a:lnTo>
                <a:lnTo>
                  <a:pt x="19434" y="82365"/>
                </a:lnTo>
                <a:lnTo>
                  <a:pt x="18200" y="86992"/>
                </a:lnTo>
                <a:lnTo>
                  <a:pt x="17275" y="91619"/>
                </a:lnTo>
                <a:lnTo>
                  <a:pt x="16658" y="96555"/>
                </a:lnTo>
                <a:lnTo>
                  <a:pt x="16041" y="101182"/>
                </a:lnTo>
                <a:lnTo>
                  <a:pt x="16041" y="101182"/>
                </a:lnTo>
                <a:lnTo>
                  <a:pt x="20359" y="105501"/>
                </a:lnTo>
                <a:lnTo>
                  <a:pt x="25295" y="109203"/>
                </a:lnTo>
                <a:lnTo>
                  <a:pt x="30539" y="112904"/>
                </a:lnTo>
                <a:lnTo>
                  <a:pt x="36092" y="115681"/>
                </a:lnTo>
                <a:lnTo>
                  <a:pt x="36092" y="115681"/>
                </a:lnTo>
                <a:lnTo>
                  <a:pt x="40102" y="109820"/>
                </a:lnTo>
                <a:lnTo>
                  <a:pt x="44421" y="104575"/>
                </a:lnTo>
                <a:lnTo>
                  <a:pt x="49048" y="99640"/>
                </a:lnTo>
                <a:lnTo>
                  <a:pt x="53676" y="95321"/>
                </a:lnTo>
                <a:lnTo>
                  <a:pt x="58920" y="91002"/>
                </a:lnTo>
                <a:lnTo>
                  <a:pt x="64473" y="86992"/>
                </a:lnTo>
                <a:lnTo>
                  <a:pt x="70025" y="83290"/>
                </a:lnTo>
                <a:lnTo>
                  <a:pt x="75886" y="80205"/>
                </a:lnTo>
                <a:lnTo>
                  <a:pt x="75886" y="80205"/>
                </a:lnTo>
                <a:close/>
                <a:moveTo>
                  <a:pt x="100257" y="15732"/>
                </a:moveTo>
                <a:lnTo>
                  <a:pt x="100257" y="15732"/>
                </a:lnTo>
                <a:lnTo>
                  <a:pt x="92853" y="16966"/>
                </a:lnTo>
                <a:lnTo>
                  <a:pt x="86066" y="18200"/>
                </a:lnTo>
                <a:lnTo>
                  <a:pt x="79280" y="20051"/>
                </a:lnTo>
                <a:lnTo>
                  <a:pt x="72493" y="22827"/>
                </a:lnTo>
                <a:lnTo>
                  <a:pt x="72493" y="22827"/>
                </a:lnTo>
                <a:lnTo>
                  <a:pt x="72493" y="24061"/>
                </a:lnTo>
                <a:lnTo>
                  <a:pt x="72493" y="24061"/>
                </a:lnTo>
                <a:lnTo>
                  <a:pt x="72185" y="27146"/>
                </a:lnTo>
                <a:lnTo>
                  <a:pt x="71259" y="29614"/>
                </a:lnTo>
                <a:lnTo>
                  <a:pt x="71259" y="29614"/>
                </a:lnTo>
                <a:lnTo>
                  <a:pt x="74652" y="33624"/>
                </a:lnTo>
                <a:lnTo>
                  <a:pt x="77429" y="37634"/>
                </a:lnTo>
                <a:lnTo>
                  <a:pt x="80205" y="41645"/>
                </a:lnTo>
                <a:lnTo>
                  <a:pt x="82673" y="45964"/>
                </a:lnTo>
                <a:lnTo>
                  <a:pt x="85141" y="50282"/>
                </a:lnTo>
                <a:lnTo>
                  <a:pt x="86992" y="54910"/>
                </a:lnTo>
                <a:lnTo>
                  <a:pt x="89151" y="59537"/>
                </a:lnTo>
                <a:lnTo>
                  <a:pt x="90694" y="64164"/>
                </a:lnTo>
                <a:lnTo>
                  <a:pt x="90694" y="64164"/>
                </a:lnTo>
                <a:lnTo>
                  <a:pt x="92544" y="64473"/>
                </a:lnTo>
                <a:lnTo>
                  <a:pt x="94704" y="64781"/>
                </a:lnTo>
                <a:lnTo>
                  <a:pt x="96246" y="65398"/>
                </a:lnTo>
                <a:lnTo>
                  <a:pt x="97789" y="66323"/>
                </a:lnTo>
                <a:lnTo>
                  <a:pt x="99331" y="67557"/>
                </a:lnTo>
                <a:lnTo>
                  <a:pt x="100565" y="69100"/>
                </a:lnTo>
                <a:lnTo>
                  <a:pt x="101491" y="70334"/>
                </a:lnTo>
                <a:lnTo>
                  <a:pt x="102416" y="71876"/>
                </a:lnTo>
                <a:lnTo>
                  <a:pt x="102416" y="71876"/>
                </a:lnTo>
                <a:lnTo>
                  <a:pt x="106735" y="71259"/>
                </a:lnTo>
                <a:lnTo>
                  <a:pt x="111053" y="70642"/>
                </a:lnTo>
                <a:lnTo>
                  <a:pt x="115064" y="69717"/>
                </a:lnTo>
                <a:lnTo>
                  <a:pt x="119074" y="68791"/>
                </a:lnTo>
                <a:lnTo>
                  <a:pt x="119074" y="68791"/>
                </a:lnTo>
                <a:lnTo>
                  <a:pt x="119383" y="64473"/>
                </a:lnTo>
                <a:lnTo>
                  <a:pt x="120000" y="60154"/>
                </a:lnTo>
                <a:lnTo>
                  <a:pt x="120000" y="60154"/>
                </a:lnTo>
                <a:lnTo>
                  <a:pt x="119383" y="53984"/>
                </a:lnTo>
                <a:lnTo>
                  <a:pt x="118149" y="47197"/>
                </a:lnTo>
                <a:lnTo>
                  <a:pt x="116606" y="41336"/>
                </a:lnTo>
                <a:lnTo>
                  <a:pt x="114138" y="35475"/>
                </a:lnTo>
                <a:lnTo>
                  <a:pt x="111670" y="29922"/>
                </a:lnTo>
                <a:lnTo>
                  <a:pt x="108277" y="24987"/>
                </a:lnTo>
                <a:lnTo>
                  <a:pt x="104575" y="20051"/>
                </a:lnTo>
                <a:lnTo>
                  <a:pt x="100257" y="15732"/>
                </a:lnTo>
                <a:lnTo>
                  <a:pt x="100257" y="15732"/>
                </a:lnTo>
                <a:close/>
                <a:moveTo>
                  <a:pt x="82365" y="86683"/>
                </a:moveTo>
                <a:lnTo>
                  <a:pt x="82365" y="86683"/>
                </a:lnTo>
                <a:lnTo>
                  <a:pt x="76812" y="89768"/>
                </a:lnTo>
                <a:lnTo>
                  <a:pt x="71568" y="92853"/>
                </a:lnTo>
                <a:lnTo>
                  <a:pt x="66323" y="96555"/>
                </a:lnTo>
                <a:lnTo>
                  <a:pt x="61388" y="100257"/>
                </a:lnTo>
                <a:lnTo>
                  <a:pt x="56760" y="104267"/>
                </a:lnTo>
                <a:lnTo>
                  <a:pt x="52750" y="108894"/>
                </a:lnTo>
                <a:lnTo>
                  <a:pt x="48740" y="113521"/>
                </a:lnTo>
                <a:lnTo>
                  <a:pt x="45038" y="118457"/>
                </a:lnTo>
                <a:lnTo>
                  <a:pt x="45038" y="118457"/>
                </a:lnTo>
                <a:lnTo>
                  <a:pt x="48740" y="119074"/>
                </a:lnTo>
                <a:lnTo>
                  <a:pt x="52442" y="119691"/>
                </a:lnTo>
                <a:lnTo>
                  <a:pt x="55835" y="120000"/>
                </a:lnTo>
                <a:lnTo>
                  <a:pt x="59845" y="120000"/>
                </a:lnTo>
                <a:lnTo>
                  <a:pt x="59845" y="120000"/>
                </a:lnTo>
                <a:lnTo>
                  <a:pt x="66323" y="119691"/>
                </a:lnTo>
                <a:lnTo>
                  <a:pt x="73110" y="118766"/>
                </a:lnTo>
                <a:lnTo>
                  <a:pt x="79280" y="117223"/>
                </a:lnTo>
                <a:lnTo>
                  <a:pt x="85141" y="114447"/>
                </a:lnTo>
                <a:lnTo>
                  <a:pt x="85141" y="114447"/>
                </a:lnTo>
                <a:lnTo>
                  <a:pt x="85758" y="109820"/>
                </a:lnTo>
                <a:lnTo>
                  <a:pt x="86375" y="105501"/>
                </a:lnTo>
                <a:lnTo>
                  <a:pt x="86683" y="100874"/>
                </a:lnTo>
                <a:lnTo>
                  <a:pt x="86992" y="95938"/>
                </a:lnTo>
                <a:lnTo>
                  <a:pt x="86992" y="95938"/>
                </a:lnTo>
                <a:lnTo>
                  <a:pt x="86683" y="88843"/>
                </a:lnTo>
                <a:lnTo>
                  <a:pt x="86683" y="88843"/>
                </a:lnTo>
                <a:lnTo>
                  <a:pt x="84524" y="87917"/>
                </a:lnTo>
                <a:lnTo>
                  <a:pt x="82365" y="86683"/>
                </a:lnTo>
                <a:lnTo>
                  <a:pt x="82365" y="86683"/>
                </a:lnTo>
                <a:close/>
              </a:path>
            </a:pathLst>
          </a:custGeom>
          <a:solidFill>
            <a:schemeClr val="lt1"/>
          </a:solidFill>
          <a:ln>
            <a:noFill/>
          </a:ln>
        </p:spPr>
        <p:txBody>
          <a:bodyPr lIns="149754" tIns="74857" rIns="149754" bIns="74857" anchor="t" anchorCtr="0">
            <a:noAutofit/>
          </a:bodyPr>
          <a:lstStyle/>
          <a:p>
            <a:pPr>
              <a:buClr>
                <a:srgbClr val="000000"/>
              </a:buClr>
            </a:pPr>
            <a:endParaRPr sz="2300">
              <a:solidFill>
                <a:srgbClr val="000000"/>
              </a:solidFill>
              <a:latin typeface="Arial"/>
              <a:ea typeface="Arial"/>
              <a:cs typeface="Arial"/>
              <a:sym typeface="Arial"/>
            </a:endParaRPr>
          </a:p>
        </p:txBody>
      </p:sp>
      <p:grpSp>
        <p:nvGrpSpPr>
          <p:cNvPr id="266" name="Shape 266"/>
          <p:cNvGrpSpPr/>
          <p:nvPr/>
        </p:nvGrpSpPr>
        <p:grpSpPr>
          <a:xfrm>
            <a:off x="12188949" y="4586215"/>
            <a:ext cx="340543" cy="485298"/>
            <a:chOff x="7739689" y="1056854"/>
            <a:chExt cx="168088" cy="278107"/>
          </a:xfrm>
        </p:grpSpPr>
        <p:sp>
          <p:nvSpPr>
            <p:cNvPr id="267" name="Shape 267"/>
            <p:cNvSpPr/>
            <p:nvPr/>
          </p:nvSpPr>
          <p:spPr>
            <a:xfrm>
              <a:off x="7806924" y="1324266"/>
              <a:ext cx="33618" cy="10694"/>
            </a:xfrm>
            <a:custGeom>
              <a:avLst/>
              <a:gdLst/>
              <a:ahLst/>
              <a:cxnLst/>
              <a:rect l="0" t="0" r="0" b="0"/>
              <a:pathLst>
                <a:path w="120000" h="120000" extrusionOk="0">
                  <a:moveTo>
                    <a:pt x="0" y="0"/>
                  </a:moveTo>
                  <a:lnTo>
                    <a:pt x="120000" y="0"/>
                  </a:lnTo>
                  <a:lnTo>
                    <a:pt x="120000" y="0"/>
                  </a:lnTo>
                  <a:lnTo>
                    <a:pt x="114545" y="28571"/>
                  </a:lnTo>
                  <a:lnTo>
                    <a:pt x="109090" y="51428"/>
                  </a:lnTo>
                  <a:lnTo>
                    <a:pt x="103636" y="68571"/>
                  </a:lnTo>
                  <a:lnTo>
                    <a:pt x="96363" y="85714"/>
                  </a:lnTo>
                  <a:lnTo>
                    <a:pt x="87272" y="97142"/>
                  </a:lnTo>
                  <a:lnTo>
                    <a:pt x="78181" y="114285"/>
                  </a:lnTo>
                  <a:lnTo>
                    <a:pt x="69090" y="120000"/>
                  </a:lnTo>
                  <a:lnTo>
                    <a:pt x="58181" y="120000"/>
                  </a:lnTo>
                  <a:lnTo>
                    <a:pt x="58181" y="120000"/>
                  </a:lnTo>
                  <a:lnTo>
                    <a:pt x="50909" y="120000"/>
                  </a:lnTo>
                  <a:lnTo>
                    <a:pt x="41818" y="114285"/>
                  </a:lnTo>
                  <a:lnTo>
                    <a:pt x="32727" y="97142"/>
                  </a:lnTo>
                  <a:lnTo>
                    <a:pt x="23636" y="85714"/>
                  </a:lnTo>
                  <a:lnTo>
                    <a:pt x="16363" y="68571"/>
                  </a:lnTo>
                  <a:lnTo>
                    <a:pt x="9090" y="51428"/>
                  </a:lnTo>
                  <a:lnTo>
                    <a:pt x="5454" y="28571"/>
                  </a:lnTo>
                  <a:lnTo>
                    <a:pt x="0" y="0"/>
                  </a:lnTo>
                  <a:lnTo>
                    <a:pt x="0" y="0"/>
                  </a:lnTo>
                  <a:close/>
                </a:path>
              </a:pathLst>
            </a:custGeom>
            <a:solidFill>
              <a:schemeClr val="lt1"/>
            </a:solidFill>
            <a:ln>
              <a:noFill/>
            </a:ln>
          </p:spPr>
          <p:txBody>
            <a:bodyPr lIns="91425" tIns="45700" rIns="91425" bIns="45700" anchor="t" anchorCtr="0">
              <a:noAutofit/>
            </a:bodyPr>
            <a:lstStyle/>
            <a:p>
              <a:pPr>
                <a:buClr>
                  <a:srgbClr val="000000"/>
                </a:buClr>
              </a:pPr>
              <a:endParaRPr sz="2300">
                <a:solidFill>
                  <a:srgbClr val="000000"/>
                </a:solidFill>
                <a:latin typeface="Arial"/>
                <a:ea typeface="Arial"/>
                <a:cs typeface="Arial"/>
                <a:sym typeface="Arial"/>
              </a:endParaRPr>
            </a:p>
          </p:txBody>
        </p:sp>
        <p:sp>
          <p:nvSpPr>
            <p:cNvPr id="268" name="Shape 268"/>
            <p:cNvSpPr/>
            <p:nvPr/>
          </p:nvSpPr>
          <p:spPr>
            <a:xfrm>
              <a:off x="7739689" y="1056854"/>
              <a:ext cx="168088" cy="210872"/>
            </a:xfrm>
            <a:custGeom>
              <a:avLst/>
              <a:gdLst/>
              <a:ahLst/>
              <a:cxnLst/>
              <a:rect l="0" t="0" r="0" b="0"/>
              <a:pathLst>
                <a:path w="120000" h="120000" extrusionOk="0">
                  <a:moveTo>
                    <a:pt x="60181" y="120000"/>
                  </a:moveTo>
                  <a:lnTo>
                    <a:pt x="79758" y="120000"/>
                  </a:lnTo>
                  <a:lnTo>
                    <a:pt x="79758" y="120000"/>
                  </a:lnTo>
                  <a:lnTo>
                    <a:pt x="81933" y="119710"/>
                  </a:lnTo>
                  <a:lnTo>
                    <a:pt x="83746" y="119132"/>
                  </a:lnTo>
                  <a:lnTo>
                    <a:pt x="85558" y="117686"/>
                  </a:lnTo>
                  <a:lnTo>
                    <a:pt x="86646" y="116530"/>
                  </a:lnTo>
                  <a:lnTo>
                    <a:pt x="87009" y="114795"/>
                  </a:lnTo>
                  <a:lnTo>
                    <a:pt x="87734" y="113349"/>
                  </a:lnTo>
                  <a:lnTo>
                    <a:pt x="88459" y="109590"/>
                  </a:lnTo>
                  <a:lnTo>
                    <a:pt x="88459" y="109590"/>
                  </a:lnTo>
                  <a:lnTo>
                    <a:pt x="90634" y="103518"/>
                  </a:lnTo>
                  <a:lnTo>
                    <a:pt x="92809" y="97445"/>
                  </a:lnTo>
                  <a:lnTo>
                    <a:pt x="96072" y="91951"/>
                  </a:lnTo>
                  <a:lnTo>
                    <a:pt x="100060" y="86457"/>
                  </a:lnTo>
                  <a:lnTo>
                    <a:pt x="100060" y="86457"/>
                  </a:lnTo>
                  <a:lnTo>
                    <a:pt x="104410" y="80963"/>
                  </a:lnTo>
                  <a:lnTo>
                    <a:pt x="108036" y="75180"/>
                  </a:lnTo>
                  <a:lnTo>
                    <a:pt x="112024" y="69397"/>
                  </a:lnTo>
                  <a:lnTo>
                    <a:pt x="115649" y="63036"/>
                  </a:lnTo>
                  <a:lnTo>
                    <a:pt x="117824" y="56963"/>
                  </a:lnTo>
                  <a:lnTo>
                    <a:pt x="118912" y="53783"/>
                  </a:lnTo>
                  <a:lnTo>
                    <a:pt x="119274" y="50891"/>
                  </a:lnTo>
                  <a:lnTo>
                    <a:pt x="119637" y="47421"/>
                  </a:lnTo>
                  <a:lnTo>
                    <a:pt x="120000" y="44240"/>
                  </a:lnTo>
                  <a:lnTo>
                    <a:pt x="119637" y="41060"/>
                  </a:lnTo>
                  <a:lnTo>
                    <a:pt x="119274" y="37590"/>
                  </a:lnTo>
                  <a:lnTo>
                    <a:pt x="119274" y="37590"/>
                  </a:lnTo>
                  <a:lnTo>
                    <a:pt x="118187" y="34120"/>
                  </a:lnTo>
                  <a:lnTo>
                    <a:pt x="117099" y="31228"/>
                  </a:lnTo>
                  <a:lnTo>
                    <a:pt x="116012" y="28337"/>
                  </a:lnTo>
                  <a:lnTo>
                    <a:pt x="114199" y="25445"/>
                  </a:lnTo>
                  <a:lnTo>
                    <a:pt x="114199" y="25445"/>
                  </a:lnTo>
                  <a:lnTo>
                    <a:pt x="112024" y="22265"/>
                  </a:lnTo>
                  <a:lnTo>
                    <a:pt x="109848" y="19373"/>
                  </a:lnTo>
                  <a:lnTo>
                    <a:pt x="107311" y="16771"/>
                  </a:lnTo>
                  <a:lnTo>
                    <a:pt x="104410" y="14168"/>
                  </a:lnTo>
                  <a:lnTo>
                    <a:pt x="101510" y="12144"/>
                  </a:lnTo>
                  <a:lnTo>
                    <a:pt x="98247" y="9831"/>
                  </a:lnTo>
                  <a:lnTo>
                    <a:pt x="94984" y="8096"/>
                  </a:lnTo>
                  <a:lnTo>
                    <a:pt x="91722" y="6650"/>
                  </a:lnTo>
                  <a:lnTo>
                    <a:pt x="87734" y="4915"/>
                  </a:lnTo>
                  <a:lnTo>
                    <a:pt x="83746" y="3759"/>
                  </a:lnTo>
                  <a:lnTo>
                    <a:pt x="80120" y="2602"/>
                  </a:lnTo>
                  <a:lnTo>
                    <a:pt x="76132" y="2024"/>
                  </a:lnTo>
                  <a:lnTo>
                    <a:pt x="72507" y="1156"/>
                  </a:lnTo>
                  <a:lnTo>
                    <a:pt x="68157" y="867"/>
                  </a:lnTo>
                  <a:lnTo>
                    <a:pt x="63806" y="289"/>
                  </a:lnTo>
                  <a:lnTo>
                    <a:pt x="60181" y="0"/>
                  </a:lnTo>
                  <a:lnTo>
                    <a:pt x="55830" y="289"/>
                  </a:lnTo>
                  <a:lnTo>
                    <a:pt x="51480" y="867"/>
                  </a:lnTo>
                  <a:lnTo>
                    <a:pt x="47854" y="1156"/>
                  </a:lnTo>
                  <a:lnTo>
                    <a:pt x="43504" y="2024"/>
                  </a:lnTo>
                  <a:lnTo>
                    <a:pt x="39516" y="2602"/>
                  </a:lnTo>
                  <a:lnTo>
                    <a:pt x="35891" y="3759"/>
                  </a:lnTo>
                  <a:lnTo>
                    <a:pt x="31903" y="4915"/>
                  </a:lnTo>
                  <a:lnTo>
                    <a:pt x="28277" y="6650"/>
                  </a:lnTo>
                  <a:lnTo>
                    <a:pt x="25015" y="8096"/>
                  </a:lnTo>
                  <a:lnTo>
                    <a:pt x="21389" y="9831"/>
                  </a:lnTo>
                  <a:lnTo>
                    <a:pt x="18489" y="12144"/>
                  </a:lnTo>
                  <a:lnTo>
                    <a:pt x="15226" y="14168"/>
                  </a:lnTo>
                  <a:lnTo>
                    <a:pt x="12688" y="16771"/>
                  </a:lnTo>
                  <a:lnTo>
                    <a:pt x="9788" y="19373"/>
                  </a:lnTo>
                  <a:lnTo>
                    <a:pt x="7613" y="22265"/>
                  </a:lnTo>
                  <a:lnTo>
                    <a:pt x="5800" y="25445"/>
                  </a:lnTo>
                  <a:lnTo>
                    <a:pt x="5800" y="25445"/>
                  </a:lnTo>
                  <a:lnTo>
                    <a:pt x="3987" y="28337"/>
                  </a:lnTo>
                  <a:lnTo>
                    <a:pt x="2537" y="31228"/>
                  </a:lnTo>
                  <a:lnTo>
                    <a:pt x="1450" y="34120"/>
                  </a:lnTo>
                  <a:lnTo>
                    <a:pt x="725" y="37590"/>
                  </a:lnTo>
                  <a:lnTo>
                    <a:pt x="725" y="37590"/>
                  </a:lnTo>
                  <a:lnTo>
                    <a:pt x="0" y="41060"/>
                  </a:lnTo>
                  <a:lnTo>
                    <a:pt x="0" y="44240"/>
                  </a:lnTo>
                  <a:lnTo>
                    <a:pt x="0" y="47421"/>
                  </a:lnTo>
                  <a:lnTo>
                    <a:pt x="362" y="50891"/>
                  </a:lnTo>
                  <a:lnTo>
                    <a:pt x="1087" y="53783"/>
                  </a:lnTo>
                  <a:lnTo>
                    <a:pt x="1812" y="56963"/>
                  </a:lnTo>
                  <a:lnTo>
                    <a:pt x="4350" y="63036"/>
                  </a:lnTo>
                  <a:lnTo>
                    <a:pt x="7613" y="69397"/>
                  </a:lnTo>
                  <a:lnTo>
                    <a:pt x="11601" y="75180"/>
                  </a:lnTo>
                  <a:lnTo>
                    <a:pt x="15589" y="80963"/>
                  </a:lnTo>
                  <a:lnTo>
                    <a:pt x="19577" y="86457"/>
                  </a:lnTo>
                  <a:lnTo>
                    <a:pt x="19577" y="86457"/>
                  </a:lnTo>
                  <a:lnTo>
                    <a:pt x="23564" y="91951"/>
                  </a:lnTo>
                  <a:lnTo>
                    <a:pt x="26827" y="97445"/>
                  </a:lnTo>
                  <a:lnTo>
                    <a:pt x="29728" y="103518"/>
                  </a:lnTo>
                  <a:lnTo>
                    <a:pt x="31540" y="109590"/>
                  </a:lnTo>
                  <a:lnTo>
                    <a:pt x="31540" y="109590"/>
                  </a:lnTo>
                  <a:lnTo>
                    <a:pt x="32265" y="113349"/>
                  </a:lnTo>
                  <a:lnTo>
                    <a:pt x="32628" y="114795"/>
                  </a:lnTo>
                  <a:lnTo>
                    <a:pt x="33353" y="116530"/>
                  </a:lnTo>
                  <a:lnTo>
                    <a:pt x="34078" y="117686"/>
                  </a:lnTo>
                  <a:lnTo>
                    <a:pt x="35891" y="119132"/>
                  </a:lnTo>
                  <a:lnTo>
                    <a:pt x="37703" y="119710"/>
                  </a:lnTo>
                  <a:lnTo>
                    <a:pt x="39879" y="120000"/>
                  </a:lnTo>
                  <a:lnTo>
                    <a:pt x="60181" y="120000"/>
                  </a:lnTo>
                  <a:lnTo>
                    <a:pt x="60181" y="120000"/>
                  </a:lnTo>
                  <a:close/>
                  <a:moveTo>
                    <a:pt x="15589" y="48867"/>
                  </a:moveTo>
                  <a:lnTo>
                    <a:pt x="15589" y="48867"/>
                  </a:lnTo>
                  <a:lnTo>
                    <a:pt x="14864" y="46265"/>
                  </a:lnTo>
                  <a:lnTo>
                    <a:pt x="14864" y="43084"/>
                  </a:lnTo>
                  <a:lnTo>
                    <a:pt x="15226" y="39325"/>
                  </a:lnTo>
                  <a:lnTo>
                    <a:pt x="15951" y="35566"/>
                  </a:lnTo>
                  <a:lnTo>
                    <a:pt x="17401" y="32963"/>
                  </a:lnTo>
                  <a:lnTo>
                    <a:pt x="18489" y="30939"/>
                  </a:lnTo>
                  <a:lnTo>
                    <a:pt x="19577" y="28337"/>
                  </a:lnTo>
                  <a:lnTo>
                    <a:pt x="21389" y="26313"/>
                  </a:lnTo>
                  <a:lnTo>
                    <a:pt x="23927" y="24000"/>
                  </a:lnTo>
                  <a:lnTo>
                    <a:pt x="26465" y="21975"/>
                  </a:lnTo>
                  <a:lnTo>
                    <a:pt x="26465" y="21975"/>
                  </a:lnTo>
                  <a:lnTo>
                    <a:pt x="28277" y="20819"/>
                  </a:lnTo>
                  <a:lnTo>
                    <a:pt x="30090" y="20530"/>
                  </a:lnTo>
                  <a:lnTo>
                    <a:pt x="31540" y="20819"/>
                  </a:lnTo>
                  <a:lnTo>
                    <a:pt x="32628" y="21397"/>
                  </a:lnTo>
                  <a:lnTo>
                    <a:pt x="32990" y="22265"/>
                  </a:lnTo>
                  <a:lnTo>
                    <a:pt x="32990" y="23421"/>
                  </a:lnTo>
                  <a:lnTo>
                    <a:pt x="32265" y="25156"/>
                  </a:lnTo>
                  <a:lnTo>
                    <a:pt x="30453" y="26313"/>
                  </a:lnTo>
                  <a:lnTo>
                    <a:pt x="30453" y="26313"/>
                  </a:lnTo>
                  <a:lnTo>
                    <a:pt x="27915" y="27759"/>
                  </a:lnTo>
                  <a:lnTo>
                    <a:pt x="25740" y="29204"/>
                  </a:lnTo>
                  <a:lnTo>
                    <a:pt x="24290" y="30939"/>
                  </a:lnTo>
                  <a:lnTo>
                    <a:pt x="22477" y="32674"/>
                  </a:lnTo>
                  <a:lnTo>
                    <a:pt x="20302" y="35855"/>
                  </a:lnTo>
                  <a:lnTo>
                    <a:pt x="18851" y="39036"/>
                  </a:lnTo>
                  <a:lnTo>
                    <a:pt x="17764" y="42216"/>
                  </a:lnTo>
                  <a:lnTo>
                    <a:pt x="17401" y="45108"/>
                  </a:lnTo>
                  <a:lnTo>
                    <a:pt x="17039" y="48867"/>
                  </a:lnTo>
                  <a:lnTo>
                    <a:pt x="17039" y="48867"/>
                  </a:lnTo>
                  <a:lnTo>
                    <a:pt x="16314" y="49156"/>
                  </a:lnTo>
                  <a:lnTo>
                    <a:pt x="15951" y="49156"/>
                  </a:lnTo>
                  <a:lnTo>
                    <a:pt x="15589" y="48867"/>
                  </a:lnTo>
                  <a:lnTo>
                    <a:pt x="15589" y="48867"/>
                  </a:lnTo>
                  <a:close/>
                </a:path>
              </a:pathLst>
            </a:custGeom>
            <a:solidFill>
              <a:schemeClr val="lt1"/>
            </a:solidFill>
            <a:ln>
              <a:noFill/>
            </a:ln>
          </p:spPr>
          <p:txBody>
            <a:bodyPr lIns="91425" tIns="45700" rIns="91425" bIns="45700" anchor="t" anchorCtr="0">
              <a:noAutofit/>
            </a:bodyPr>
            <a:lstStyle/>
            <a:p>
              <a:pPr>
                <a:buClr>
                  <a:srgbClr val="000000"/>
                </a:buClr>
              </a:pPr>
              <a:endParaRPr sz="2300">
                <a:solidFill>
                  <a:srgbClr val="000000"/>
                </a:solidFill>
                <a:latin typeface="Arial"/>
                <a:ea typeface="Arial"/>
                <a:cs typeface="Arial"/>
                <a:sym typeface="Arial"/>
              </a:endParaRPr>
            </a:p>
          </p:txBody>
        </p:sp>
        <p:sp>
          <p:nvSpPr>
            <p:cNvPr id="269" name="Shape 269"/>
            <p:cNvSpPr/>
            <p:nvPr/>
          </p:nvSpPr>
          <p:spPr>
            <a:xfrm>
              <a:off x="7785531" y="1273841"/>
              <a:ext cx="74873" cy="45842"/>
            </a:xfrm>
            <a:custGeom>
              <a:avLst/>
              <a:gdLst/>
              <a:ahLst/>
              <a:cxnLst/>
              <a:rect l="0" t="0" r="0" b="0"/>
              <a:pathLst>
                <a:path w="120000" h="120000" extrusionOk="0">
                  <a:moveTo>
                    <a:pt x="120000" y="53333"/>
                  </a:moveTo>
                  <a:lnTo>
                    <a:pt x="120000" y="53333"/>
                  </a:lnTo>
                  <a:lnTo>
                    <a:pt x="119183" y="52000"/>
                  </a:lnTo>
                  <a:lnTo>
                    <a:pt x="118367" y="49333"/>
                  </a:lnTo>
                  <a:lnTo>
                    <a:pt x="113469" y="46666"/>
                  </a:lnTo>
                  <a:lnTo>
                    <a:pt x="113469" y="32000"/>
                  </a:lnTo>
                  <a:lnTo>
                    <a:pt x="113469" y="32000"/>
                  </a:lnTo>
                  <a:lnTo>
                    <a:pt x="118367" y="28000"/>
                  </a:lnTo>
                  <a:lnTo>
                    <a:pt x="119183" y="26666"/>
                  </a:lnTo>
                  <a:lnTo>
                    <a:pt x="120000" y="25333"/>
                  </a:lnTo>
                  <a:lnTo>
                    <a:pt x="120000" y="25333"/>
                  </a:lnTo>
                  <a:lnTo>
                    <a:pt x="119183" y="22666"/>
                  </a:lnTo>
                  <a:lnTo>
                    <a:pt x="118367" y="21333"/>
                  </a:lnTo>
                  <a:lnTo>
                    <a:pt x="113469" y="17333"/>
                  </a:lnTo>
                  <a:lnTo>
                    <a:pt x="113469" y="0"/>
                  </a:lnTo>
                  <a:lnTo>
                    <a:pt x="61224" y="0"/>
                  </a:lnTo>
                  <a:lnTo>
                    <a:pt x="7346" y="0"/>
                  </a:lnTo>
                  <a:lnTo>
                    <a:pt x="7346" y="16000"/>
                  </a:lnTo>
                  <a:lnTo>
                    <a:pt x="7346" y="16000"/>
                  </a:lnTo>
                  <a:lnTo>
                    <a:pt x="1632" y="21333"/>
                  </a:lnTo>
                  <a:lnTo>
                    <a:pt x="816" y="22666"/>
                  </a:lnTo>
                  <a:lnTo>
                    <a:pt x="0" y="25333"/>
                  </a:lnTo>
                  <a:lnTo>
                    <a:pt x="0" y="25333"/>
                  </a:lnTo>
                  <a:lnTo>
                    <a:pt x="816" y="26666"/>
                  </a:lnTo>
                  <a:lnTo>
                    <a:pt x="1632" y="29333"/>
                  </a:lnTo>
                  <a:lnTo>
                    <a:pt x="7346" y="32000"/>
                  </a:lnTo>
                  <a:lnTo>
                    <a:pt x="7346" y="45333"/>
                  </a:lnTo>
                  <a:lnTo>
                    <a:pt x="7346" y="45333"/>
                  </a:lnTo>
                  <a:lnTo>
                    <a:pt x="1632" y="49333"/>
                  </a:lnTo>
                  <a:lnTo>
                    <a:pt x="816" y="50666"/>
                  </a:lnTo>
                  <a:lnTo>
                    <a:pt x="0" y="53333"/>
                  </a:lnTo>
                  <a:lnTo>
                    <a:pt x="0" y="53333"/>
                  </a:lnTo>
                  <a:lnTo>
                    <a:pt x="816" y="54666"/>
                  </a:lnTo>
                  <a:lnTo>
                    <a:pt x="1632" y="57333"/>
                  </a:lnTo>
                  <a:lnTo>
                    <a:pt x="7346" y="61333"/>
                  </a:lnTo>
                  <a:lnTo>
                    <a:pt x="7346" y="76000"/>
                  </a:lnTo>
                  <a:lnTo>
                    <a:pt x="7346" y="76000"/>
                  </a:lnTo>
                  <a:lnTo>
                    <a:pt x="1632" y="78666"/>
                  </a:lnTo>
                  <a:lnTo>
                    <a:pt x="816" y="81333"/>
                  </a:lnTo>
                  <a:lnTo>
                    <a:pt x="0" y="82666"/>
                  </a:lnTo>
                  <a:lnTo>
                    <a:pt x="0" y="82666"/>
                  </a:lnTo>
                  <a:lnTo>
                    <a:pt x="816" y="85333"/>
                  </a:lnTo>
                  <a:lnTo>
                    <a:pt x="1632" y="86666"/>
                  </a:lnTo>
                  <a:lnTo>
                    <a:pt x="7346" y="92000"/>
                  </a:lnTo>
                  <a:lnTo>
                    <a:pt x="7346" y="98666"/>
                  </a:lnTo>
                  <a:lnTo>
                    <a:pt x="7346" y="98666"/>
                  </a:lnTo>
                  <a:lnTo>
                    <a:pt x="7346" y="102666"/>
                  </a:lnTo>
                  <a:lnTo>
                    <a:pt x="8163" y="106666"/>
                  </a:lnTo>
                  <a:lnTo>
                    <a:pt x="11428" y="114666"/>
                  </a:lnTo>
                  <a:lnTo>
                    <a:pt x="15510" y="118666"/>
                  </a:lnTo>
                  <a:lnTo>
                    <a:pt x="17959" y="120000"/>
                  </a:lnTo>
                  <a:lnTo>
                    <a:pt x="21224" y="120000"/>
                  </a:lnTo>
                  <a:lnTo>
                    <a:pt x="61224" y="120000"/>
                  </a:lnTo>
                  <a:lnTo>
                    <a:pt x="100408" y="120000"/>
                  </a:lnTo>
                  <a:lnTo>
                    <a:pt x="100408" y="120000"/>
                  </a:lnTo>
                  <a:lnTo>
                    <a:pt x="103673" y="120000"/>
                  </a:lnTo>
                  <a:lnTo>
                    <a:pt x="106122" y="118666"/>
                  </a:lnTo>
                  <a:lnTo>
                    <a:pt x="110204" y="114666"/>
                  </a:lnTo>
                  <a:lnTo>
                    <a:pt x="112653" y="106666"/>
                  </a:lnTo>
                  <a:lnTo>
                    <a:pt x="113469" y="102666"/>
                  </a:lnTo>
                  <a:lnTo>
                    <a:pt x="113469" y="98666"/>
                  </a:lnTo>
                  <a:lnTo>
                    <a:pt x="113469" y="92000"/>
                  </a:lnTo>
                  <a:lnTo>
                    <a:pt x="113469" y="92000"/>
                  </a:lnTo>
                  <a:lnTo>
                    <a:pt x="118367" y="86666"/>
                  </a:lnTo>
                  <a:lnTo>
                    <a:pt x="119183" y="85333"/>
                  </a:lnTo>
                  <a:lnTo>
                    <a:pt x="120000" y="82666"/>
                  </a:lnTo>
                  <a:lnTo>
                    <a:pt x="120000" y="82666"/>
                  </a:lnTo>
                  <a:lnTo>
                    <a:pt x="119183" y="81333"/>
                  </a:lnTo>
                  <a:lnTo>
                    <a:pt x="118367" y="80000"/>
                  </a:lnTo>
                  <a:lnTo>
                    <a:pt x="113469" y="76000"/>
                  </a:lnTo>
                  <a:lnTo>
                    <a:pt x="113469" y="60000"/>
                  </a:lnTo>
                  <a:lnTo>
                    <a:pt x="113469" y="60000"/>
                  </a:lnTo>
                  <a:lnTo>
                    <a:pt x="118367" y="57333"/>
                  </a:lnTo>
                  <a:lnTo>
                    <a:pt x="119183" y="54666"/>
                  </a:lnTo>
                  <a:lnTo>
                    <a:pt x="120000" y="53333"/>
                  </a:lnTo>
                  <a:lnTo>
                    <a:pt x="120000" y="53333"/>
                  </a:lnTo>
                  <a:close/>
                </a:path>
              </a:pathLst>
            </a:custGeom>
            <a:solidFill>
              <a:schemeClr val="lt1"/>
            </a:solidFill>
            <a:ln>
              <a:noFill/>
            </a:ln>
          </p:spPr>
          <p:txBody>
            <a:bodyPr lIns="91425" tIns="45700" rIns="91425" bIns="45700" anchor="t" anchorCtr="0">
              <a:noAutofit/>
            </a:bodyPr>
            <a:lstStyle/>
            <a:p>
              <a:pPr>
                <a:buClr>
                  <a:srgbClr val="000000"/>
                </a:buClr>
              </a:pPr>
              <a:endParaRPr sz="230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51715485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t-IT" sz="4000" dirty="0"/>
              <a:t>Natural Capital Innovator application process </a:t>
            </a:r>
            <a:endParaRPr lang="en-US" sz="4000" dirty="0"/>
          </a:p>
        </p:txBody>
      </p:sp>
      <p:sp>
        <p:nvSpPr>
          <p:cNvPr id="3" name="Content Placeholder 2"/>
          <p:cNvSpPr>
            <a:spLocks noGrp="1"/>
          </p:cNvSpPr>
          <p:nvPr>
            <p:ph idx="1"/>
          </p:nvPr>
        </p:nvSpPr>
        <p:spPr/>
        <p:txBody>
          <a:bodyPr>
            <a:normAutofit/>
          </a:bodyPr>
          <a:lstStyle/>
          <a:p>
            <a:pPr marL="0" indent="0">
              <a:buNone/>
            </a:pPr>
            <a:r>
              <a:rPr lang="en-US" sz="2400" dirty="0"/>
              <a:t>Natural Capital Innovators in the Natural Capital Lab will include: representatives of federal, provincial and municipal governments; the accounting, finance, manufacturing, and resource extraction sectors; First Nations; non-profits; academia, actuaries, and economists</a:t>
            </a:r>
            <a:r>
              <a:rPr lang="en-US" sz="2400" dirty="0" smtClean="0"/>
              <a:t>.</a:t>
            </a:r>
          </a:p>
          <a:p>
            <a:pPr marL="0" indent="0">
              <a:buNone/>
            </a:pPr>
            <a:endParaRPr lang="en-US" sz="2400" dirty="0"/>
          </a:p>
          <a:p>
            <a:r>
              <a:rPr lang="en-US" sz="2400" dirty="0"/>
              <a:t>The NCL application form is available online: </a:t>
            </a:r>
            <a:r>
              <a:rPr lang="en-US" sz="2400" dirty="0" smtClean="0">
                <a:hlinkClick r:id="rId2"/>
              </a:rPr>
              <a:t>naturalcapitallab.com/natural-capital-lab-innovators-application-form/</a:t>
            </a:r>
            <a:r>
              <a:rPr lang="en-US" sz="2400" dirty="0" smtClean="0"/>
              <a:t> </a:t>
            </a:r>
            <a:endParaRPr lang="en-US" sz="2400" dirty="0"/>
          </a:p>
          <a:p>
            <a:endParaRPr lang="en-US" sz="2400" dirty="0"/>
          </a:p>
          <a:p>
            <a:r>
              <a:rPr lang="en-US" sz="2400" dirty="0">
                <a:latin typeface="+mj-lt"/>
              </a:rPr>
              <a:t>Online applications close 5:00pm EST on Friday, September 24, 2016 </a:t>
            </a:r>
            <a:r>
              <a:rPr lang="en-US" sz="2400" dirty="0"/>
              <a:t>and participants selected by October 14, 2016. </a:t>
            </a:r>
          </a:p>
          <a:p>
            <a:endParaRPr lang="en-US" sz="2400" dirty="0"/>
          </a:p>
          <a:p>
            <a:r>
              <a:rPr lang="en-US" sz="2400" dirty="0"/>
              <a:t>Membership in the Natural Capital Lab is not transferable</a:t>
            </a:r>
            <a:r>
              <a:rPr lang="en-US" sz="2400" dirty="0" smtClean="0"/>
              <a:t>.</a:t>
            </a:r>
            <a:endParaRPr lang="en-US" dirty="0"/>
          </a:p>
          <a:p>
            <a:endParaRPr lang="en-US" dirty="0"/>
          </a:p>
        </p:txBody>
      </p:sp>
    </p:spTree>
    <p:extLst>
      <p:ext uri="{BB962C8B-B14F-4D97-AF65-F5344CB8AC3E}">
        <p14:creationId xmlns:p14="http://schemas.microsoft.com/office/powerpoint/2010/main" val="269981303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Natural Capital Innovator commitment requirements</a:t>
            </a:r>
          </a:p>
        </p:txBody>
      </p:sp>
      <p:sp>
        <p:nvSpPr>
          <p:cNvPr id="3" name="Content Placeholder 2"/>
          <p:cNvSpPr>
            <a:spLocks noGrp="1"/>
          </p:cNvSpPr>
          <p:nvPr>
            <p:ph idx="1"/>
          </p:nvPr>
        </p:nvSpPr>
        <p:spPr/>
        <p:txBody>
          <a:bodyPr>
            <a:normAutofit fontScale="62500" lnSpcReduction="20000"/>
          </a:bodyPr>
          <a:lstStyle/>
          <a:p>
            <a:pPr marL="0" indent="0">
              <a:buNone/>
            </a:pPr>
            <a:r>
              <a:rPr lang="en-US" dirty="0"/>
              <a:t>There are time commitment </a:t>
            </a:r>
            <a:r>
              <a:rPr lang="en-US" dirty="0" smtClean="0"/>
              <a:t>requirements </a:t>
            </a:r>
            <a:r>
              <a:rPr lang="en-US" dirty="0"/>
              <a:t>as well as a commitment fee for Natural Capital Innovators.</a:t>
            </a:r>
          </a:p>
          <a:p>
            <a:endParaRPr lang="en-US" dirty="0" smtClean="0"/>
          </a:p>
          <a:p>
            <a:r>
              <a:rPr lang="en-US" dirty="0" smtClean="0">
                <a:latin typeface="+mj-lt"/>
              </a:rPr>
              <a:t>Time </a:t>
            </a:r>
            <a:r>
              <a:rPr lang="en-US" dirty="0">
                <a:latin typeface="+mj-lt"/>
              </a:rPr>
              <a:t>commitment</a:t>
            </a:r>
          </a:p>
          <a:p>
            <a:pPr lvl="1"/>
            <a:r>
              <a:rPr lang="en-US" dirty="0"/>
              <a:t>The time commitment will be 12-15 days over 12-14 months; it will include attendance at the Innovation Forum on November 23-24 and ongoing work on specific initiatives identified during the Innovation Forum. </a:t>
            </a:r>
          </a:p>
          <a:p>
            <a:r>
              <a:rPr lang="en-US" dirty="0">
                <a:latin typeface="+mj-lt"/>
              </a:rPr>
              <a:t>Commitment Fee</a:t>
            </a:r>
          </a:p>
          <a:p>
            <a:pPr lvl="1"/>
            <a:r>
              <a:rPr lang="en-US" dirty="0"/>
              <a:t>The commitment fee ranges from $2000 – $5000 and covers percentage of the overall cost of providing the Innovation Forum, workshops, learning journeys and other activities of the Natural Capital Lab </a:t>
            </a:r>
          </a:p>
          <a:p>
            <a:pPr lvl="1"/>
            <a:r>
              <a:rPr lang="en-US" dirty="0"/>
              <a:t>A limited number of bursaries are available to cover the commitment fee. </a:t>
            </a:r>
          </a:p>
          <a:p>
            <a:endParaRPr lang="en-US" dirty="0"/>
          </a:p>
        </p:txBody>
      </p:sp>
    </p:spTree>
    <p:extLst>
      <p:ext uri="{BB962C8B-B14F-4D97-AF65-F5344CB8AC3E}">
        <p14:creationId xmlns:p14="http://schemas.microsoft.com/office/powerpoint/2010/main" val="30215815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 1 </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mj-lt"/>
              </a:rPr>
              <a:t>What is your background?  </a:t>
            </a:r>
          </a:p>
          <a:p>
            <a:endParaRPr lang="en-US" dirty="0"/>
          </a:p>
          <a:p>
            <a:pPr marL="914400" indent="-914400">
              <a:lnSpc>
                <a:spcPct val="170000"/>
              </a:lnSpc>
              <a:buFont typeface="+mj-lt"/>
              <a:buAutoNum type="alphaLcParenR"/>
            </a:pPr>
            <a:r>
              <a:rPr lang="en-US" dirty="0"/>
              <a:t>Finance/Accounting </a:t>
            </a:r>
          </a:p>
          <a:p>
            <a:pPr marL="914400" indent="-914400">
              <a:lnSpc>
                <a:spcPct val="170000"/>
              </a:lnSpc>
              <a:buFont typeface="+mj-lt"/>
              <a:buAutoNum type="alphaLcParenR"/>
            </a:pPr>
            <a:r>
              <a:rPr lang="en-US" dirty="0"/>
              <a:t>Law</a:t>
            </a:r>
          </a:p>
          <a:p>
            <a:pPr marL="914400" indent="-914400">
              <a:lnSpc>
                <a:spcPct val="170000"/>
              </a:lnSpc>
              <a:buFont typeface="+mj-lt"/>
              <a:buAutoNum type="alphaLcParenR"/>
            </a:pPr>
            <a:r>
              <a:rPr lang="en-US" dirty="0"/>
              <a:t>Environmental Science </a:t>
            </a:r>
          </a:p>
          <a:p>
            <a:pPr marL="914400" indent="-914400">
              <a:lnSpc>
                <a:spcPct val="170000"/>
              </a:lnSpc>
              <a:buFont typeface="+mj-lt"/>
              <a:buAutoNum type="alphaLcParenR"/>
            </a:pPr>
            <a:r>
              <a:rPr lang="en-US" dirty="0"/>
              <a:t>Engineering </a:t>
            </a:r>
          </a:p>
          <a:p>
            <a:pPr marL="914400" indent="-914400">
              <a:lnSpc>
                <a:spcPct val="170000"/>
              </a:lnSpc>
              <a:buFont typeface="+mj-lt"/>
              <a:buAutoNum type="alphaLcParenR"/>
            </a:pPr>
            <a:r>
              <a:rPr lang="en-US" dirty="0"/>
              <a:t>Economics</a:t>
            </a:r>
          </a:p>
          <a:p>
            <a:pPr marL="914400" indent="-914400">
              <a:lnSpc>
                <a:spcPct val="170000"/>
              </a:lnSpc>
              <a:buFont typeface="+mj-lt"/>
              <a:buAutoNum type="alphaLcParenR"/>
            </a:pPr>
            <a:r>
              <a:rPr lang="en-US" dirty="0"/>
              <a:t>Social Science </a:t>
            </a:r>
          </a:p>
          <a:p>
            <a:pPr marL="914400" indent="-914400">
              <a:lnSpc>
                <a:spcPct val="170000"/>
              </a:lnSpc>
              <a:buFont typeface="+mj-lt"/>
              <a:buAutoNum type="alphaLcParenR"/>
            </a:pPr>
            <a:r>
              <a:rPr lang="en-US" dirty="0"/>
              <a:t>Other </a:t>
            </a:r>
          </a:p>
        </p:txBody>
      </p:sp>
    </p:spTree>
    <p:extLst>
      <p:ext uri="{BB962C8B-B14F-4D97-AF65-F5344CB8AC3E}">
        <p14:creationId xmlns:p14="http://schemas.microsoft.com/office/powerpoint/2010/main" val="231910432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 </a:t>
            </a:r>
            <a:r>
              <a:rPr lang="en-US" dirty="0" smtClean="0"/>
              <a:t>3 </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a:latin typeface="+mj-lt"/>
              </a:rPr>
              <a:t>How would you like to engage in the natural capital space? </a:t>
            </a:r>
          </a:p>
          <a:p>
            <a:pPr marL="0" indent="0">
              <a:buNone/>
            </a:pPr>
            <a:endParaRPr lang="en-US" sz="2600" dirty="0" smtClean="0">
              <a:latin typeface="+mj-lt"/>
            </a:endParaRPr>
          </a:p>
          <a:p>
            <a:pPr marL="514350" indent="-514350">
              <a:buFont typeface="+mj-lt"/>
              <a:buAutoNum type="alphaLcParenR"/>
            </a:pPr>
            <a:r>
              <a:rPr lang="en-US" sz="2400" dirty="0"/>
              <a:t>Apply as an Natural Capital Innovator </a:t>
            </a:r>
          </a:p>
          <a:p>
            <a:pPr marL="514350" indent="-514350">
              <a:buFont typeface="+mj-lt"/>
              <a:buAutoNum type="alphaLcParenR"/>
            </a:pPr>
            <a:r>
              <a:rPr lang="en-US" sz="2400" dirty="0"/>
              <a:t>Stay informed (e.g., participate in webinars and social media, receive </a:t>
            </a:r>
            <a:r>
              <a:rPr lang="en-US" sz="2400" dirty="0" smtClean="0"/>
              <a:t>NCL </a:t>
            </a:r>
            <a:r>
              <a:rPr lang="en-US" sz="2400" dirty="0"/>
              <a:t>newsletter etc.)</a:t>
            </a:r>
          </a:p>
          <a:p>
            <a:pPr marL="514350" indent="-514350">
              <a:buFont typeface="+mj-lt"/>
              <a:buAutoNum type="alphaLcParenR"/>
            </a:pPr>
            <a:r>
              <a:rPr lang="en-US" sz="2400" dirty="0"/>
              <a:t>Contribute to research and provide technical support</a:t>
            </a:r>
          </a:p>
          <a:p>
            <a:pPr marL="514350" indent="-514350">
              <a:buFont typeface="+mj-lt"/>
              <a:buAutoNum type="alphaLcParenR"/>
            </a:pPr>
            <a:r>
              <a:rPr lang="en-US" sz="2400" dirty="0"/>
              <a:t>Support the NCL and it’s initiatives as a financial sponsor</a:t>
            </a:r>
          </a:p>
          <a:p>
            <a:pPr marL="514350" indent="-514350">
              <a:buFont typeface="+mj-lt"/>
              <a:buAutoNum type="alphaLcParenR"/>
            </a:pPr>
            <a:r>
              <a:rPr lang="en-US" sz="2400" dirty="0"/>
              <a:t>Other</a:t>
            </a:r>
          </a:p>
        </p:txBody>
      </p:sp>
    </p:spTree>
    <p:extLst>
      <p:ext uri="{BB962C8B-B14F-4D97-AF65-F5344CB8AC3E}">
        <p14:creationId xmlns:p14="http://schemas.microsoft.com/office/powerpoint/2010/main" val="409839718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normAutofit/>
          </a:bodyPr>
          <a:lstStyle/>
          <a:p>
            <a:r>
              <a:rPr lang="en-US" sz="3200" dirty="0"/>
              <a:t>For more information please visit the NCL website: </a:t>
            </a:r>
            <a:r>
              <a:rPr lang="en-US" sz="3200" dirty="0" smtClean="0">
                <a:hlinkClick r:id="rId3"/>
              </a:rPr>
              <a:t>naturalcapitallab.com</a:t>
            </a:r>
            <a:r>
              <a:rPr lang="en-US" sz="3200" dirty="0" smtClean="0"/>
              <a:t> </a:t>
            </a:r>
            <a:endParaRPr lang="en-US" sz="3200" dirty="0"/>
          </a:p>
          <a:p>
            <a:r>
              <a:rPr lang="en-US" sz="3200" dirty="0"/>
              <a:t>Sign up for the NCL newsletter and follow NCL on </a:t>
            </a:r>
            <a:r>
              <a:rPr lang="en-US" sz="3200" dirty="0" smtClean="0"/>
              <a:t>Twitter @</a:t>
            </a:r>
            <a:r>
              <a:rPr lang="en-US" sz="3200" dirty="0" err="1" smtClean="0"/>
              <a:t>NaturalCapLab</a:t>
            </a:r>
            <a:r>
              <a:rPr lang="en-US" sz="3200" dirty="0" smtClean="0"/>
              <a:t> </a:t>
            </a:r>
            <a:r>
              <a:rPr lang="en-US" sz="3200" dirty="0"/>
              <a:t>to remain engaged and informed  on the </a:t>
            </a:r>
          </a:p>
          <a:p>
            <a:r>
              <a:rPr lang="en-US" sz="3200" dirty="0"/>
              <a:t>Lab’s activities: </a:t>
            </a:r>
            <a:r>
              <a:rPr lang="en-US" sz="3200" dirty="0" smtClean="0"/>
              <a:t>naturalcapitallab.com/newsletter</a:t>
            </a:r>
          </a:p>
          <a:p>
            <a:endParaRPr lang="en-US" sz="3200" dirty="0"/>
          </a:p>
          <a:p>
            <a:pPr marL="0" indent="0">
              <a:buNone/>
            </a:pPr>
            <a:r>
              <a:rPr lang="en-US" sz="3200" dirty="0" smtClean="0">
                <a:latin typeface="+mj-lt"/>
              </a:rPr>
              <a:t>Thank  you to our convening partners and funders!</a:t>
            </a:r>
            <a:endParaRPr lang="en-US" sz="3200" dirty="0">
              <a:latin typeface="+mj-lt"/>
            </a:endParaRPr>
          </a:p>
          <a:p>
            <a:endParaRPr lang="en-US" dirty="0" smtClean="0"/>
          </a:p>
          <a:p>
            <a:pPr marL="0" indent="0">
              <a:buNone/>
            </a:pPr>
            <a:endParaRPr lang="en-US" dirty="0"/>
          </a:p>
        </p:txBody>
      </p:sp>
    </p:spTree>
    <p:extLst>
      <p:ext uri="{BB962C8B-B14F-4D97-AF65-F5344CB8AC3E}">
        <p14:creationId xmlns:p14="http://schemas.microsoft.com/office/powerpoint/2010/main" val="332407535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17582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720090" y="480090"/>
            <a:ext cx="12961620" cy="1500188"/>
          </a:xfrm>
          <a:prstGeom prst="rect">
            <a:avLst/>
          </a:prstGeom>
          <a:noFill/>
          <a:ln>
            <a:noFill/>
          </a:ln>
        </p:spPr>
        <p:txBody>
          <a:bodyPr lIns="134439" tIns="67199" rIns="134439" bIns="67199" anchor="ctr" anchorCtr="0">
            <a:noAutofit/>
          </a:bodyPr>
          <a:lstStyle/>
          <a:p>
            <a:pPr>
              <a:spcBef>
                <a:spcPts val="0"/>
              </a:spcBef>
              <a:buClr>
                <a:schemeClr val="dk1"/>
              </a:buClr>
              <a:buSzPct val="25000"/>
            </a:pPr>
            <a:r>
              <a:rPr lang="en-CA" sz="4100" dirty="0">
                <a:solidFill>
                  <a:schemeClr val="dk1"/>
                </a:solidFill>
                <a:ea typeface="Arial"/>
                <a:cs typeface="Arial"/>
                <a:sym typeface="Arial"/>
              </a:rPr>
              <a:t>Natural Capital Lab Phase One Summary</a:t>
            </a:r>
          </a:p>
        </p:txBody>
      </p:sp>
      <p:sp>
        <p:nvSpPr>
          <p:cNvPr id="414" name="Shape 414"/>
          <p:cNvSpPr txBox="1">
            <a:spLocks noGrp="1"/>
          </p:cNvSpPr>
          <p:nvPr>
            <p:ph type="body" idx="1"/>
          </p:nvPr>
        </p:nvSpPr>
        <p:spPr>
          <a:xfrm>
            <a:off x="720089" y="1980278"/>
            <a:ext cx="12334173" cy="5940324"/>
          </a:xfrm>
          <a:prstGeom prst="rect">
            <a:avLst/>
          </a:prstGeom>
          <a:noFill/>
          <a:ln>
            <a:noFill/>
          </a:ln>
        </p:spPr>
        <p:txBody>
          <a:bodyPr lIns="134439" tIns="67199" rIns="134439" bIns="67199" anchor="t" anchorCtr="0">
            <a:noAutofit/>
          </a:bodyPr>
          <a:lstStyle/>
          <a:p>
            <a:pPr marL="0" indent="0">
              <a:spcBef>
                <a:spcPts val="0"/>
              </a:spcBef>
              <a:buClr>
                <a:schemeClr val="dk1"/>
              </a:buClr>
              <a:buSzPct val="25000"/>
              <a:buNone/>
            </a:pPr>
            <a:r>
              <a:rPr lang="en-CA" sz="2300" b="1" dirty="0">
                <a:solidFill>
                  <a:schemeClr val="dk1"/>
                </a:solidFill>
                <a:latin typeface="+mj-lt"/>
                <a:ea typeface="Arial"/>
                <a:cs typeface="Arial"/>
                <a:sym typeface="Arial"/>
              </a:rPr>
              <a:t>What we did:</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Established a growing network of 100+ stakeholders </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Conducted research including 50+ global &amp; domestic interviews</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Hosted workshop to refine research &amp; explore interest in Phase Two</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Presented at 4 industry forums generating connections &amp; interest </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Hosted Phase Two co-design session with partners &amp; experts</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Represented Canada at the global Natural Capital Protocol launch</a:t>
            </a:r>
          </a:p>
          <a:p>
            <a:pPr marL="0" indent="0">
              <a:spcBef>
                <a:spcPts val="491"/>
              </a:spcBef>
              <a:buClr>
                <a:schemeClr val="dk1"/>
              </a:buClr>
              <a:buSzPct val="25000"/>
              <a:buNone/>
            </a:pPr>
            <a:r>
              <a:rPr lang="en-CA" sz="2300" b="1" dirty="0">
                <a:solidFill>
                  <a:schemeClr val="dk1"/>
                </a:solidFill>
                <a:latin typeface="+mj-lt"/>
                <a:ea typeface="Arial"/>
                <a:cs typeface="Arial"/>
                <a:sym typeface="Arial"/>
              </a:rPr>
              <a:t>Outcomes:</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Mapped the system including stakeholders, initiatives, challenges &amp; opportunities</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Evaluated the value of Phase Two among workshop participants</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Generated international &amp; domestic connections and support </a:t>
            </a:r>
          </a:p>
        </p:txBody>
      </p:sp>
    </p:spTree>
    <p:extLst>
      <p:ext uri="{BB962C8B-B14F-4D97-AF65-F5344CB8AC3E}">
        <p14:creationId xmlns:p14="http://schemas.microsoft.com/office/powerpoint/2010/main" val="314970417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720090" y="480090"/>
            <a:ext cx="12961620" cy="1500188"/>
          </a:xfrm>
          <a:prstGeom prst="rect">
            <a:avLst/>
          </a:prstGeom>
          <a:noFill/>
          <a:ln>
            <a:noFill/>
          </a:ln>
        </p:spPr>
        <p:txBody>
          <a:bodyPr lIns="134439" tIns="67199" rIns="134439" bIns="67199" anchor="ctr" anchorCtr="0">
            <a:noAutofit/>
          </a:bodyPr>
          <a:lstStyle/>
          <a:p>
            <a:pPr>
              <a:spcBef>
                <a:spcPts val="0"/>
              </a:spcBef>
              <a:buClr>
                <a:schemeClr val="dk1"/>
              </a:buClr>
              <a:buSzPct val="25000"/>
            </a:pPr>
            <a:r>
              <a:rPr lang="en-CA" sz="4100">
                <a:solidFill>
                  <a:schemeClr val="dk1"/>
                </a:solidFill>
                <a:ea typeface="Arial"/>
                <a:cs typeface="Arial"/>
                <a:sym typeface="Arial"/>
              </a:rPr>
              <a:t>Natural Capital Lab Phase One Summary</a:t>
            </a:r>
          </a:p>
        </p:txBody>
      </p:sp>
      <p:sp>
        <p:nvSpPr>
          <p:cNvPr id="421" name="Shape 421"/>
          <p:cNvSpPr txBox="1">
            <a:spLocks noGrp="1"/>
          </p:cNvSpPr>
          <p:nvPr>
            <p:ph type="body" idx="1"/>
          </p:nvPr>
        </p:nvSpPr>
        <p:spPr>
          <a:xfrm>
            <a:off x="720091" y="2232650"/>
            <a:ext cx="9266750" cy="5940375"/>
          </a:xfrm>
          <a:prstGeom prst="rect">
            <a:avLst/>
          </a:prstGeom>
          <a:noFill/>
          <a:ln>
            <a:noFill/>
          </a:ln>
        </p:spPr>
        <p:txBody>
          <a:bodyPr lIns="134439" tIns="67199" rIns="134439" bIns="67199" anchor="t" anchorCtr="0">
            <a:noAutofit/>
          </a:bodyPr>
          <a:lstStyle/>
          <a:p>
            <a:pPr marL="0" indent="0">
              <a:lnSpc>
                <a:spcPct val="80000"/>
              </a:lnSpc>
              <a:spcBef>
                <a:spcPts val="0"/>
              </a:spcBef>
              <a:buClr>
                <a:schemeClr val="dk1"/>
              </a:buClr>
              <a:buSzPct val="25000"/>
              <a:buNone/>
            </a:pPr>
            <a:r>
              <a:rPr lang="en-CA" sz="2300" b="1" dirty="0">
                <a:solidFill>
                  <a:schemeClr val="dk1"/>
                </a:solidFill>
                <a:latin typeface="+mj-lt"/>
                <a:ea typeface="Arial"/>
                <a:cs typeface="Arial"/>
                <a:sym typeface="Arial"/>
              </a:rPr>
              <a:t>Outputs:</a:t>
            </a:r>
          </a:p>
          <a:p>
            <a:pPr marL="499262" indent="-499262">
              <a:spcBef>
                <a:spcPts val="491"/>
              </a:spcBef>
              <a:buClr>
                <a:schemeClr val="dk1"/>
              </a:buClr>
              <a:buSzPct val="100000"/>
              <a:buFont typeface="Arial"/>
              <a:buChar char="•"/>
            </a:pPr>
            <a:r>
              <a:rPr lang="en-CA" sz="2500" u="sng" dirty="0">
                <a:solidFill>
                  <a:schemeClr val="hlink"/>
                </a:solidFill>
                <a:ea typeface="Arial"/>
                <a:cs typeface="Arial"/>
                <a:sym typeface="Arial"/>
                <a:hlinkClick r:id="rId3"/>
              </a:rPr>
              <a:t>Natural Capital Research Summary </a:t>
            </a:r>
          </a:p>
          <a:p>
            <a:pPr marL="499262" indent="-499262">
              <a:spcBef>
                <a:spcPts val="491"/>
              </a:spcBef>
              <a:buClr>
                <a:schemeClr val="dk1"/>
              </a:buClr>
              <a:buSzPct val="100000"/>
              <a:buFont typeface="Arial"/>
              <a:buChar char="•"/>
            </a:pPr>
            <a:r>
              <a:rPr lang="en-CA" sz="2500" u="sng" dirty="0">
                <a:solidFill>
                  <a:schemeClr val="hlink"/>
                </a:solidFill>
                <a:ea typeface="Arial"/>
                <a:cs typeface="Arial"/>
                <a:sym typeface="Arial"/>
                <a:hlinkClick r:id="rId4"/>
              </a:rPr>
              <a:t>Natural Capital Workshop Summary </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Natural Capital Lab: Phase Two Overview</a:t>
            </a:r>
          </a:p>
          <a:p>
            <a:pPr marL="499262" indent="-499262">
              <a:spcBef>
                <a:spcPts val="491"/>
              </a:spcBef>
              <a:buClr>
                <a:schemeClr val="dk1"/>
              </a:buClr>
              <a:buSzPct val="100000"/>
              <a:buFont typeface="Arial"/>
              <a:buChar char="•"/>
            </a:pPr>
            <a:r>
              <a:rPr lang="en-CA" sz="2500" u="sng" dirty="0">
                <a:solidFill>
                  <a:schemeClr val="hlink"/>
                </a:solidFill>
                <a:ea typeface="Arial"/>
                <a:cs typeface="Arial"/>
                <a:sym typeface="Arial"/>
                <a:hlinkClick r:id="rId5"/>
              </a:rPr>
              <a:t>Support video – NCL Introduction</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Developed Phase Two approach &amp; solicit feedback</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Reviewed Phase Two approach with partners &amp; confirm funding </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Recruited steering committee</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Launched NLC web site</a:t>
            </a:r>
          </a:p>
          <a:p>
            <a:pPr marL="499262" indent="-499262">
              <a:spcBef>
                <a:spcPts val="491"/>
              </a:spcBef>
              <a:buClr>
                <a:schemeClr val="dk1"/>
              </a:buClr>
              <a:buSzPct val="100000"/>
              <a:buFont typeface="Arial"/>
              <a:buChar char="•"/>
            </a:pPr>
            <a:r>
              <a:rPr lang="en-CA" sz="2500" dirty="0">
                <a:solidFill>
                  <a:schemeClr val="dk1"/>
                </a:solidFill>
                <a:ea typeface="Arial"/>
                <a:cs typeface="Arial"/>
                <a:sym typeface="Arial"/>
              </a:rPr>
              <a:t>Created 2 new videos</a:t>
            </a:r>
          </a:p>
          <a:p>
            <a:pPr marL="499262" indent="-499262">
              <a:spcBef>
                <a:spcPts val="491"/>
              </a:spcBef>
              <a:buClr>
                <a:schemeClr val="dk1"/>
              </a:buClr>
              <a:buSzPct val="100000"/>
              <a:buNone/>
            </a:pPr>
            <a:endParaRPr sz="2500" u="sng" dirty="0">
              <a:solidFill>
                <a:schemeClr val="hlink"/>
              </a:solidFill>
              <a:ea typeface="Arial"/>
              <a:cs typeface="Arial"/>
              <a:sym typeface="Arial"/>
              <a:hlinkClick r:id="rId5"/>
            </a:endParaRPr>
          </a:p>
        </p:txBody>
      </p:sp>
      <p:sp>
        <p:nvSpPr>
          <p:cNvPr id="422" name="Shape 422"/>
          <p:cNvSpPr/>
          <p:nvPr/>
        </p:nvSpPr>
        <p:spPr>
          <a:xfrm>
            <a:off x="10247560" y="2542070"/>
            <a:ext cx="3816423" cy="4824535"/>
          </a:xfrm>
          <a:prstGeom prst="roundRect">
            <a:avLst>
              <a:gd name="adj" fmla="val 16667"/>
            </a:avLst>
          </a:prstGeom>
          <a:solidFill>
            <a:srgbClr val="ECECEC"/>
          </a:solidFill>
          <a:ln>
            <a:noFill/>
          </a:ln>
        </p:spPr>
        <p:txBody>
          <a:bodyPr lIns="91933" tIns="45946" rIns="91933" bIns="45946" anchor="ctr" anchorCtr="0">
            <a:noAutofit/>
          </a:bodyPr>
          <a:lstStyle/>
          <a:p>
            <a:pPr>
              <a:buClr>
                <a:schemeClr val="dk1"/>
              </a:buClr>
              <a:buSzPct val="25000"/>
            </a:pPr>
            <a:r>
              <a:rPr lang="en-CA" sz="2000" i="1" dirty="0">
                <a:solidFill>
                  <a:schemeClr val="dk1"/>
                </a:solidFill>
                <a:ea typeface="Arial"/>
                <a:cs typeface="Arial"/>
                <a:sym typeface="Arial"/>
              </a:rPr>
              <a:t>We have resource industries and other actors making decisions about natural capital in various ways. It would be wise to get the scarcity signals associated with natural capital and ecosystem services well reflected within those management practices</a:t>
            </a:r>
          </a:p>
          <a:p>
            <a:pPr>
              <a:buClr>
                <a:srgbClr val="000000"/>
              </a:buClr>
            </a:pPr>
            <a:endParaRPr sz="2000" i="1" dirty="0">
              <a:solidFill>
                <a:schemeClr val="dk1"/>
              </a:solidFill>
              <a:ea typeface="Arial"/>
              <a:cs typeface="Arial"/>
              <a:sym typeface="Arial"/>
            </a:endParaRPr>
          </a:p>
          <a:p>
            <a:pPr>
              <a:buClr>
                <a:schemeClr val="dk1"/>
              </a:buClr>
              <a:buSzPct val="25000"/>
            </a:pPr>
            <a:r>
              <a:rPr lang="en-CA" sz="2000" dirty="0">
                <a:solidFill>
                  <a:schemeClr val="dk1"/>
                </a:solidFill>
                <a:ea typeface="Arial"/>
                <a:cs typeface="Arial"/>
                <a:sym typeface="Arial"/>
              </a:rPr>
              <a:t> - NCL workshop participant</a:t>
            </a:r>
          </a:p>
        </p:txBody>
      </p:sp>
    </p:spTree>
    <p:extLst>
      <p:ext uri="{BB962C8B-B14F-4D97-AF65-F5344CB8AC3E}">
        <p14:creationId xmlns:p14="http://schemas.microsoft.com/office/powerpoint/2010/main" val="2917582632"/>
      </p:ext>
    </p:extLst>
  </p:cSld>
  <p:clrMapOvr>
    <a:masterClrMapping/>
  </p:clrMapOvr>
  <p:transition xmlns:p14="http://schemas.microsoft.com/office/powerpoint/2010/mai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sldNum" idx="4294967295"/>
          </p:nvPr>
        </p:nvSpPr>
        <p:spPr>
          <a:xfrm>
            <a:off x="13476932" y="8312238"/>
            <a:ext cx="864201" cy="688800"/>
          </a:xfrm>
          <a:prstGeom prst="rect">
            <a:avLst/>
          </a:prstGeom>
          <a:noFill/>
          <a:ln>
            <a:noFill/>
          </a:ln>
        </p:spPr>
        <p:txBody>
          <a:bodyPr lIns="149754" tIns="149754" rIns="149754" bIns="149754" anchor="ctr" anchorCtr="0">
            <a:noAutofit/>
          </a:bodyPr>
          <a:lstStyle/>
          <a:p>
            <a:pPr>
              <a:buClr>
                <a:srgbClr val="000000"/>
              </a:buClr>
              <a:buSzPct val="25000"/>
            </a:pPr>
            <a:fld id="{00000000-1234-1234-1234-123412341234}" type="slidenum">
              <a:rPr lang="en-CA" sz="2300">
                <a:solidFill>
                  <a:srgbClr val="000000"/>
                </a:solidFill>
                <a:latin typeface="Arial"/>
                <a:ea typeface="Arial"/>
                <a:cs typeface="Arial"/>
                <a:sym typeface="Arial"/>
              </a:rPr>
              <a:pPr>
                <a:buClr>
                  <a:srgbClr val="000000"/>
                </a:buClr>
                <a:buSzPct val="25000"/>
              </a:pPr>
              <a:t>55</a:t>
            </a:fld>
            <a:endParaRPr lang="en-CA" sz="2300">
              <a:solidFill>
                <a:srgbClr val="000000"/>
              </a:solidFill>
              <a:latin typeface="Arial"/>
              <a:ea typeface="Arial"/>
              <a:cs typeface="Arial"/>
              <a:sym typeface="Arial"/>
            </a:endParaRPr>
          </a:p>
        </p:txBody>
      </p:sp>
      <p:sp>
        <p:nvSpPr>
          <p:cNvPr id="428" name="Shape 428"/>
          <p:cNvSpPr txBox="1">
            <a:spLocks noGrp="1"/>
          </p:cNvSpPr>
          <p:nvPr>
            <p:ph type="title"/>
          </p:nvPr>
        </p:nvSpPr>
        <p:spPr>
          <a:xfrm>
            <a:off x="733936" y="480090"/>
            <a:ext cx="12961620" cy="1500188"/>
          </a:xfrm>
          <a:prstGeom prst="rect">
            <a:avLst/>
          </a:prstGeom>
          <a:noFill/>
          <a:ln>
            <a:noFill/>
          </a:ln>
        </p:spPr>
        <p:txBody>
          <a:bodyPr lIns="149754" tIns="149754" rIns="149754" bIns="149754" anchor="ctr" anchorCtr="0">
            <a:noAutofit/>
          </a:bodyPr>
          <a:lstStyle/>
          <a:p>
            <a:pPr>
              <a:spcBef>
                <a:spcPts val="0"/>
              </a:spcBef>
              <a:buClr>
                <a:schemeClr val="dk1"/>
              </a:buClr>
              <a:buSzPct val="25000"/>
            </a:pPr>
            <a:r>
              <a:rPr lang="en-CA" sz="4100">
                <a:solidFill>
                  <a:srgbClr val="000000"/>
                </a:solidFill>
                <a:latin typeface="+mn-lt"/>
                <a:ea typeface="Arial"/>
                <a:cs typeface="Arial"/>
                <a:sym typeface="Arial"/>
              </a:rPr>
              <a:t>CPA Canada’s involvement in sustainability and natural capital issues</a:t>
            </a:r>
          </a:p>
        </p:txBody>
      </p:sp>
      <p:sp>
        <p:nvSpPr>
          <p:cNvPr id="429" name="Shape 429"/>
          <p:cNvSpPr/>
          <p:nvPr/>
        </p:nvSpPr>
        <p:spPr>
          <a:xfrm rot="2562140">
            <a:off x="3070688" y="6340617"/>
            <a:ext cx="814535" cy="112894"/>
          </a:xfrm>
          <a:custGeom>
            <a:avLst/>
            <a:gdLst/>
            <a:ahLst/>
            <a:cxnLst/>
            <a:rect l="0" t="0" r="0" b="0"/>
            <a:pathLst>
              <a:path w="120000" h="120000" extrusionOk="0">
                <a:moveTo>
                  <a:pt x="0" y="59999"/>
                </a:moveTo>
                <a:lnTo>
                  <a:pt x="120000" y="59999"/>
                </a:lnTo>
              </a:path>
            </a:pathLst>
          </a:custGeom>
          <a:noFill/>
          <a:ln w="25400" cap="flat" cmpd="sng">
            <a:solidFill>
              <a:schemeClr val="accent1"/>
            </a:solidFill>
            <a:prstDash val="solid"/>
            <a:round/>
            <a:headEnd type="none" w="med" len="med"/>
            <a:tailEnd type="none" w="med" len="med"/>
          </a:ln>
        </p:spPr>
      </p:sp>
      <p:sp>
        <p:nvSpPr>
          <p:cNvPr id="430" name="Shape 430"/>
          <p:cNvSpPr/>
          <p:nvPr/>
        </p:nvSpPr>
        <p:spPr>
          <a:xfrm>
            <a:off x="3552792" y="5046163"/>
            <a:ext cx="1040628" cy="112891"/>
          </a:xfrm>
          <a:custGeom>
            <a:avLst/>
            <a:gdLst/>
            <a:ahLst/>
            <a:cxnLst/>
            <a:rect l="0" t="0" r="0" b="0"/>
            <a:pathLst>
              <a:path w="120000" h="120000" extrusionOk="0">
                <a:moveTo>
                  <a:pt x="0" y="59999"/>
                </a:moveTo>
                <a:lnTo>
                  <a:pt x="120000" y="59999"/>
                </a:lnTo>
              </a:path>
            </a:pathLst>
          </a:custGeom>
          <a:noFill/>
          <a:ln w="25400" cap="flat" cmpd="sng">
            <a:solidFill>
              <a:schemeClr val="accent1"/>
            </a:solidFill>
            <a:prstDash val="solid"/>
            <a:round/>
            <a:headEnd type="none" w="med" len="med"/>
            <a:tailEnd type="none" w="med" len="med"/>
          </a:ln>
        </p:spPr>
      </p:sp>
      <p:sp>
        <p:nvSpPr>
          <p:cNvPr id="431" name="Shape 431"/>
          <p:cNvSpPr/>
          <p:nvPr/>
        </p:nvSpPr>
        <p:spPr>
          <a:xfrm rot="-2494922">
            <a:off x="3128922" y="3658026"/>
            <a:ext cx="949664" cy="112894"/>
          </a:xfrm>
          <a:custGeom>
            <a:avLst/>
            <a:gdLst/>
            <a:ahLst/>
            <a:cxnLst/>
            <a:rect l="0" t="0" r="0" b="0"/>
            <a:pathLst>
              <a:path w="120000" h="120000" extrusionOk="0">
                <a:moveTo>
                  <a:pt x="0" y="59999"/>
                </a:moveTo>
                <a:lnTo>
                  <a:pt x="120000" y="59999"/>
                </a:lnTo>
              </a:path>
            </a:pathLst>
          </a:custGeom>
          <a:noFill/>
          <a:ln w="25400" cap="flat" cmpd="sng">
            <a:solidFill>
              <a:schemeClr val="accent1"/>
            </a:solidFill>
            <a:prstDash val="solid"/>
            <a:round/>
            <a:headEnd type="none" w="med" len="med"/>
            <a:tailEnd type="none" w="med" len="med"/>
          </a:ln>
        </p:spPr>
      </p:sp>
      <p:sp>
        <p:nvSpPr>
          <p:cNvPr id="432" name="Shape 432"/>
          <p:cNvSpPr/>
          <p:nvPr/>
        </p:nvSpPr>
        <p:spPr>
          <a:xfrm>
            <a:off x="950649" y="3624552"/>
            <a:ext cx="2809851" cy="2871220"/>
          </a:xfrm>
          <a:prstGeom prst="ellipse">
            <a:avLst/>
          </a:prstGeom>
          <a:noFill/>
          <a:ln w="25400" cap="flat" cmpd="sng">
            <a:solidFill>
              <a:schemeClr val="accent1"/>
            </a:solidFill>
            <a:prstDash val="solid"/>
            <a:round/>
            <a:headEnd type="none" w="med" len="med"/>
            <a:tailEnd type="none" w="med" len="med"/>
          </a:ln>
        </p:spPr>
        <p:txBody>
          <a:bodyPr lIns="149754" tIns="149754" rIns="149754" bIns="149754" anchor="ctr" anchorCtr="0">
            <a:noAutofit/>
          </a:bodyPr>
          <a:lstStyle/>
          <a:p>
            <a:pPr>
              <a:buClr>
                <a:srgbClr val="000000"/>
              </a:buClr>
            </a:pPr>
            <a:endParaRPr sz="2300">
              <a:solidFill>
                <a:srgbClr val="000000"/>
              </a:solidFill>
              <a:latin typeface="Arial"/>
              <a:ea typeface="Arial"/>
              <a:cs typeface="Arial"/>
              <a:sym typeface="Arial"/>
            </a:endParaRPr>
          </a:p>
        </p:txBody>
      </p:sp>
      <p:sp>
        <p:nvSpPr>
          <p:cNvPr id="433" name="Shape 433"/>
          <p:cNvSpPr/>
          <p:nvPr/>
        </p:nvSpPr>
        <p:spPr>
          <a:xfrm>
            <a:off x="3675226" y="2131141"/>
            <a:ext cx="1572976" cy="1607331"/>
          </a:xfrm>
          <a:prstGeom prst="ellipse">
            <a:avLst/>
          </a:prstGeom>
          <a:solidFill>
            <a:srgbClr val="52B9DE"/>
          </a:solidFill>
          <a:ln w="25400" cap="flat" cmpd="sng">
            <a:solidFill>
              <a:schemeClr val="lt1"/>
            </a:solidFill>
            <a:prstDash val="solid"/>
            <a:round/>
            <a:headEnd type="none" w="med" len="med"/>
            <a:tailEnd type="none" w="med" len="med"/>
          </a:ln>
        </p:spPr>
        <p:txBody>
          <a:bodyPr lIns="149754" tIns="149754" rIns="149754" bIns="149754" anchor="ctr" anchorCtr="0">
            <a:noAutofit/>
          </a:bodyPr>
          <a:lstStyle/>
          <a:p>
            <a:pPr>
              <a:buClr>
                <a:srgbClr val="000000"/>
              </a:buClr>
            </a:pPr>
            <a:endParaRPr sz="2300">
              <a:solidFill>
                <a:srgbClr val="000000"/>
              </a:solidFill>
              <a:latin typeface="Arial"/>
              <a:ea typeface="Arial"/>
              <a:cs typeface="Arial"/>
              <a:sym typeface="Arial"/>
            </a:endParaRPr>
          </a:p>
        </p:txBody>
      </p:sp>
      <p:sp>
        <p:nvSpPr>
          <p:cNvPr id="434" name="Shape 434"/>
          <p:cNvSpPr txBox="1"/>
          <p:nvPr/>
        </p:nvSpPr>
        <p:spPr>
          <a:xfrm>
            <a:off x="3887074" y="2366528"/>
            <a:ext cx="1022898" cy="1136553"/>
          </a:xfrm>
          <a:prstGeom prst="rect">
            <a:avLst/>
          </a:prstGeom>
          <a:noFill/>
          <a:ln>
            <a:noFill/>
          </a:ln>
        </p:spPr>
        <p:txBody>
          <a:bodyPr lIns="8313" tIns="8313" rIns="8313" bIns="8313" anchor="ctr" anchorCtr="0">
            <a:noAutofit/>
          </a:bodyPr>
          <a:lstStyle/>
          <a:p>
            <a:pPr algn="ctr">
              <a:lnSpc>
                <a:spcPct val="90000"/>
              </a:lnSpc>
              <a:buClr>
                <a:schemeClr val="lt1"/>
              </a:buClr>
              <a:buSzPct val="25000"/>
            </a:pPr>
            <a:r>
              <a:rPr lang="en-CA" sz="1300" b="1">
                <a:solidFill>
                  <a:schemeClr val="lt1"/>
                </a:solidFill>
                <a:ea typeface="Arial"/>
                <a:cs typeface="Arial"/>
                <a:sym typeface="Arial"/>
              </a:rPr>
              <a:t>Act in the public interest</a:t>
            </a:r>
          </a:p>
        </p:txBody>
      </p:sp>
      <p:sp>
        <p:nvSpPr>
          <p:cNvPr id="435" name="Shape 435"/>
          <p:cNvSpPr/>
          <p:nvPr/>
        </p:nvSpPr>
        <p:spPr>
          <a:xfrm>
            <a:off x="4187764" y="4256495"/>
            <a:ext cx="1572976" cy="1607331"/>
          </a:xfrm>
          <a:prstGeom prst="ellipse">
            <a:avLst/>
          </a:prstGeom>
          <a:solidFill>
            <a:srgbClr val="52B9DE"/>
          </a:solidFill>
          <a:ln w="25400" cap="flat" cmpd="sng">
            <a:solidFill>
              <a:schemeClr val="lt1"/>
            </a:solidFill>
            <a:prstDash val="solid"/>
            <a:round/>
            <a:headEnd type="none" w="med" len="med"/>
            <a:tailEnd type="none" w="med" len="med"/>
          </a:ln>
        </p:spPr>
        <p:txBody>
          <a:bodyPr lIns="149754" tIns="149754" rIns="149754" bIns="149754" anchor="ctr" anchorCtr="0">
            <a:noAutofit/>
          </a:bodyPr>
          <a:lstStyle/>
          <a:p>
            <a:pPr>
              <a:buClr>
                <a:srgbClr val="000000"/>
              </a:buClr>
            </a:pPr>
            <a:endParaRPr sz="2300">
              <a:solidFill>
                <a:srgbClr val="000000"/>
              </a:solidFill>
              <a:latin typeface="Arial"/>
              <a:ea typeface="Arial"/>
              <a:cs typeface="Arial"/>
              <a:sym typeface="Arial"/>
            </a:endParaRPr>
          </a:p>
        </p:txBody>
      </p:sp>
      <p:sp>
        <p:nvSpPr>
          <p:cNvPr id="436" name="Shape 436"/>
          <p:cNvSpPr txBox="1"/>
          <p:nvPr/>
        </p:nvSpPr>
        <p:spPr>
          <a:xfrm>
            <a:off x="4399615" y="4491884"/>
            <a:ext cx="1022898" cy="1136553"/>
          </a:xfrm>
          <a:prstGeom prst="rect">
            <a:avLst/>
          </a:prstGeom>
          <a:noFill/>
          <a:ln>
            <a:noFill/>
          </a:ln>
        </p:spPr>
        <p:txBody>
          <a:bodyPr lIns="8313" tIns="8313" rIns="8313" bIns="8313" anchor="ctr" anchorCtr="0">
            <a:noAutofit/>
          </a:bodyPr>
          <a:lstStyle/>
          <a:p>
            <a:pPr algn="ctr">
              <a:lnSpc>
                <a:spcPct val="90000"/>
              </a:lnSpc>
              <a:buClr>
                <a:schemeClr val="lt1"/>
              </a:buClr>
              <a:buSzPct val="25000"/>
            </a:pPr>
            <a:r>
              <a:rPr lang="en-CA" sz="1300" b="1">
                <a:solidFill>
                  <a:schemeClr val="lt1"/>
                </a:solidFill>
                <a:ea typeface="Arial"/>
                <a:cs typeface="Arial"/>
                <a:sym typeface="Arial"/>
              </a:rPr>
              <a:t>Support our members</a:t>
            </a:r>
          </a:p>
        </p:txBody>
      </p:sp>
      <p:sp>
        <p:nvSpPr>
          <p:cNvPr id="437" name="Shape 437"/>
          <p:cNvSpPr/>
          <p:nvPr/>
        </p:nvSpPr>
        <p:spPr>
          <a:xfrm>
            <a:off x="3540204" y="6324150"/>
            <a:ext cx="1685909" cy="1722732"/>
          </a:xfrm>
          <a:prstGeom prst="ellipse">
            <a:avLst/>
          </a:prstGeom>
          <a:solidFill>
            <a:srgbClr val="52B9DE"/>
          </a:solidFill>
          <a:ln w="25400" cap="flat" cmpd="sng">
            <a:solidFill>
              <a:schemeClr val="lt1"/>
            </a:solidFill>
            <a:prstDash val="solid"/>
            <a:round/>
            <a:headEnd type="none" w="med" len="med"/>
            <a:tailEnd type="none" w="med" len="med"/>
          </a:ln>
        </p:spPr>
        <p:txBody>
          <a:bodyPr lIns="149754" tIns="149754" rIns="149754" bIns="149754" anchor="ctr" anchorCtr="0">
            <a:noAutofit/>
          </a:bodyPr>
          <a:lstStyle/>
          <a:p>
            <a:pPr>
              <a:buClr>
                <a:srgbClr val="000000"/>
              </a:buClr>
            </a:pPr>
            <a:endParaRPr sz="2300">
              <a:solidFill>
                <a:srgbClr val="000000"/>
              </a:solidFill>
              <a:latin typeface="Arial"/>
              <a:ea typeface="Arial"/>
              <a:cs typeface="Arial"/>
              <a:sym typeface="Arial"/>
            </a:endParaRPr>
          </a:p>
        </p:txBody>
      </p:sp>
      <p:sp>
        <p:nvSpPr>
          <p:cNvPr id="438" name="Shape 438"/>
          <p:cNvSpPr txBox="1"/>
          <p:nvPr/>
        </p:nvSpPr>
        <p:spPr>
          <a:xfrm>
            <a:off x="3767264" y="6576437"/>
            <a:ext cx="1096339" cy="1218154"/>
          </a:xfrm>
          <a:prstGeom prst="rect">
            <a:avLst/>
          </a:prstGeom>
          <a:noFill/>
          <a:ln>
            <a:noFill/>
          </a:ln>
        </p:spPr>
        <p:txBody>
          <a:bodyPr lIns="8313" tIns="8313" rIns="8313" bIns="8313" anchor="ctr" anchorCtr="0">
            <a:noAutofit/>
          </a:bodyPr>
          <a:lstStyle/>
          <a:p>
            <a:pPr algn="ctr">
              <a:lnSpc>
                <a:spcPct val="90000"/>
              </a:lnSpc>
              <a:buClr>
                <a:schemeClr val="lt1"/>
              </a:buClr>
              <a:buSzPct val="25000"/>
            </a:pPr>
            <a:r>
              <a:rPr lang="en-CA" sz="1300" b="1">
                <a:solidFill>
                  <a:schemeClr val="lt1"/>
                </a:solidFill>
                <a:ea typeface="Arial"/>
                <a:cs typeface="Arial"/>
                <a:sym typeface="Arial"/>
              </a:rPr>
              <a:t>Contribute to economic and social development</a:t>
            </a:r>
          </a:p>
        </p:txBody>
      </p:sp>
      <p:sp>
        <p:nvSpPr>
          <p:cNvPr id="439" name="Shape 439"/>
          <p:cNvSpPr/>
          <p:nvPr/>
        </p:nvSpPr>
        <p:spPr>
          <a:xfrm>
            <a:off x="6009983" y="4708287"/>
            <a:ext cx="2797271" cy="792241"/>
          </a:xfrm>
          <a:prstGeom prst="rightArrow">
            <a:avLst>
              <a:gd name="adj1" fmla="val 50000"/>
              <a:gd name="adj2" fmla="val 50000"/>
            </a:avLst>
          </a:prstGeom>
          <a:solidFill>
            <a:srgbClr val="2597C0"/>
          </a:solidFill>
          <a:ln>
            <a:noFill/>
          </a:ln>
        </p:spPr>
        <p:txBody>
          <a:bodyPr lIns="149754" tIns="74857" rIns="149754" bIns="74857" anchor="ctr" anchorCtr="0">
            <a:noAutofit/>
          </a:bodyPr>
          <a:lstStyle/>
          <a:p>
            <a:pPr algn="ctr">
              <a:buClr>
                <a:srgbClr val="000000"/>
              </a:buClr>
            </a:pPr>
            <a:endParaRPr sz="2300">
              <a:solidFill>
                <a:schemeClr val="lt1"/>
              </a:solidFill>
              <a:latin typeface="Arial"/>
              <a:ea typeface="Arial"/>
              <a:cs typeface="Arial"/>
              <a:sym typeface="Arial"/>
            </a:endParaRPr>
          </a:p>
        </p:txBody>
      </p:sp>
      <p:sp>
        <p:nvSpPr>
          <p:cNvPr id="440" name="Shape 440"/>
          <p:cNvSpPr txBox="1"/>
          <p:nvPr/>
        </p:nvSpPr>
        <p:spPr>
          <a:xfrm>
            <a:off x="9084212" y="4081045"/>
            <a:ext cx="4445171" cy="2316018"/>
          </a:xfrm>
          <a:prstGeom prst="rect">
            <a:avLst/>
          </a:prstGeom>
          <a:noFill/>
          <a:ln>
            <a:noFill/>
          </a:ln>
        </p:spPr>
        <p:txBody>
          <a:bodyPr lIns="149754" tIns="74857" rIns="149754" bIns="74857" anchor="t" anchorCtr="0">
            <a:noAutofit/>
          </a:bodyPr>
          <a:lstStyle/>
          <a:p>
            <a:pPr>
              <a:buClr>
                <a:schemeClr val="accent1"/>
              </a:buClr>
              <a:buSzPct val="25000"/>
            </a:pPr>
            <a:r>
              <a:rPr lang="en-CA">
                <a:solidFill>
                  <a:schemeClr val="accent5"/>
                </a:solidFill>
                <a:ea typeface="Arial"/>
                <a:cs typeface="Arial"/>
                <a:sym typeface="Arial"/>
              </a:rPr>
              <a:t>Sustainable organizations that can preserve, enable or create value over the long-term, resulting in economic prosperity for Canadians. </a:t>
            </a:r>
          </a:p>
        </p:txBody>
      </p:sp>
      <p:pic>
        <p:nvPicPr>
          <p:cNvPr id="441" name="Shape 441"/>
          <p:cNvPicPr preferRelativeResize="0"/>
          <p:nvPr/>
        </p:nvPicPr>
        <p:blipFill rotWithShape="1">
          <a:blip r:embed="rId3">
            <a:alphaModFix/>
          </a:blip>
          <a:srcRect l="4388" t="18223" r="5453" b="11467"/>
          <a:stretch/>
        </p:blipFill>
        <p:spPr>
          <a:xfrm>
            <a:off x="1024744" y="4666146"/>
            <a:ext cx="2609992" cy="677859"/>
          </a:xfrm>
          <a:prstGeom prst="rect">
            <a:avLst/>
          </a:prstGeom>
          <a:noFill/>
          <a:ln>
            <a:noFill/>
          </a:ln>
        </p:spPr>
      </p:pic>
    </p:spTree>
    <p:extLst>
      <p:ext uri="{BB962C8B-B14F-4D97-AF65-F5344CB8AC3E}">
        <p14:creationId xmlns:p14="http://schemas.microsoft.com/office/powerpoint/2010/main" val="2340611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720090" y="480090"/>
            <a:ext cx="12961620" cy="1500188"/>
          </a:xfrm>
          <a:prstGeom prst="rect">
            <a:avLst/>
          </a:prstGeom>
          <a:noFill/>
          <a:ln>
            <a:noFill/>
          </a:ln>
        </p:spPr>
        <p:txBody>
          <a:bodyPr lIns="149754" tIns="149754" rIns="149754" bIns="149754" anchor="ctr" anchorCtr="0">
            <a:noAutofit/>
          </a:bodyPr>
          <a:lstStyle/>
          <a:p>
            <a:pPr>
              <a:spcBef>
                <a:spcPts val="0"/>
              </a:spcBef>
              <a:buClr>
                <a:schemeClr val="dk1"/>
              </a:buClr>
              <a:buSzPct val="25000"/>
            </a:pPr>
            <a:r>
              <a:rPr lang="en-CA" sz="4100">
                <a:solidFill>
                  <a:srgbClr val="000000"/>
                </a:solidFill>
                <a:latin typeface="Arial"/>
                <a:ea typeface="Arial"/>
                <a:cs typeface="Arial"/>
                <a:sym typeface="Arial"/>
              </a:rPr>
              <a:t>CPA Canada’s role with the Natural Capital Lab</a:t>
            </a:r>
          </a:p>
        </p:txBody>
      </p:sp>
      <p:sp>
        <p:nvSpPr>
          <p:cNvPr id="447" name="Shape 447"/>
          <p:cNvSpPr txBox="1">
            <a:spLocks noGrp="1"/>
          </p:cNvSpPr>
          <p:nvPr>
            <p:ph type="body" idx="1"/>
          </p:nvPr>
        </p:nvSpPr>
        <p:spPr>
          <a:xfrm>
            <a:off x="857246" y="3581401"/>
            <a:ext cx="12824460" cy="5122983"/>
          </a:xfrm>
          <a:prstGeom prst="rect">
            <a:avLst/>
          </a:prstGeom>
          <a:noFill/>
          <a:ln>
            <a:noFill/>
          </a:ln>
        </p:spPr>
        <p:txBody>
          <a:bodyPr lIns="149754" tIns="149754" rIns="149754" bIns="149754" anchor="t" anchorCtr="0">
            <a:noAutofit/>
          </a:bodyPr>
          <a:lstStyle/>
          <a:p>
            <a:pPr marL="0" indent="0">
              <a:spcBef>
                <a:spcPts val="0"/>
              </a:spcBef>
              <a:buClr>
                <a:schemeClr val="dk1"/>
              </a:buClr>
              <a:buSzPct val="25000"/>
              <a:buNone/>
            </a:pPr>
            <a:r>
              <a:rPr lang="en-CA" sz="2300" dirty="0">
                <a:ea typeface="Arial"/>
                <a:cs typeface="Arial"/>
                <a:sym typeface="Arial"/>
              </a:rPr>
              <a:t>      </a:t>
            </a:r>
            <a:endParaRPr sz="2300" dirty="0">
              <a:ea typeface="Arial"/>
              <a:cs typeface="Arial"/>
              <a:sym typeface="Arial"/>
            </a:endParaRPr>
          </a:p>
          <a:p>
            <a:pPr marL="468059" indent="-10401">
              <a:spcBef>
                <a:spcPts val="983"/>
              </a:spcBef>
              <a:buClr>
                <a:schemeClr val="dk1"/>
              </a:buClr>
              <a:buSzPct val="25000"/>
              <a:buNone/>
            </a:pPr>
            <a:endParaRPr sz="2300" dirty="0">
              <a:ea typeface="Arial"/>
              <a:cs typeface="Arial"/>
              <a:sym typeface="Arial"/>
            </a:endParaRPr>
          </a:p>
        </p:txBody>
      </p:sp>
      <p:sp>
        <p:nvSpPr>
          <p:cNvPr id="448" name="Shape 448"/>
          <p:cNvSpPr txBox="1">
            <a:spLocks noGrp="1"/>
          </p:cNvSpPr>
          <p:nvPr>
            <p:ph type="sldNum" idx="4294967295"/>
          </p:nvPr>
        </p:nvSpPr>
        <p:spPr>
          <a:xfrm>
            <a:off x="13476932" y="8312238"/>
            <a:ext cx="864201" cy="688800"/>
          </a:xfrm>
          <a:prstGeom prst="rect">
            <a:avLst/>
          </a:prstGeom>
          <a:noFill/>
          <a:ln>
            <a:noFill/>
          </a:ln>
        </p:spPr>
        <p:txBody>
          <a:bodyPr lIns="149754" tIns="149754" rIns="149754" bIns="149754" anchor="ctr" anchorCtr="0">
            <a:noAutofit/>
          </a:bodyPr>
          <a:lstStyle/>
          <a:p>
            <a:pPr>
              <a:buClr>
                <a:srgbClr val="000000"/>
              </a:buClr>
              <a:buSzPct val="25000"/>
            </a:pPr>
            <a:fld id="{00000000-1234-1234-1234-123412341234}" type="slidenum">
              <a:rPr lang="en-CA" sz="2300">
                <a:solidFill>
                  <a:srgbClr val="000000"/>
                </a:solidFill>
                <a:latin typeface="Arial"/>
                <a:ea typeface="Arial"/>
                <a:cs typeface="Arial"/>
                <a:sym typeface="Arial"/>
              </a:rPr>
              <a:pPr>
                <a:buClr>
                  <a:srgbClr val="000000"/>
                </a:buClr>
                <a:buSzPct val="25000"/>
              </a:pPr>
              <a:t>56</a:t>
            </a:fld>
            <a:endParaRPr lang="en-CA" sz="2300">
              <a:solidFill>
                <a:srgbClr val="000000"/>
              </a:solidFill>
              <a:latin typeface="Arial"/>
              <a:ea typeface="Arial"/>
              <a:cs typeface="Arial"/>
              <a:sym typeface="Arial"/>
            </a:endParaRPr>
          </a:p>
        </p:txBody>
      </p:sp>
      <p:sp>
        <p:nvSpPr>
          <p:cNvPr id="449" name="Shape 449"/>
          <p:cNvSpPr txBox="1"/>
          <p:nvPr/>
        </p:nvSpPr>
        <p:spPr>
          <a:xfrm>
            <a:off x="732652" y="1649191"/>
            <a:ext cx="13176382" cy="1932208"/>
          </a:xfrm>
          <a:prstGeom prst="rect">
            <a:avLst/>
          </a:prstGeom>
          <a:noFill/>
          <a:ln>
            <a:noFill/>
          </a:ln>
        </p:spPr>
        <p:txBody>
          <a:bodyPr lIns="134439" tIns="67199" rIns="134439" bIns="67199" anchor="t" anchorCtr="0">
            <a:noAutofit/>
          </a:bodyPr>
          <a:lstStyle/>
          <a:p>
            <a:pPr>
              <a:buClr>
                <a:schemeClr val="dk1"/>
              </a:buClr>
              <a:buSzPct val="25000"/>
            </a:pPr>
            <a:r>
              <a:rPr lang="en-CA" dirty="0">
                <a:solidFill>
                  <a:schemeClr val="accent4"/>
                </a:solidFill>
                <a:ea typeface="Arial"/>
                <a:cs typeface="Arial"/>
                <a:sym typeface="Arial"/>
              </a:rPr>
              <a:t>Business leaders need to expand their purview beyond the current financial landscape in order to truly integrate natural capital considerations into decision-making and strategy; a critical first step is engaging business leaders in the natural capital conversation</a:t>
            </a:r>
            <a:r>
              <a:rPr lang="en-CA" dirty="0" smtClean="0">
                <a:solidFill>
                  <a:schemeClr val="accent4"/>
                </a:solidFill>
                <a:ea typeface="Arial"/>
                <a:cs typeface="Arial"/>
                <a:sym typeface="Arial"/>
              </a:rPr>
              <a:t>.</a:t>
            </a:r>
          </a:p>
          <a:p>
            <a:pPr>
              <a:buClr>
                <a:schemeClr val="dk1"/>
              </a:buClr>
              <a:buSzPct val="25000"/>
            </a:pPr>
            <a:endParaRPr lang="en-CA" dirty="0">
              <a:solidFill>
                <a:schemeClr val="accent4"/>
              </a:solidFill>
              <a:ea typeface="Arial"/>
              <a:cs typeface="Arial"/>
              <a:sym typeface="Arial"/>
            </a:endParaRPr>
          </a:p>
          <a:p>
            <a:pPr>
              <a:buClr>
                <a:schemeClr val="dk1"/>
              </a:buClr>
              <a:buSzPct val="25000"/>
            </a:pPr>
            <a:r>
              <a:rPr lang="en-US" dirty="0">
                <a:solidFill>
                  <a:schemeClr val="accent4"/>
                </a:solidFill>
                <a:ea typeface="Arial"/>
                <a:cs typeface="Arial"/>
                <a:sym typeface="Arial"/>
              </a:rPr>
              <a:t>The accounting profession is well-positioned to support all types of organizations in undertaking natural capital assessments and support business leaders in using this information to make </a:t>
            </a:r>
            <a:r>
              <a:rPr lang="en-US" dirty="0" smtClean="0">
                <a:solidFill>
                  <a:schemeClr val="accent4"/>
                </a:solidFill>
                <a:ea typeface="Arial"/>
                <a:cs typeface="Arial"/>
                <a:sym typeface="Arial"/>
              </a:rPr>
              <a:t>more </a:t>
            </a:r>
            <a:r>
              <a:rPr lang="en-US" dirty="0">
                <a:solidFill>
                  <a:schemeClr val="accent4"/>
                </a:solidFill>
                <a:ea typeface="Arial"/>
                <a:cs typeface="Arial"/>
                <a:sym typeface="Arial"/>
              </a:rPr>
              <a:t>holistic, integrated and informed decisions about strategy and operational performance. </a:t>
            </a:r>
          </a:p>
          <a:p>
            <a:pPr>
              <a:buClr>
                <a:schemeClr val="dk1"/>
              </a:buClr>
              <a:buSzPct val="25000"/>
            </a:pPr>
            <a:endParaRPr lang="en-CA" dirty="0">
              <a:solidFill>
                <a:schemeClr val="accent4"/>
              </a:solidFill>
              <a:ea typeface="Arial"/>
              <a:cs typeface="Arial"/>
              <a:sym typeface="Arial"/>
            </a:endParaRPr>
          </a:p>
        </p:txBody>
      </p:sp>
      <p:grpSp>
        <p:nvGrpSpPr>
          <p:cNvPr id="450" name="Shape 450"/>
          <p:cNvGrpSpPr/>
          <p:nvPr/>
        </p:nvGrpSpPr>
        <p:grpSpPr>
          <a:xfrm>
            <a:off x="4241970" y="5297126"/>
            <a:ext cx="6636538" cy="2735341"/>
            <a:chOff x="2372182" y="3137172"/>
            <a:chExt cx="5254524" cy="2105251"/>
          </a:xfrm>
        </p:grpSpPr>
        <p:sp>
          <p:nvSpPr>
            <p:cNvPr id="451" name="Shape 451"/>
            <p:cNvSpPr/>
            <p:nvPr/>
          </p:nvSpPr>
          <p:spPr>
            <a:xfrm>
              <a:off x="3605530" y="3137172"/>
              <a:ext cx="1554479" cy="1371599"/>
            </a:xfrm>
            <a:custGeom>
              <a:avLst/>
              <a:gdLst/>
              <a:ahLst/>
              <a:cxnLst/>
              <a:rect l="0" t="0" r="0" b="0"/>
              <a:pathLst>
                <a:path w="120000" h="120000" extrusionOk="0">
                  <a:moveTo>
                    <a:pt x="31440" y="0"/>
                  </a:moveTo>
                  <a:lnTo>
                    <a:pt x="88992" y="0"/>
                  </a:lnTo>
                  <a:lnTo>
                    <a:pt x="120000" y="60725"/>
                  </a:lnTo>
                  <a:lnTo>
                    <a:pt x="89328" y="119988"/>
                  </a:lnTo>
                  <a:lnTo>
                    <a:pt x="30780" y="120000"/>
                  </a:lnTo>
                  <a:lnTo>
                    <a:pt x="0" y="60725"/>
                  </a:lnTo>
                  <a:lnTo>
                    <a:pt x="31440" y="0"/>
                  </a:lnTo>
                </a:path>
              </a:pathLst>
            </a:custGeom>
            <a:solidFill>
              <a:schemeClr val="accent4"/>
            </a:solidFill>
            <a:ln w="12700" cap="rnd" cmpd="sng">
              <a:solidFill>
                <a:schemeClr val="lt1"/>
              </a:solidFill>
              <a:prstDash val="solid"/>
              <a:round/>
              <a:headEnd type="none" w="med" len="med"/>
              <a:tailEnd type="none" w="med" len="med"/>
            </a:ln>
          </p:spPr>
          <p:txBody>
            <a:bodyPr lIns="36000" tIns="36000" rIns="36000" bIns="36000" anchor="ctr" anchorCtr="0">
              <a:noAutofit/>
            </a:bodyPr>
            <a:lstStyle/>
            <a:p>
              <a:pPr algn="ctr">
                <a:buClr>
                  <a:schemeClr val="lt1"/>
                </a:buClr>
                <a:buSzPct val="25000"/>
              </a:pPr>
              <a:r>
                <a:rPr lang="en-CA" sz="1500" b="1">
                  <a:solidFill>
                    <a:schemeClr val="lt1"/>
                  </a:solidFill>
                  <a:latin typeface="Arial"/>
                  <a:ea typeface="Arial"/>
                  <a:cs typeface="Arial"/>
                  <a:sym typeface="Arial"/>
                </a:rPr>
                <a:t>Mitigate business risks</a:t>
              </a:r>
            </a:p>
          </p:txBody>
        </p:sp>
        <p:sp>
          <p:nvSpPr>
            <p:cNvPr id="452" name="Shape 452"/>
            <p:cNvSpPr/>
            <p:nvPr/>
          </p:nvSpPr>
          <p:spPr>
            <a:xfrm>
              <a:off x="2372182" y="3870823"/>
              <a:ext cx="1554479" cy="1371599"/>
            </a:xfrm>
            <a:custGeom>
              <a:avLst/>
              <a:gdLst/>
              <a:ahLst/>
              <a:cxnLst/>
              <a:rect l="0" t="0" r="0" b="0"/>
              <a:pathLst>
                <a:path w="120000" h="120000" extrusionOk="0">
                  <a:moveTo>
                    <a:pt x="31440" y="0"/>
                  </a:moveTo>
                  <a:lnTo>
                    <a:pt x="88992" y="0"/>
                  </a:lnTo>
                  <a:lnTo>
                    <a:pt x="120000" y="60725"/>
                  </a:lnTo>
                  <a:lnTo>
                    <a:pt x="89328" y="119988"/>
                  </a:lnTo>
                  <a:lnTo>
                    <a:pt x="30780" y="120000"/>
                  </a:lnTo>
                  <a:lnTo>
                    <a:pt x="0" y="60725"/>
                  </a:lnTo>
                  <a:lnTo>
                    <a:pt x="31440" y="0"/>
                  </a:lnTo>
                </a:path>
              </a:pathLst>
            </a:custGeom>
            <a:solidFill>
              <a:schemeClr val="dk2"/>
            </a:solidFill>
            <a:ln w="12700" cap="rnd" cmpd="sng">
              <a:solidFill>
                <a:schemeClr val="lt1"/>
              </a:solidFill>
              <a:prstDash val="solid"/>
              <a:round/>
              <a:headEnd type="none" w="med" len="med"/>
              <a:tailEnd type="none" w="med" len="med"/>
            </a:ln>
          </p:spPr>
          <p:txBody>
            <a:bodyPr lIns="36000" tIns="36000" rIns="36000" bIns="36000" anchor="ctr" anchorCtr="0">
              <a:noAutofit/>
            </a:bodyPr>
            <a:lstStyle/>
            <a:p>
              <a:pPr algn="ctr">
                <a:buClr>
                  <a:schemeClr val="lt1"/>
                </a:buClr>
                <a:buSzPct val="25000"/>
              </a:pPr>
              <a:r>
                <a:rPr lang="en-CA" sz="1500" b="1">
                  <a:solidFill>
                    <a:schemeClr val="lt1"/>
                  </a:solidFill>
                  <a:latin typeface="Arial"/>
                  <a:ea typeface="Arial"/>
                  <a:cs typeface="Arial"/>
                  <a:sym typeface="Arial"/>
                </a:rPr>
                <a:t>Measure and</a:t>
              </a:r>
            </a:p>
            <a:p>
              <a:pPr algn="ctr">
                <a:buClr>
                  <a:schemeClr val="lt1"/>
                </a:buClr>
                <a:buSzPct val="25000"/>
              </a:pPr>
              <a:r>
                <a:rPr lang="en-CA" sz="1500" b="1">
                  <a:solidFill>
                    <a:schemeClr val="lt1"/>
                  </a:solidFill>
                  <a:latin typeface="Arial"/>
                  <a:ea typeface="Arial"/>
                  <a:cs typeface="Arial"/>
                  <a:sym typeface="Arial"/>
                </a:rPr>
                <a:t> manage resources </a:t>
              </a:r>
            </a:p>
          </p:txBody>
        </p:sp>
        <p:sp>
          <p:nvSpPr>
            <p:cNvPr id="453" name="Shape 453"/>
            <p:cNvSpPr/>
            <p:nvPr/>
          </p:nvSpPr>
          <p:spPr>
            <a:xfrm>
              <a:off x="4838878" y="3870823"/>
              <a:ext cx="1554479" cy="1371599"/>
            </a:xfrm>
            <a:custGeom>
              <a:avLst/>
              <a:gdLst/>
              <a:ahLst/>
              <a:cxnLst/>
              <a:rect l="0" t="0" r="0" b="0"/>
              <a:pathLst>
                <a:path w="120000" h="120000" extrusionOk="0">
                  <a:moveTo>
                    <a:pt x="31440" y="0"/>
                  </a:moveTo>
                  <a:lnTo>
                    <a:pt x="88992" y="0"/>
                  </a:lnTo>
                  <a:lnTo>
                    <a:pt x="120000" y="60725"/>
                  </a:lnTo>
                  <a:lnTo>
                    <a:pt x="89328" y="119988"/>
                  </a:lnTo>
                  <a:lnTo>
                    <a:pt x="30780" y="120000"/>
                  </a:lnTo>
                  <a:lnTo>
                    <a:pt x="0" y="60725"/>
                  </a:lnTo>
                  <a:lnTo>
                    <a:pt x="31440" y="0"/>
                  </a:lnTo>
                </a:path>
              </a:pathLst>
            </a:custGeom>
            <a:solidFill>
              <a:schemeClr val="accent2"/>
            </a:solidFill>
            <a:ln w="12700" cap="rnd" cmpd="sng">
              <a:solidFill>
                <a:schemeClr val="lt1"/>
              </a:solidFill>
              <a:prstDash val="solid"/>
              <a:round/>
              <a:headEnd type="none" w="med" len="med"/>
              <a:tailEnd type="none" w="med" len="med"/>
            </a:ln>
          </p:spPr>
          <p:txBody>
            <a:bodyPr lIns="36000" tIns="36000" rIns="36000" bIns="36000" anchor="ctr" anchorCtr="0">
              <a:noAutofit/>
            </a:bodyPr>
            <a:lstStyle/>
            <a:p>
              <a:pPr algn="ctr">
                <a:buClr>
                  <a:schemeClr val="lt1"/>
                </a:buClr>
                <a:buSzPct val="25000"/>
              </a:pPr>
              <a:r>
                <a:rPr lang="en-CA" sz="1500" b="1">
                  <a:solidFill>
                    <a:schemeClr val="lt1"/>
                  </a:solidFill>
                  <a:latin typeface="Arial"/>
                  <a:ea typeface="Arial"/>
                  <a:cs typeface="Arial"/>
                  <a:sym typeface="Arial"/>
                </a:rPr>
                <a:t>Develop business strategies </a:t>
              </a:r>
            </a:p>
          </p:txBody>
        </p:sp>
        <p:sp>
          <p:nvSpPr>
            <p:cNvPr id="454" name="Shape 454"/>
            <p:cNvSpPr/>
            <p:nvPr/>
          </p:nvSpPr>
          <p:spPr>
            <a:xfrm>
              <a:off x="6072226" y="3137172"/>
              <a:ext cx="1554479" cy="1371599"/>
            </a:xfrm>
            <a:custGeom>
              <a:avLst/>
              <a:gdLst/>
              <a:ahLst/>
              <a:cxnLst/>
              <a:rect l="0" t="0" r="0" b="0"/>
              <a:pathLst>
                <a:path w="120000" h="120000" extrusionOk="0">
                  <a:moveTo>
                    <a:pt x="31440" y="0"/>
                  </a:moveTo>
                  <a:lnTo>
                    <a:pt x="88992" y="0"/>
                  </a:lnTo>
                  <a:lnTo>
                    <a:pt x="120000" y="60725"/>
                  </a:lnTo>
                  <a:lnTo>
                    <a:pt x="89328" y="119988"/>
                  </a:lnTo>
                  <a:lnTo>
                    <a:pt x="30780" y="120000"/>
                  </a:lnTo>
                  <a:lnTo>
                    <a:pt x="0" y="60725"/>
                  </a:lnTo>
                  <a:lnTo>
                    <a:pt x="31440" y="0"/>
                  </a:lnTo>
                </a:path>
              </a:pathLst>
            </a:custGeom>
            <a:solidFill>
              <a:schemeClr val="accent3"/>
            </a:solidFill>
            <a:ln w="12700" cap="rnd" cmpd="sng">
              <a:solidFill>
                <a:schemeClr val="lt1"/>
              </a:solidFill>
              <a:prstDash val="solid"/>
              <a:round/>
              <a:headEnd type="none" w="med" len="med"/>
              <a:tailEnd type="none" w="med" len="med"/>
            </a:ln>
          </p:spPr>
          <p:txBody>
            <a:bodyPr lIns="36000" tIns="36000" rIns="36000" bIns="36000" anchor="ctr" anchorCtr="0">
              <a:noAutofit/>
            </a:bodyPr>
            <a:lstStyle/>
            <a:p>
              <a:pPr algn="ctr">
                <a:buClr>
                  <a:schemeClr val="lt1"/>
                </a:buClr>
                <a:buSzPct val="25000"/>
              </a:pPr>
              <a:r>
                <a:rPr lang="en-CA" sz="1500" b="1">
                  <a:solidFill>
                    <a:schemeClr val="lt1"/>
                  </a:solidFill>
                  <a:latin typeface="Arial"/>
                  <a:ea typeface="Arial"/>
                  <a:cs typeface="Arial"/>
                  <a:sym typeface="Arial"/>
                </a:rPr>
                <a:t>Evaluate assets </a:t>
              </a:r>
            </a:p>
            <a:p>
              <a:pPr algn="ctr">
                <a:buClr>
                  <a:schemeClr val="lt1"/>
                </a:buClr>
                <a:buSzPct val="25000"/>
              </a:pPr>
              <a:r>
                <a:rPr lang="en-CA" sz="1500" b="1">
                  <a:solidFill>
                    <a:schemeClr val="lt1"/>
                  </a:solidFill>
                  <a:latin typeface="Arial"/>
                  <a:ea typeface="Arial"/>
                  <a:cs typeface="Arial"/>
                  <a:sym typeface="Arial"/>
                </a:rPr>
                <a:t>and liabilities </a:t>
              </a:r>
            </a:p>
          </p:txBody>
        </p:sp>
      </p:grpSp>
      <p:sp>
        <p:nvSpPr>
          <p:cNvPr id="455" name="Shape 455"/>
          <p:cNvSpPr txBox="1"/>
          <p:nvPr/>
        </p:nvSpPr>
        <p:spPr>
          <a:xfrm>
            <a:off x="4282271" y="5297125"/>
            <a:ext cx="1517434" cy="538610"/>
          </a:xfrm>
          <a:prstGeom prst="rect">
            <a:avLst/>
          </a:prstGeom>
          <a:noFill/>
          <a:ln>
            <a:noFill/>
          </a:ln>
        </p:spPr>
        <p:txBody>
          <a:bodyPr lIns="149754" tIns="74857" rIns="149754" bIns="74857" anchor="t" anchorCtr="0">
            <a:noAutofit/>
          </a:bodyPr>
          <a:lstStyle/>
          <a:p>
            <a:pPr>
              <a:buClr>
                <a:srgbClr val="000000"/>
              </a:buClr>
              <a:buSzPct val="25000"/>
            </a:pPr>
            <a:r>
              <a:rPr lang="en-CA" sz="2300" b="1" i="1">
                <a:solidFill>
                  <a:srgbClr val="000000"/>
                </a:solidFill>
                <a:latin typeface="Arial"/>
                <a:ea typeface="Arial"/>
                <a:cs typeface="Arial"/>
                <a:sym typeface="Arial"/>
              </a:rPr>
              <a:t>CPA’s…</a:t>
            </a:r>
          </a:p>
        </p:txBody>
      </p:sp>
    </p:spTree>
    <p:extLst>
      <p:ext uri="{BB962C8B-B14F-4D97-AF65-F5344CB8AC3E}">
        <p14:creationId xmlns:p14="http://schemas.microsoft.com/office/powerpoint/2010/main" val="373129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question </a:t>
            </a:r>
            <a:r>
              <a:rPr lang="en-US" dirty="0" smtClean="0"/>
              <a:t>2 </a:t>
            </a:r>
            <a:endParaRPr lang="en-US" dirty="0"/>
          </a:p>
        </p:txBody>
      </p:sp>
      <p:sp>
        <p:nvSpPr>
          <p:cNvPr id="3" name="Content Placeholder 2"/>
          <p:cNvSpPr>
            <a:spLocks noGrp="1"/>
          </p:cNvSpPr>
          <p:nvPr>
            <p:ph idx="1"/>
          </p:nvPr>
        </p:nvSpPr>
        <p:spPr/>
        <p:txBody>
          <a:bodyPr>
            <a:normAutofit/>
          </a:bodyPr>
          <a:lstStyle/>
          <a:p>
            <a:pPr marL="0" indent="0">
              <a:buNone/>
            </a:pPr>
            <a:r>
              <a:rPr lang="en-US" sz="2600" dirty="0">
                <a:latin typeface="+mj-lt"/>
              </a:rPr>
              <a:t>Is your organization currently working on or planning to work on a natural capital project (e.g., pilot the natural capital protocol or similar, Internal training, etc</a:t>
            </a:r>
            <a:r>
              <a:rPr lang="en-US" sz="2600" dirty="0" smtClean="0">
                <a:latin typeface="+mj-lt"/>
              </a:rPr>
              <a:t>.?)</a:t>
            </a:r>
            <a:endParaRPr lang="en-US" sz="2600" dirty="0"/>
          </a:p>
          <a:p>
            <a:pPr marL="914400" indent="-914400">
              <a:lnSpc>
                <a:spcPct val="170000"/>
              </a:lnSpc>
              <a:buFont typeface="+mj-lt"/>
              <a:buAutoNum type="alphaLcParenR"/>
            </a:pPr>
            <a:r>
              <a:rPr lang="en-US" sz="3200" dirty="0"/>
              <a:t>Yes</a:t>
            </a:r>
          </a:p>
          <a:p>
            <a:pPr marL="914400" indent="-914400">
              <a:lnSpc>
                <a:spcPct val="170000"/>
              </a:lnSpc>
              <a:buFont typeface="+mj-lt"/>
              <a:buAutoNum type="alphaLcParenR"/>
            </a:pPr>
            <a:r>
              <a:rPr lang="en-US" sz="3200" dirty="0"/>
              <a:t>No</a:t>
            </a:r>
          </a:p>
        </p:txBody>
      </p:sp>
    </p:spTree>
    <p:extLst>
      <p:ext uri="{BB962C8B-B14F-4D97-AF65-F5344CB8AC3E}">
        <p14:creationId xmlns:p14="http://schemas.microsoft.com/office/powerpoint/2010/main" val="30215016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179" descr="http://naturalcapitallab.com/wp-content/uploads/2016/07/ncl_logo_04.jpg"/>
          <p:cNvPicPr preferRelativeResize="0"/>
          <p:nvPr/>
        </p:nvPicPr>
        <p:blipFill rotWithShape="1">
          <a:blip r:embed="rId3">
            <a:alphaModFix/>
          </a:blip>
          <a:srcRect/>
          <a:stretch/>
        </p:blipFill>
        <p:spPr>
          <a:xfrm>
            <a:off x="2475375" y="2772370"/>
            <a:ext cx="9451050" cy="2520280"/>
          </a:xfrm>
          <a:prstGeom prst="rect">
            <a:avLst/>
          </a:prstGeom>
          <a:noFill/>
          <a:ln>
            <a:noFill/>
          </a:ln>
        </p:spPr>
      </p:pic>
    </p:spTree>
    <p:extLst>
      <p:ext uri="{BB962C8B-B14F-4D97-AF65-F5344CB8AC3E}">
        <p14:creationId xmlns:p14="http://schemas.microsoft.com/office/powerpoint/2010/main" val="2034698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What is the problem and how will NCL help solve it?</a:t>
            </a:r>
          </a:p>
        </p:txBody>
      </p:sp>
      <p:graphicFrame>
        <p:nvGraphicFramePr>
          <p:cNvPr id="5" name="Content Placeholder 4"/>
          <p:cNvGraphicFramePr>
            <a:graphicFrameLocks noGrp="1"/>
          </p:cNvGraphicFramePr>
          <p:nvPr>
            <p:ph idx="1"/>
            <p:extLst/>
          </p:nvPr>
        </p:nvGraphicFramePr>
        <p:xfrm>
          <a:off x="720725" y="2232025"/>
          <a:ext cx="9072463" cy="594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hape 197"/>
          <p:cNvSpPr/>
          <p:nvPr/>
        </p:nvSpPr>
        <p:spPr>
          <a:xfrm>
            <a:off x="10297244" y="2232310"/>
            <a:ext cx="3312368" cy="3096344"/>
          </a:xfrm>
          <a:prstGeom prst="roundRect">
            <a:avLst>
              <a:gd name="adj" fmla="val 16667"/>
            </a:avLst>
          </a:prstGeom>
          <a:solidFill>
            <a:schemeClr val="accent2">
              <a:lumMod val="20000"/>
              <a:lumOff val="80000"/>
            </a:schemeClr>
          </a:solidFill>
          <a:ln>
            <a:noFill/>
          </a:ln>
        </p:spPr>
        <p:txBody>
          <a:bodyPr lIns="56125" tIns="28050" rIns="56125" bIns="2805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en-CA" sz="1800" b="0" u="none" strike="noStrike" cap="none" dirty="0">
                <a:solidFill>
                  <a:schemeClr val="dk1"/>
                </a:solidFill>
                <a:ea typeface="Arial"/>
                <a:cs typeface="Arial"/>
                <a:sym typeface="Arial"/>
              </a:rPr>
              <a:t>Society has always rested on its oldest capital. We think of produced capital as the original capital against which we compare natural capital, but the original stuff is natural capital.</a:t>
            </a:r>
          </a:p>
          <a:p>
            <a:pPr marL="0" marR="0" lvl="0" indent="0" algn="l" rtl="0">
              <a:lnSpc>
                <a:spcPct val="100000"/>
              </a:lnSpc>
              <a:spcBef>
                <a:spcPts val="0"/>
              </a:spcBef>
              <a:spcAft>
                <a:spcPts val="0"/>
              </a:spcAft>
              <a:buClr>
                <a:srgbClr val="000000"/>
              </a:buClr>
              <a:buFont typeface="Arial"/>
              <a:buNone/>
            </a:pPr>
            <a:endParaRPr sz="1800" b="0" u="none" strike="noStrike" cap="none" dirty="0">
              <a:solidFill>
                <a:schemeClr val="dk1"/>
              </a:solidFil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CA" sz="1800" b="0" u="none" strike="noStrike" cap="none" dirty="0">
                <a:solidFill>
                  <a:schemeClr val="dk1"/>
                </a:solidFill>
                <a:ea typeface="Arial"/>
                <a:cs typeface="Arial"/>
                <a:sym typeface="Arial"/>
              </a:rPr>
              <a:t> - NCL workshop participant</a:t>
            </a:r>
          </a:p>
        </p:txBody>
      </p:sp>
    </p:spTree>
    <p:extLst>
      <p:ext uri="{BB962C8B-B14F-4D97-AF65-F5344CB8AC3E}">
        <p14:creationId xmlns:p14="http://schemas.microsoft.com/office/powerpoint/2010/main" val="26704538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 of the Natural Capital Lab</a:t>
            </a:r>
          </a:p>
        </p:txBody>
      </p:sp>
      <p:pic>
        <p:nvPicPr>
          <p:cNvPr id="7" name="Shape 187"/>
          <p:cNvPicPr preferRelativeResize="0"/>
          <p:nvPr/>
        </p:nvPicPr>
        <p:blipFill>
          <a:blip r:embed="rId3">
            <a:alphaModFix/>
          </a:blip>
          <a:stretch>
            <a:fillRect/>
          </a:stretch>
        </p:blipFill>
        <p:spPr>
          <a:xfrm>
            <a:off x="2736404" y="1908274"/>
            <a:ext cx="9073008" cy="6528548"/>
          </a:xfrm>
          <a:prstGeom prst="rect">
            <a:avLst/>
          </a:prstGeom>
          <a:noFill/>
          <a:ln>
            <a:noFill/>
          </a:ln>
        </p:spPr>
      </p:pic>
    </p:spTree>
    <p:extLst>
      <p:ext uri="{BB962C8B-B14F-4D97-AF65-F5344CB8AC3E}">
        <p14:creationId xmlns:p14="http://schemas.microsoft.com/office/powerpoint/2010/main" val="38907598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NCL 2016">
      <a:dk1>
        <a:srgbClr val="333333"/>
      </a:dk1>
      <a:lt1>
        <a:sysClr val="window" lastClr="FFFFFF"/>
      </a:lt1>
      <a:dk2>
        <a:srgbClr val="40B8EB"/>
      </a:dk2>
      <a:lt2>
        <a:srgbClr val="EEECE1"/>
      </a:lt2>
      <a:accent1>
        <a:srgbClr val="40B8EB"/>
      </a:accent1>
      <a:accent2>
        <a:srgbClr val="613B7D"/>
      </a:accent2>
      <a:accent3>
        <a:srgbClr val="FAD973"/>
      </a:accent3>
      <a:accent4>
        <a:srgbClr val="333333"/>
      </a:accent4>
      <a:accent5>
        <a:srgbClr val="6EBAD9"/>
      </a:accent5>
      <a:accent6>
        <a:srgbClr val="B5DBED"/>
      </a:accent6>
      <a:hlink>
        <a:srgbClr val="59595C"/>
      </a:hlink>
      <a:folHlink>
        <a:srgbClr val="6EBAD9"/>
      </a:folHlink>
    </a:clrScheme>
    <a:fontScheme name="Circular Economy Innovation Lab">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NCL Theme">
      <a:dk1>
        <a:srgbClr val="231F20"/>
      </a:dk1>
      <a:lt1>
        <a:srgbClr val="FFFFFF"/>
      </a:lt1>
      <a:dk2>
        <a:srgbClr val="4DC8E9"/>
      </a:dk2>
      <a:lt2>
        <a:srgbClr val="EEECE1"/>
      </a:lt2>
      <a:accent1>
        <a:srgbClr val="54BADE"/>
      </a:accent1>
      <a:accent2>
        <a:srgbClr val="F8D459"/>
      </a:accent2>
      <a:accent3>
        <a:srgbClr val="5D3878"/>
      </a:accent3>
      <a:accent4>
        <a:srgbClr val="A5A5A6"/>
      </a:accent4>
      <a:accent5>
        <a:srgbClr val="333638"/>
      </a:accent5>
      <a:accent6>
        <a:srgbClr val="66C53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NCL">
      <a:dk1>
        <a:srgbClr val="231F20"/>
      </a:dk1>
      <a:lt1>
        <a:sysClr val="window" lastClr="FFFFFF"/>
      </a:lt1>
      <a:dk2>
        <a:srgbClr val="4DC8E9"/>
      </a:dk2>
      <a:lt2>
        <a:srgbClr val="EEECE1"/>
      </a:lt2>
      <a:accent1>
        <a:srgbClr val="54BADE"/>
      </a:accent1>
      <a:accent2>
        <a:srgbClr val="F8D459"/>
      </a:accent2>
      <a:accent3>
        <a:srgbClr val="5D3878"/>
      </a:accent3>
      <a:accent4>
        <a:srgbClr val="A5A5A6"/>
      </a:accent4>
      <a:accent5>
        <a:srgbClr val="333638"/>
      </a:accent5>
      <a:accent6>
        <a:srgbClr val="66C53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2901</TotalTime>
  <Words>4534</Words>
  <Application>Microsoft Macintosh PowerPoint</Application>
  <PresentationFormat>Custom</PresentationFormat>
  <Paragraphs>606</Paragraphs>
  <Slides>56</Slides>
  <Notes>39</Notes>
  <HiddenSlides>0</HiddenSlides>
  <MMClips>0</MMClips>
  <ScaleCrop>false</ScaleCrop>
  <HeadingPairs>
    <vt:vector size="4" baseType="variant">
      <vt:variant>
        <vt:lpstr>Theme</vt:lpstr>
      </vt:variant>
      <vt:variant>
        <vt:i4>3</vt:i4>
      </vt:variant>
      <vt:variant>
        <vt:lpstr>Slide Titles</vt:lpstr>
      </vt:variant>
      <vt:variant>
        <vt:i4>56</vt:i4>
      </vt:variant>
    </vt:vector>
  </HeadingPairs>
  <TitlesOfParts>
    <vt:vector size="59" baseType="lpstr">
      <vt:lpstr>Office Theme</vt:lpstr>
      <vt:lpstr>1_Office Theme</vt:lpstr>
      <vt:lpstr>Custom Design</vt:lpstr>
      <vt:lpstr> Accounting for Canada’s Natural Capital:</vt:lpstr>
      <vt:lpstr>Housekeeping</vt:lpstr>
      <vt:lpstr>Presenters </vt:lpstr>
      <vt:lpstr>Agenda</vt:lpstr>
      <vt:lpstr>Survey question 1 </vt:lpstr>
      <vt:lpstr>Survey question 2 </vt:lpstr>
      <vt:lpstr>PowerPoint Presentation</vt:lpstr>
      <vt:lpstr>What is the problem and how will NCL help solve it?</vt:lpstr>
      <vt:lpstr>Overview of the Natural Capital Lab</vt:lpstr>
      <vt:lpstr>Sector-based work streams</vt:lpstr>
      <vt:lpstr>PowerPoint Presentation</vt:lpstr>
      <vt:lpstr>PowerPoint Presentation</vt:lpstr>
      <vt:lpstr>PowerPoint Presentation</vt:lpstr>
      <vt:lpstr>Harmonization</vt:lpstr>
      <vt:lpstr>A unique collaborative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Deloitte’s role in the Natural Capital Lab</vt:lpstr>
      <vt:lpstr>Deloitte’s involvement in natural capital accounting and management</vt:lpstr>
      <vt:lpstr>PowerPoint Presentation</vt:lpstr>
      <vt:lpstr>Milestones and schedule </vt:lpstr>
      <vt:lpstr>Natural Capital Innovators</vt:lpstr>
      <vt:lpstr>Natural Capital Innovator application process </vt:lpstr>
      <vt:lpstr>Natural Capital Innovator commitment requirements</vt:lpstr>
      <vt:lpstr>Survey question 3 </vt:lpstr>
      <vt:lpstr>Q&amp;A</vt:lpstr>
      <vt:lpstr>PowerPoint Presentation</vt:lpstr>
      <vt:lpstr>Natural Capital Lab Phase One Summary</vt:lpstr>
      <vt:lpstr>Natural Capital Lab Phase One Summary</vt:lpstr>
      <vt:lpstr>CPA Canada’s involvement in sustainability and natural capital issues</vt:lpstr>
      <vt:lpstr>CPA Canada’s role with the Natural Capital Lab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dc:creator>
  <cp:lastModifiedBy>Admin</cp:lastModifiedBy>
  <cp:revision>186</cp:revision>
  <dcterms:created xsi:type="dcterms:W3CDTF">2015-08-12T14:24:52Z</dcterms:created>
  <dcterms:modified xsi:type="dcterms:W3CDTF">2016-09-21T17:44:57Z</dcterms:modified>
</cp:coreProperties>
</file>